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72" r:id="rId3"/>
    <p:sldId id="273" r:id="rId4"/>
    <p:sldId id="259" r:id="rId5"/>
    <p:sldId id="260" r:id="rId6"/>
    <p:sldId id="261" r:id="rId7"/>
    <p:sldId id="262" r:id="rId8"/>
    <p:sldId id="263" r:id="rId9"/>
    <p:sldId id="264" r:id="rId10"/>
    <p:sldId id="265" r:id="rId11"/>
    <p:sldId id="266" r:id="rId12"/>
    <p:sldId id="267" r:id="rId13"/>
    <p:sldId id="268" r:id="rId14"/>
    <p:sldId id="274" r:id="rId15"/>
    <p:sldId id="275" r:id="rId16"/>
    <p:sldId id="271" r:id="rId17"/>
  </p:sldIdLst>
  <p:sldSz cx="12192000" cy="6858000"/>
  <p:notesSz cx="6858000" cy="9144000"/>
  <p:embeddedFontLst>
    <p:embeddedFont>
      <p:font typeface="Cambria" panose="02040503050406030204" pitchFamily="18" charset="0"/>
      <p:regular r:id="rId19"/>
      <p:bold r:id="rId20"/>
      <p:italic r:id="rId21"/>
      <p:boldItalic r:id="rId22"/>
    </p:embeddedFont>
    <p:embeddedFont>
      <p:font typeface="Oi" pitchFamily="2" charset="0"/>
      <p:regular r:id="rId23"/>
    </p:embeddedFont>
    <p:embeddedFont>
      <p:font typeface="Roboto" panose="02000000000000000000" pitchFamily="2" charset="0"/>
      <p:regular r:id="rId24"/>
      <p:bold r:id="rId25"/>
      <p:italic r:id="rId26"/>
      <p:boldItalic r:id="rId27"/>
    </p:embeddedFont>
    <p:embeddedFont>
      <p:font typeface="Roboto Medium" panose="02000000000000000000" pitchFamily="2" charset="0"/>
      <p:regular r:id="rId28"/>
      <p:bold r:id="rId29"/>
      <p:italic r:id="rId30"/>
      <p:boldItalic r:id="rId31"/>
    </p:embeddedFont>
    <p:embeddedFont>
      <p:font typeface="Roboto Thin" panose="02000000000000000000" pitchFamily="2" charset="0"/>
      <p:regular r:id="rId32"/>
      <p:bold r:id="rId33"/>
      <p:italic r:id="rId34"/>
      <p:boldItalic r:id="rId35"/>
    </p:embeddedFont>
    <p:embeddedFont>
      <p:font typeface="Trebuchet MS" panose="020B0603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A7FsIG0/5B8o8NsU3PJusIeyM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05" autoAdjust="0"/>
  </p:normalViewPr>
  <p:slideViewPr>
    <p:cSldViewPr snapToGrid="0">
      <p:cViewPr varScale="1">
        <p:scale>
          <a:sx n="76" d="100"/>
          <a:sy n="76" d="100"/>
        </p:scale>
        <p:origin x="11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74" name="Google Shape;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900" noProof="0" dirty="0"/>
              <a:t>Добре дошли в Модул 3 „Строителство и малки инфраструктурни проекти“.</a:t>
            </a:r>
          </a:p>
          <a:p>
            <a:pPr marL="0" lvl="0" indent="0" algn="l" rtl="0">
              <a:lnSpc>
                <a:spcPct val="100000"/>
              </a:lnSpc>
              <a:spcBef>
                <a:spcPts val="0"/>
              </a:spcBef>
              <a:spcAft>
                <a:spcPts val="0"/>
              </a:spcAft>
              <a:buSzPts val="1400"/>
              <a:buNone/>
            </a:pPr>
            <a:r>
              <a:rPr lang="bg-BG" sz="900" noProof="0" dirty="0"/>
              <a:t>В тази част от обучението ще преминем от по-общите проблеми в областта на обществените поръчки към това какво всъщност се случва на терен след подписването на договора.</a:t>
            </a:r>
          </a:p>
          <a:p>
            <a:pPr marL="0" lvl="0" indent="0" algn="l" rtl="0">
              <a:lnSpc>
                <a:spcPct val="100000"/>
              </a:lnSpc>
              <a:spcBef>
                <a:spcPts val="0"/>
              </a:spcBef>
              <a:spcAft>
                <a:spcPts val="0"/>
              </a:spcAft>
              <a:buSzPts val="1400"/>
              <a:buNone/>
            </a:pPr>
            <a:r>
              <a:rPr lang="bg-BG" sz="900" noProof="0" dirty="0"/>
              <a:t>Фокусът тук е много практичен: Как да използвате Формуляра на доклад от наблюдението, за да откриете типични модели на корупция в специфични за сектора договори, а именно договори за строителство и свързани стоки и услуги, и как да документирате видяното по точен и неутрален начин.</a:t>
            </a:r>
          </a:p>
          <a:p>
            <a:pPr marL="0" lvl="0" indent="0" algn="l" rtl="0">
              <a:lnSpc>
                <a:spcPct val="100000"/>
              </a:lnSpc>
              <a:spcBef>
                <a:spcPts val="0"/>
              </a:spcBef>
              <a:spcAft>
                <a:spcPts val="0"/>
              </a:spcAft>
              <a:buSzPts val="1400"/>
              <a:buNone/>
            </a:pPr>
            <a:r>
              <a:rPr lang="bg-BG" sz="900" noProof="0" dirty="0"/>
              <a:t>Ще използваме за пример три основни корупционни </a:t>
            </a:r>
            <a:r>
              <a:rPr lang="bg-BG" sz="900" noProof="0" dirty="0">
                <a:solidFill>
                  <a:srgbClr val="FF0000"/>
                </a:solidFill>
              </a:rPr>
              <a:t>модела </a:t>
            </a:r>
            <a:r>
              <a:rPr lang="bg-BG" sz="900" noProof="0" dirty="0"/>
              <a:t>в етапа на изпълнение и ще разгледаме внимателно как всеки въпрос от формуляра за доклад може да Ви помогне да ги идентифицирате и документирате.</a:t>
            </a:r>
          </a:p>
        </p:txBody>
      </p:sp>
      <p:sp>
        <p:nvSpPr>
          <p:cNvPr id="75" name="Google Shape;7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a9b0ea2687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nSpc>
                <a:spcPct val="115000"/>
              </a:lnSpc>
              <a:spcAft>
                <a:spcPts val="800"/>
              </a:spcAft>
              <a:buNone/>
            </a:pPr>
            <a:r>
              <a:rPr lang="bg-BG" sz="1200" kern="0" dirty="0">
                <a:effectLst/>
                <a:latin typeface="Aptos" panose="020B0004020202020204" pitchFamily="34" charset="0"/>
                <a:ea typeface="Times New Roman" panose="02020603050405020304" pitchFamily="18" charset="0"/>
                <a:cs typeface="Segoe UI" panose="020B0502040204020203" pitchFamily="34" charset="0"/>
              </a:rPr>
              <a:t>На този слайд виждате подробно съдържанието на </a:t>
            </a: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елемент 7 на мрежата </a:t>
            </a:r>
            <a:r>
              <a:rPr lang="bg-BG" sz="1200" b="1" kern="0" dirty="0" err="1">
                <a:effectLst/>
                <a:latin typeface="Aptos" panose="020B0004020202020204" pitchFamily="34" charset="0"/>
                <a:ea typeface="Times New Roman" panose="02020603050405020304" pitchFamily="18" charset="0"/>
                <a:cs typeface="Segoe UI" panose="020B0502040204020203" pitchFamily="34" charset="0"/>
              </a:rPr>
              <a:t>Blue</a:t>
            </a: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 Dot  </a:t>
            </a:r>
            <a:r>
              <a:rPr lang="en-US" sz="1200" b="1" kern="0" dirty="0">
                <a:effectLst/>
                <a:latin typeface="Aptos" panose="020B0004020202020204" pitchFamily="34" charset="0"/>
                <a:ea typeface="Times New Roman" panose="02020603050405020304" pitchFamily="18" charset="0"/>
                <a:cs typeface="Segoe UI" panose="020B0502040204020203" pitchFamily="34" charset="0"/>
              </a:rPr>
              <a:t>Network</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който споменахме по-рано – частта на стандарта </a:t>
            </a:r>
            <a:r>
              <a:rPr lang="bg-BG" sz="1200" kern="0" dirty="0" err="1">
                <a:effectLst/>
                <a:latin typeface="Aptos" panose="020B0004020202020204" pitchFamily="34" charset="0"/>
                <a:ea typeface="Times New Roman" panose="02020603050405020304" pitchFamily="18" charset="0"/>
                <a:cs typeface="Segoe UI" panose="020B0502040204020203" pitchFamily="34" charset="0"/>
              </a:rPr>
              <a:t>Blue</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Dot, която гласи:</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i="1" kern="0" dirty="0">
                <a:effectLst/>
                <a:latin typeface="Aptos" panose="020B0004020202020204" pitchFamily="34" charset="0"/>
                <a:ea typeface="Times New Roman" panose="02020603050405020304" pitchFamily="18" charset="0"/>
                <a:cs typeface="Segoe UI" panose="020B0502040204020203" pitchFamily="34" charset="0"/>
              </a:rPr>
              <a:t>„Превенция на корупцията чрез насърчаване на прозрачни процедури за възлагане и обществено обсъждане/консултации“</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Представете си голямата тъмносиня кутийка горе като </a:t>
            </a: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обещание</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„Ако даден проект иска да получи сертификат за качество „</a:t>
            </a:r>
            <a:r>
              <a:rPr lang="bg-BG" sz="1200" kern="0" dirty="0" err="1">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Blue</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Dot“, той трябва да покаже, че е едновременно </a:t>
            </a: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защитен от корупция</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и е </a:t>
            </a: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възложен по прозрачен начин</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Може да го разбираме и като: „Можем ли да имаме доверие в договора, финансовата следа и компаниите на обекта?“ – точно това, което Вие като </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наблюдатели ще проучите.</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kern="0" dirty="0">
                <a:effectLst/>
                <a:latin typeface="Aptos" panose="020B0004020202020204" pitchFamily="34" charset="0"/>
                <a:ea typeface="Times New Roman" panose="02020603050405020304" pitchFamily="18" charset="0"/>
                <a:cs typeface="Segoe UI" panose="020B0502040204020203" pitchFamily="34" charset="0"/>
              </a:rPr>
              <a:t>Надолу диаграмата е разделена на </a:t>
            </a: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две зелени теми</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Борба с корупцията</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и </a:t>
            </a: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Прозрачност при обществените поръчки</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Това не са два отделни свята. На практика, особено при малък строителен или инфраструктурен проект – селски път, ремонт на канализацията, разширение на училище – те са двете страни на една и съща монета.</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kern="0" dirty="0">
                <a:effectLst/>
                <a:latin typeface="Aptos" panose="020B0004020202020204" pitchFamily="34" charset="0"/>
                <a:ea typeface="Times New Roman" panose="02020603050405020304" pitchFamily="18" charset="0"/>
                <a:cs typeface="Segoe UI" panose="020B0502040204020203" pitchFamily="34" charset="0"/>
              </a:rPr>
              <a:t>Нека разгледаме накратко някои от сините кутийки в контекста на Вашата работа по наблюдението и споменатите три корупционни модела.</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От гледна точка на </a:t>
            </a: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борбата с корупцията</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виждаме:</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7.2. Идентифициране и оценка на корупционния риск.</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Точно това правите, когато използвате формуляра за наблюдение в съчетание с нашите три корупционни модела – неоправдани промени, некачествени или недовършени работи и неправомерно възлагане на подизпълнители. Вие не просто отбелязвате отделни проблеми – вие помагате тези рискове да бъдат картографирани на терен, в реалните договори.</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7.3. Поддържане на точни и коректни записи и отчети.</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Тук сме в </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сърцето на модел 1 и модел 2.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Когато проучвате дали измененията са подписани и публикувани или дали плащанията съответстват на действителния напредък – вие проверявате дали документацията и регистрите на проекта разказват „истинска история“. Липсващи документално оформени изменения, неясни обосновки или пълно плащане за наполовина завършени дейности са признаци, че елемент 7.3 не се спазва.</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7.4. Независимо наблюдение на проекта и одит.</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Това е Вашата пряка роля. Граждански наблюдатели, неправителствени организации, журналисти – всички Вие сте част от „независимия мониторинг“, който се изисква и по стандарта на </a:t>
            </a:r>
            <a:r>
              <a:rPr lang="bg-BG" sz="1200" kern="0" dirty="0" err="1">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Blue</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Dot. Когато документирате отказ за достъп, мистериозни фирми или слаб надзор, Вие давате на бъдещите проверяващи конкретни отправни точки.</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7.7. Разкриване на финансова информация за договора и свързаните с него плащания.</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Това е основата за всички въпроси, свързани със стойността на договора, отклоненията и платежните нареждания. Ако тази информация не е налична, прилагането на корупционните модели 1 и 2 е много лесно, защото никой външен не може да види как всъщност изтичат публичните средства.</a:t>
            </a:r>
            <a:endParaRPr lang="bg-BG" sz="1200" kern="100" dirty="0">
              <a:solidFill>
                <a:schemeClr val="dk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800"/>
              </a:spcAft>
              <a:buFont typeface="Symbol" panose="05050102010706020507" pitchFamily="18" charset="2"/>
              <a:buNone/>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От гледна точка на </a:t>
            </a: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прозрачността при обществените поръчки</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няколко аспекта са особено важни при малките строителни проекти:</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7.8. Публично оповестена информация за обществените поръчки.</a:t>
            </a:r>
            <a:r>
              <a:rPr lang="bg-BG" sz="1200" kern="0" dirty="0">
                <a:effectLst/>
                <a:latin typeface="Aptos" panose="020B0004020202020204" pitchFamily="34" charset="0"/>
                <a:ea typeface="Times New Roman" panose="02020603050405020304" pitchFamily="18" charset="0"/>
                <a:cs typeface="Segoe UI" panose="020B0502040204020203" pitchFamily="34" charset="0"/>
              </a:rPr>
              <a:t>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Кабинетното проучване – анализа на документи в стъпка 1 започва с всичко, което е публично оповестено: обявления за търгове, решения за възлагане, договори, допълнения/изменения. Когато тази информация липсва или е непълна, това не е просто неудобство за Вас – това е знак, че елемент 7.8 е слабо звено.</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7.11. Процедурите за обществени поръчки съдържат гаранции за недопускане на манипулирането на публичните търгове.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Нашият подход не включва разследване на картели, но определени наблюдавани модели – една и съща група фирми, които се редуват като печеливши, или тясно свързани компании, наддаващи една срещу друга – това са симптоми, които са пряко свързани с това аспект.</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bg-BG" sz="1200" b="1" kern="0" dirty="0">
                <a:effectLst/>
                <a:latin typeface="Aptos" panose="020B0004020202020204" pitchFamily="34" charset="0"/>
                <a:ea typeface="Times New Roman" panose="02020603050405020304" pitchFamily="18" charset="0"/>
                <a:cs typeface="Segoe UI" panose="020B0502040204020203" pitchFamily="34" charset="0"/>
              </a:rPr>
              <a:t>7.13. Участие на независими наблюдатели в процеса на възлагане на обществената поръчка и изпълнението на възложения договор.</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Тук отново Вашата роля е официално призната. Според </a:t>
            </a:r>
            <a:r>
              <a:rPr lang="bg-BG" sz="1200" kern="0" dirty="0" err="1">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Blue</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Dot </a:t>
            </a:r>
            <a:r>
              <a:rPr lang="en-US"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Network</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висококачествената инфраструктура трябва да приветства независимото наблюдение и не следва да третира наблюдатели като врагове. Така че, когато забележите повтарящо се възпрепятстване на достъпа или отговорници по надзора, които никога не посещават обекта, вие косвено доказвате, че 7.13 на практика не се спазва.</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Не е нужно да запомняте всички тези номера. </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Важното тук е </a:t>
            </a:r>
            <a:r>
              <a:rPr lang="bg-BG" sz="1200" b="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връзката</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Нашите три корупционни модела – не са случайна измислица; те са въплъщение на проблемите и нередностите, които елемент 7 се опитва да предотврати.</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Всяко наблюдение, което въвеждате във формуляра за доклад – относно изменения, количества, плащания, подизпълнители или надзор – е малко доказателство за това дали този проект отговаря на очакванията на елемент 7 или не.</a:t>
            </a:r>
            <a:endParaRPr lang="bg-BG" sz="1200" kern="100" dirty="0">
              <a:solidFill>
                <a:schemeClr val="dk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15000"/>
              </a:lnSpc>
              <a:spcAft>
                <a:spcPts val="800"/>
              </a:spcAft>
              <a:buFont typeface="Symbol" panose="05050102010706020507" pitchFamily="18" charset="2"/>
              <a:buNone/>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Така че, когато стоите пред малък мост или проект за местен парк с Вашия контролен списък, Вие не просто „попълвате формуляр“. Вие помагате да се отговори на много по-всеобхватен въпрос:</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i="1"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Отговаря ли тази публична инвестиция на същите стандарти за почтеност, които сериозните международни партньори очакват от качествената инфраструктура?</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Това е духът на елемент 7 на </a:t>
            </a:r>
            <a:r>
              <a:rPr lang="bg-BG" sz="1200" kern="0" dirty="0" err="1">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Blue</a:t>
            </a:r>
            <a:r>
              <a:rPr lang="bg-BG" sz="1200" kern="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Dot и това е по-широката рамка, в която се вписва целият Модул 3 от нашето обучение.</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5" name="Google Shape;195;g3a9b0ea2687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a9fe3de3b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r>
              <a:rPr lang="bg-BG" sz="1200" noProof="0" dirty="0">
                <a:solidFill>
                  <a:srgbClr val="108670"/>
                </a:solidFill>
              </a:rPr>
              <a:t>Корупционните</a:t>
            </a:r>
            <a:r>
              <a:rPr lang="ru-RU" sz="1200" dirty="0">
                <a:solidFill>
                  <a:srgbClr val="108670"/>
                </a:solidFill>
              </a:rPr>
              <a:t> модели в обхвата на Blue </a:t>
            </a:r>
            <a:r>
              <a:rPr lang="ru-RU" sz="1200" dirty="0" err="1">
                <a:solidFill>
                  <a:srgbClr val="108670"/>
                </a:solidFill>
              </a:rPr>
              <a:t>Dot</a:t>
            </a:r>
            <a:r>
              <a:rPr lang="ru-RU" sz="1200" dirty="0">
                <a:solidFill>
                  <a:srgbClr val="108670"/>
                </a:solidFill>
              </a:rPr>
              <a:t> </a:t>
            </a:r>
            <a:r>
              <a:rPr lang="bg-BG" sz="1200" noProof="0" dirty="0">
                <a:solidFill>
                  <a:srgbClr val="108670"/>
                </a:solidFill>
              </a:rPr>
              <a:t>Елемент</a:t>
            </a:r>
            <a:r>
              <a:rPr lang="ru-RU" sz="1200" dirty="0">
                <a:solidFill>
                  <a:srgbClr val="108670"/>
                </a:solidFill>
              </a:rPr>
              <a:t> 7</a:t>
            </a:r>
            <a:r>
              <a:rPr lang="en-US" dirty="0"/>
              <a:t>”</a:t>
            </a:r>
            <a:endParaRPr dirty="0"/>
          </a:p>
          <a:p>
            <a:pPr marL="0" lvl="0" indent="0" algn="l" rtl="0">
              <a:lnSpc>
                <a:spcPct val="100000"/>
              </a:lnSpc>
              <a:spcBef>
                <a:spcPts val="0"/>
              </a:spcBef>
              <a:spcAft>
                <a:spcPts val="0"/>
              </a:spcAft>
              <a:buSzPts val="1400"/>
              <a:buNone/>
            </a:pPr>
            <a:r>
              <a:rPr lang="bg-BG" noProof="0" dirty="0"/>
              <a:t>Сега нека свържем нашите три корупционни модела с езика на мрежата </a:t>
            </a:r>
            <a:r>
              <a:rPr lang="bg-BG" noProof="0" dirty="0" err="1"/>
              <a:t>Blue</a:t>
            </a:r>
            <a:r>
              <a:rPr lang="bg-BG" noProof="0" dirty="0"/>
              <a:t> Dot и конкретно с елемент 7, който включва мерките за борба с корупцията и насърчаване на прозрачността при обществените поръчки.</a:t>
            </a:r>
          </a:p>
          <a:p>
            <a:pPr marL="0" lvl="0" indent="0" algn="l" rtl="0">
              <a:lnSpc>
                <a:spcPct val="100000"/>
              </a:lnSpc>
              <a:spcBef>
                <a:spcPts val="0"/>
              </a:spcBef>
              <a:spcAft>
                <a:spcPts val="0"/>
              </a:spcAft>
              <a:buSzPts val="1400"/>
              <a:buNone/>
            </a:pPr>
            <a:r>
              <a:rPr lang="bg-BG" noProof="0" dirty="0"/>
              <a:t>Нека мислим за елемент 7 като за еталон за качество при един инфраструктурен проект: договорите и техните изменения се оповестяват, записите и отчетните документи са реални и точни и са налице действителни мерки за борба с корупцията, а не просто лозунги.</a:t>
            </a:r>
          </a:p>
          <a:p>
            <a:pPr marL="0" lvl="0" indent="0" algn="l" rtl="0">
              <a:lnSpc>
                <a:spcPct val="100000"/>
              </a:lnSpc>
              <a:spcBef>
                <a:spcPts val="0"/>
              </a:spcBef>
              <a:spcAft>
                <a:spcPts val="0"/>
              </a:spcAft>
              <a:buSzPts val="1400"/>
              <a:buNone/>
            </a:pPr>
            <a:r>
              <a:rPr lang="bg-BG" noProof="0" dirty="0"/>
              <a:t>Да разгледаме триъгълника:</a:t>
            </a:r>
          </a:p>
          <a:p>
            <a:pPr marL="0" lvl="0" indent="0" algn="l" rtl="0">
              <a:lnSpc>
                <a:spcPct val="100000"/>
              </a:lnSpc>
              <a:spcBef>
                <a:spcPts val="0"/>
              </a:spcBef>
              <a:spcAft>
                <a:spcPts val="0"/>
              </a:spcAft>
              <a:buSzPts val="1400"/>
              <a:buNone/>
            </a:pPr>
            <a:r>
              <a:rPr lang="bg-BG" noProof="0" dirty="0"/>
              <a:t>Горе е модел номер 1 – Необосновани изменения на договора и разширяване на обхвата. Когато промените в договорите не са обосновани или са „скрити“ във верига от малки допълнения, това директно подкопава идеята, че договорите и техните изменения се оповестяват прозрачно. Според елемент 7, финансовата информация, договорите и плащанията следва да е открита, а корупцията при обществените поръчки да е категорично забранена.</a:t>
            </a:r>
          </a:p>
          <a:p>
            <a:pPr marL="0" lvl="0" indent="0" algn="l" rtl="0">
              <a:lnSpc>
                <a:spcPct val="100000"/>
              </a:lnSpc>
              <a:spcBef>
                <a:spcPts val="0"/>
              </a:spcBef>
              <a:spcAft>
                <a:spcPts val="0"/>
              </a:spcAft>
              <a:buSzPts val="1400"/>
              <a:buNone/>
            </a:pPr>
            <a:r>
              <a:rPr lang="bg-BG" noProof="0" dirty="0"/>
              <a:t>Ако измененията са непрозрачни или формални, е много трудно да се установи кой печели и защо. Проектът може до получи „</a:t>
            </a:r>
            <a:r>
              <a:rPr lang="bg-BG" noProof="0" dirty="0" err="1"/>
              <a:t>тикче</a:t>
            </a:r>
            <a:r>
              <a:rPr lang="bg-BG" noProof="0" dirty="0"/>
              <a:t>“ за одобрение, действителност правилата за прозрачност са компрометирани.</a:t>
            </a:r>
          </a:p>
          <a:p>
            <a:pPr marL="0" lvl="0" indent="0" algn="l" rtl="0">
              <a:lnSpc>
                <a:spcPct val="100000"/>
              </a:lnSpc>
              <a:spcBef>
                <a:spcPts val="0"/>
              </a:spcBef>
              <a:spcAft>
                <a:spcPts val="0"/>
              </a:spcAft>
              <a:buSzPts val="1400"/>
              <a:buNone/>
            </a:pPr>
            <a:r>
              <a:rPr lang="bg-BG" noProof="0" dirty="0"/>
              <a:t>Вдясно, модел номер 2 –  Некачествено или непълно изпълнение в сравнение с разплатеното. Тук проблемът е елементарен: на хартия е едно, в действителност – друго. Елемент 7 изисква водене на реални записи и отчетност, в т.ч. финансова и подкрепа на независимия мониторинг и одит на проекта.</a:t>
            </a:r>
          </a:p>
          <a:p>
            <a:pPr marL="0" lvl="0" indent="0" algn="l" rtl="0">
              <a:lnSpc>
                <a:spcPct val="100000"/>
              </a:lnSpc>
              <a:spcBef>
                <a:spcPts val="0"/>
              </a:spcBef>
              <a:spcAft>
                <a:spcPts val="0"/>
              </a:spcAft>
              <a:buSzPts val="1400"/>
              <a:buNone/>
            </a:pPr>
            <a:r>
              <a:rPr lang="bg-BG" noProof="0" dirty="0"/>
              <a:t>Ако според всички документи и сертификати за плащане имаме „100% изпълнение“, но на място виждаме само 70%, то счетоводните книги и отчети не са просто небрежни – те са подвеждащи. В счетоводна терминология това означава, че на записите не може да се вярва и всеки одит, който разчита на тях, ще пропусне реалната загуба на публични средства. Например, ако някоя институция реши да сертифицира този проект по схема от типа </a:t>
            </a:r>
            <a:r>
              <a:rPr lang="bg-BG" noProof="0" dirty="0" err="1"/>
              <a:t>Blue</a:t>
            </a:r>
            <a:r>
              <a:rPr lang="bg-BG" noProof="0" dirty="0"/>
              <a:t>-Dot на по-късен етап, те няма да проверяват лично всички детайли. Те ще разгледат само доказателствата, които и вие регистрирате: публикувани договори, подписани анекси, отчетни записи за плащания и коментари от независим мониторинг.</a:t>
            </a:r>
          </a:p>
          <a:p>
            <a:pPr marL="0" lvl="0" indent="0" algn="l" rtl="0">
              <a:lnSpc>
                <a:spcPct val="100000"/>
              </a:lnSpc>
              <a:spcBef>
                <a:spcPts val="0"/>
              </a:spcBef>
              <a:spcAft>
                <a:spcPts val="0"/>
              </a:spcAft>
              <a:buSzPts val="1400"/>
              <a:buNone/>
            </a:pPr>
            <a:r>
              <a:rPr lang="bg-BG" noProof="0" dirty="0"/>
              <a:t>Отляво е модел номер 3 – Неправомерно или фантомно подизпълнение. Този модел директно откроява слабостите в политиките за борба с корупцията, оценката на риска и защитата срещу манипулиране на търгове и нелоялна конкуренция. Елемент 7 изисква реално съществуване на рамка за борба с корупцията: проверки за конфликт на интереси, проверки на рискови доставчици и процедури недопускащи тайни споразумения.</a:t>
            </a:r>
          </a:p>
          <a:p>
            <a:pPr marL="0" lvl="0" indent="0" algn="l" rtl="0">
              <a:lnSpc>
                <a:spcPct val="100000"/>
              </a:lnSpc>
              <a:spcBef>
                <a:spcPts val="0"/>
              </a:spcBef>
              <a:spcAft>
                <a:spcPts val="0"/>
              </a:spcAft>
              <a:buSzPts val="1400"/>
              <a:buNone/>
            </a:pPr>
            <a:r>
              <a:rPr lang="bg-BG" noProof="0" dirty="0"/>
              <a:t>Скрити подизпълнители, странни лога при машините и персонала, наблюдавани на обекта или фиктивни компании със същите собственици – всичко това са класически начини за заобикаляне на предпазните мерки и за скриване на това кой всъщност е облагодетелстван.</a:t>
            </a:r>
          </a:p>
          <a:p>
            <a:pPr marL="0" lvl="0" indent="0" algn="l" rtl="0">
              <a:lnSpc>
                <a:spcPct val="100000"/>
              </a:lnSpc>
              <a:spcBef>
                <a:spcPts val="0"/>
              </a:spcBef>
              <a:spcAft>
                <a:spcPts val="0"/>
              </a:spcAft>
              <a:buSzPts val="1400"/>
              <a:buNone/>
            </a:pPr>
            <a:r>
              <a:rPr lang="bg-BG" noProof="0" dirty="0"/>
              <a:t>Така че, когато работите с формуляра за доклад от наблюдението и отговаряте на въпроси относно измененията на договора, количествата, плащанията и кой действително присъства на обекта – Вие не просто попълвате административни данни. На практика Вие правите стрес тест дали даден проект би отговорил на критериите според елемент 7 на </a:t>
            </a:r>
            <a:r>
              <a:rPr lang="bg-BG" noProof="0" dirty="0" err="1"/>
              <a:t>Blue</a:t>
            </a:r>
            <a:r>
              <a:rPr lang="bg-BG" noProof="0" dirty="0"/>
              <a:t> Dot Network.</a:t>
            </a:r>
          </a:p>
          <a:p>
            <a:pPr marL="0" lvl="0" indent="0" algn="l" rtl="0">
              <a:lnSpc>
                <a:spcPct val="100000"/>
              </a:lnSpc>
              <a:spcBef>
                <a:spcPts val="0"/>
              </a:spcBef>
              <a:spcAft>
                <a:spcPts val="0"/>
              </a:spcAft>
              <a:buSzPts val="1400"/>
              <a:buNone/>
            </a:pPr>
            <a:r>
              <a:rPr lang="bg-BG" noProof="0" dirty="0"/>
              <a:t>Всяка фактическа бележка, която добавяте – за подозрително изменение в договора, липсващи работи или мистериозна компания – е малко, но конкретно доказателство за това дали този инфраструктурен проект се управлява почтено или тези три модела тихомълком го отслабват.</a:t>
            </a:r>
          </a:p>
        </p:txBody>
      </p:sp>
      <p:sp>
        <p:nvSpPr>
          <p:cNvPr id="202" name="Google Shape;202;g3a9fe3de3b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a9b0ea2687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r>
              <a:rPr lang="bg-BG" sz="1200" dirty="0">
                <a:solidFill>
                  <a:srgbClr val="108670"/>
                </a:solidFill>
              </a:rPr>
              <a:t>Какво представлява корупцията при инфраструктурни проекти</a:t>
            </a:r>
            <a:r>
              <a:rPr lang="en-US" dirty="0"/>
              <a:t>”</a:t>
            </a:r>
            <a:endParaRPr dirty="0"/>
          </a:p>
          <a:p>
            <a:pPr marL="0" lvl="0" indent="0" algn="l" rtl="0">
              <a:lnSpc>
                <a:spcPct val="100000"/>
              </a:lnSpc>
              <a:spcBef>
                <a:spcPts val="0"/>
              </a:spcBef>
              <a:spcAft>
                <a:spcPts val="0"/>
              </a:spcAft>
              <a:buSzPts val="1400"/>
              <a:buNone/>
            </a:pPr>
            <a:r>
              <a:rPr lang="bg-BG" noProof="0" dirty="0"/>
              <a:t>Корупцията в инфраструктурата може да има различни проявления през целия жизнен цикъл на даден проект. Полезно е да имаме представа за цялостната картина, въпреки че този модул се фокусира изрично върху фазата на изпълнение.</a:t>
            </a:r>
          </a:p>
          <a:p>
            <a:pPr marL="0" lvl="0" indent="0" algn="l" rtl="0">
              <a:lnSpc>
                <a:spcPct val="100000"/>
              </a:lnSpc>
              <a:spcBef>
                <a:spcPts val="0"/>
              </a:spcBef>
              <a:spcAft>
                <a:spcPts val="0"/>
              </a:spcAft>
              <a:buSzPts val="1400"/>
              <a:buNone/>
            </a:pPr>
            <a:r>
              <a:rPr lang="bg-BG" noProof="0" dirty="0"/>
              <a:t>Гледайки изображението на този слайд, почти можете да усетите колко скъп е този проект. В световен мащаб, до 2030 г. строителството се очаква да достигне около 17,5 трилиона щатски долара годишно, а оценките сочат, че до 6 трилиона годишно могат да бъдат загубени заради корупция, лошо управление и неефективност. Така че, когато говорим за корупция в инфраструктурата, не говорим за няколко сбъркани фактури – говорим за загуби в мащабите на национални бюджети.</a:t>
            </a:r>
          </a:p>
          <a:p>
            <a:pPr marL="0" lvl="0" indent="0" algn="l" rtl="0">
              <a:lnSpc>
                <a:spcPct val="100000"/>
              </a:lnSpc>
              <a:spcBef>
                <a:spcPts val="0"/>
              </a:spcBef>
              <a:spcAft>
                <a:spcPts val="0"/>
              </a:spcAft>
              <a:buSzPts val="1400"/>
              <a:buNone/>
            </a:pPr>
            <a:r>
              <a:rPr lang="bg-BG" noProof="0" dirty="0"/>
              <a:t>Първата точка на слайда е там, за да ни напомня, че големите пари плюс спешността се равняват на голямо изкушение. След COVID например много държави наляха пари в инфраструктура, за да стимулират икономиката. Колкото по-голям е натискът за „бързо строителство“, толкова по-вероятно е контролът да е занижен, което оставя вратички за злоупотреби.</a:t>
            </a:r>
          </a:p>
          <a:p>
            <a:pPr marL="0" lvl="0" indent="0" algn="l" rtl="0">
              <a:lnSpc>
                <a:spcPct val="100000"/>
              </a:lnSpc>
              <a:spcBef>
                <a:spcPts val="0"/>
              </a:spcBef>
              <a:spcAft>
                <a:spcPts val="0"/>
              </a:spcAft>
              <a:buSzPts val="1400"/>
              <a:buNone/>
            </a:pPr>
            <a:r>
              <a:rPr lang="bg-BG" noProof="0" dirty="0"/>
              <a:t>Нека първо да разгледаме жизнения цикъл на един типичен инфраструктурен проект, а след това ще покажа къде в него се вписва този модул.</a:t>
            </a:r>
          </a:p>
          <a:p>
            <a:pPr marL="0" lvl="0" indent="0" algn="l" rtl="0">
              <a:lnSpc>
                <a:spcPct val="100000"/>
              </a:lnSpc>
              <a:spcBef>
                <a:spcPts val="0"/>
              </a:spcBef>
              <a:spcAft>
                <a:spcPts val="0"/>
              </a:spcAft>
              <a:buSzPts val="1400"/>
              <a:buNone/>
            </a:pPr>
            <a:r>
              <a:rPr lang="bg-BG" b="1" noProof="0" dirty="0"/>
              <a:t>Нагоре по веригата: идентифициране, планиране и проектиране</a:t>
            </a:r>
          </a:p>
          <a:p>
            <a:pPr marL="0" lvl="0" indent="0" algn="l" rtl="0">
              <a:lnSpc>
                <a:spcPct val="100000"/>
              </a:lnSpc>
              <a:spcBef>
                <a:spcPts val="0"/>
              </a:spcBef>
              <a:spcAft>
                <a:spcPts val="0"/>
              </a:spcAft>
              <a:buSzPts val="1400"/>
              <a:buNone/>
            </a:pPr>
            <a:r>
              <a:rPr lang="bg-BG" noProof="0" dirty="0"/>
              <a:t>В самото начало се вземат решения за това какво да се строи, къде и за колко пари. Корупционните проявления на този етап може да се изразяват в следното:</a:t>
            </a:r>
          </a:p>
          <a:p>
            <a:pPr marL="0" lvl="0" indent="0" algn="l" rtl="0">
              <a:lnSpc>
                <a:spcPct val="100000"/>
              </a:lnSpc>
              <a:spcBef>
                <a:spcPts val="0"/>
              </a:spcBef>
              <a:spcAft>
                <a:spcPts val="0"/>
              </a:spcAft>
              <a:buSzPts val="1400"/>
              <a:buNone/>
            </a:pPr>
            <a:r>
              <a:rPr lang="bg-BG" noProof="0" dirty="0"/>
              <a:t>• проекти, избрани защото са от полза за определен политик, собственик на терен или свързана компания, а не защото отговарят на нуждите на общността;</a:t>
            </a:r>
          </a:p>
          <a:p>
            <a:pPr marL="0" lvl="0" indent="0" algn="l" rtl="0">
              <a:lnSpc>
                <a:spcPct val="100000"/>
              </a:lnSpc>
              <a:spcBef>
                <a:spcPts val="0"/>
              </a:spcBef>
              <a:spcAft>
                <a:spcPts val="0"/>
              </a:spcAft>
              <a:buSzPts val="1400"/>
              <a:buNone/>
            </a:pPr>
            <a:r>
              <a:rPr lang="bg-BG" noProof="0" dirty="0"/>
              <a:t>• прекалено скъпи проекти – представете си „позлатен“ път или социални жилища с ненужно скъпи и луксозни спецификации;</a:t>
            </a:r>
          </a:p>
          <a:p>
            <a:pPr marL="0" lvl="0" indent="0" algn="l" rtl="0">
              <a:lnSpc>
                <a:spcPct val="100000"/>
              </a:lnSpc>
              <a:spcBef>
                <a:spcPts val="0"/>
              </a:spcBef>
              <a:spcAft>
                <a:spcPts val="0"/>
              </a:spcAft>
              <a:buSzPts val="1400"/>
              <a:buNone/>
            </a:pPr>
            <a:r>
              <a:rPr lang="bg-BG" noProof="0" dirty="0"/>
              <a:t>• технически изисквания, съобразени с един предпочитан доставчик.</a:t>
            </a:r>
          </a:p>
          <a:p>
            <a:pPr marL="0" lvl="0" indent="0" algn="l" rtl="0">
              <a:lnSpc>
                <a:spcPct val="100000"/>
              </a:lnSpc>
              <a:spcBef>
                <a:spcPts val="0"/>
              </a:spcBef>
              <a:spcAft>
                <a:spcPts val="0"/>
              </a:spcAft>
              <a:buSzPts val="1400"/>
              <a:buNone/>
            </a:pPr>
            <a:r>
              <a:rPr lang="bg-BG" noProof="0" dirty="0"/>
              <a:t>Нищо от това все още не е видимо, но задава тона и осигурява високи разходи и слаба конкуренция от първия ден.</a:t>
            </a:r>
          </a:p>
          <a:p>
            <a:pPr marL="0" lvl="0" indent="0" algn="l" rtl="0">
              <a:lnSpc>
                <a:spcPct val="100000"/>
              </a:lnSpc>
              <a:spcBef>
                <a:spcPts val="0"/>
              </a:spcBef>
              <a:spcAft>
                <a:spcPts val="0"/>
              </a:spcAft>
              <a:buSzPts val="1400"/>
              <a:buNone/>
            </a:pPr>
            <a:r>
              <a:rPr lang="bg-BG" b="1" noProof="0" dirty="0"/>
              <a:t>Етап на възлагане: кой печели договора</a:t>
            </a:r>
          </a:p>
          <a:p>
            <a:pPr marL="0" lvl="0" indent="0" algn="l" rtl="0">
              <a:lnSpc>
                <a:spcPct val="100000"/>
              </a:lnSpc>
              <a:spcBef>
                <a:spcPts val="0"/>
              </a:spcBef>
              <a:spcAft>
                <a:spcPts val="0"/>
              </a:spcAft>
              <a:buSzPts val="1400"/>
              <a:buNone/>
            </a:pPr>
            <a:r>
              <a:rPr lang="bg-BG" noProof="0" dirty="0"/>
              <a:t>След като е обявена обществена поръчка, моделът може да продължи. Тук корупцията може да включва:</a:t>
            </a:r>
          </a:p>
          <a:p>
            <a:pPr marL="0" lvl="0" indent="0" algn="l" rtl="0">
              <a:lnSpc>
                <a:spcPct val="100000"/>
              </a:lnSpc>
              <a:spcBef>
                <a:spcPts val="0"/>
              </a:spcBef>
              <a:spcAft>
                <a:spcPts val="0"/>
              </a:spcAft>
              <a:buSzPts val="1400"/>
              <a:buNone/>
            </a:pPr>
            <a:r>
              <a:rPr lang="bg-BG" noProof="0" dirty="0"/>
              <a:t>• търгове, обявени „на тъмно“ или структурирани така, че само малък кръг от компании знаят за тяхното съществуване;</a:t>
            </a:r>
          </a:p>
          <a:p>
            <a:pPr marL="0" lvl="0" indent="0" algn="l" rtl="0">
              <a:lnSpc>
                <a:spcPct val="100000"/>
              </a:lnSpc>
              <a:spcBef>
                <a:spcPts val="0"/>
              </a:spcBef>
              <a:spcAft>
                <a:spcPts val="0"/>
              </a:spcAft>
              <a:buSzPts val="1400"/>
              <a:buNone/>
            </a:pPr>
            <a:r>
              <a:rPr lang="bg-BG" noProof="0" dirty="0"/>
              <a:t>• поверителна информация за цените или оценката, изтекла към фаворизиран оферент;</a:t>
            </a:r>
          </a:p>
          <a:p>
            <a:pPr marL="0" lvl="0" indent="0" algn="l" rtl="0">
              <a:lnSpc>
                <a:spcPct val="100000"/>
              </a:lnSpc>
              <a:spcBef>
                <a:spcPts val="0"/>
              </a:spcBef>
              <a:spcAft>
                <a:spcPts val="0"/>
              </a:spcAft>
              <a:buSzPts val="1400"/>
              <a:buNone/>
            </a:pPr>
            <a:r>
              <a:rPr lang="bg-BG" noProof="0" dirty="0"/>
              <a:t>• компании, които се договарят помежду си кой ще „спечели“ и кой ще подаде фиктивна оферта – класическа манипулация при обществени поръчки;</a:t>
            </a:r>
          </a:p>
          <a:p>
            <a:pPr marL="0" lvl="0" indent="0" algn="l" rtl="0">
              <a:lnSpc>
                <a:spcPct val="100000"/>
              </a:lnSpc>
              <a:spcBef>
                <a:spcPts val="0"/>
              </a:spcBef>
              <a:spcAft>
                <a:spcPts val="0"/>
              </a:spcAft>
              <a:buSzPts val="1400"/>
              <a:buNone/>
            </a:pPr>
            <a:r>
              <a:rPr lang="bg-BG" noProof="0" dirty="0"/>
              <a:t>• длъжностни лица, които искат подкупи или услуги в замяна на манипулации при възлагането.</a:t>
            </a:r>
          </a:p>
          <a:p>
            <a:pPr marL="0" lvl="0" indent="0" algn="l" rtl="0">
              <a:lnSpc>
                <a:spcPct val="100000"/>
              </a:lnSpc>
              <a:spcBef>
                <a:spcPts val="0"/>
              </a:spcBef>
              <a:spcAft>
                <a:spcPts val="0"/>
              </a:spcAft>
              <a:buSzPts val="1400"/>
              <a:buNone/>
            </a:pPr>
            <a:r>
              <a:rPr lang="bg-BG" noProof="0" dirty="0"/>
              <a:t>Според ОИСР, около 15% от случаите на подкуп при международни търговски сделки се реализират в строителния сектор, което дава представа колко привлекателна е тази фаза за корупционно поведение.</a:t>
            </a:r>
          </a:p>
          <a:p>
            <a:pPr marL="0" lvl="0" indent="0" algn="l" rtl="0">
              <a:lnSpc>
                <a:spcPct val="100000"/>
              </a:lnSpc>
              <a:spcBef>
                <a:spcPts val="0"/>
              </a:spcBef>
              <a:spcAft>
                <a:spcPts val="0"/>
              </a:spcAft>
              <a:buSzPts val="1400"/>
              <a:buNone/>
            </a:pPr>
            <a:r>
              <a:rPr lang="bg-BG" b="1" noProof="0" dirty="0"/>
              <a:t>Етап на строителство: където се намира нашият Модул 3</a:t>
            </a:r>
          </a:p>
          <a:p>
            <a:pPr marL="0" lvl="0" indent="0" algn="l" rtl="0">
              <a:lnSpc>
                <a:spcPct val="100000"/>
              </a:lnSpc>
              <a:spcBef>
                <a:spcPts val="0"/>
              </a:spcBef>
              <a:spcAft>
                <a:spcPts val="0"/>
              </a:spcAft>
              <a:buSzPts val="1400"/>
              <a:buNone/>
            </a:pPr>
            <a:r>
              <a:rPr lang="bg-BG" noProof="0" dirty="0"/>
              <a:t>След като договорът бъде подписан и работата на обекта започне, стават видими нови рискове: тук влизат в действие нашите три корупционни модела.</a:t>
            </a:r>
          </a:p>
          <a:p>
            <a:pPr marL="0" lvl="0" indent="0" algn="l" rtl="0">
              <a:lnSpc>
                <a:spcPct val="100000"/>
              </a:lnSpc>
              <a:spcBef>
                <a:spcPts val="0"/>
              </a:spcBef>
              <a:spcAft>
                <a:spcPts val="0"/>
              </a:spcAft>
              <a:buSzPts val="1400"/>
              <a:buNone/>
            </a:pPr>
            <a:r>
              <a:rPr lang="bg-BG" noProof="0" dirty="0"/>
              <a:t>• Необосновани изменения на договора и разширяване на обхвата – нашият корупционен модел 1: тъй като инфраструктурните проекти са уникални и сложни, те често се нуждаят от промени. Но с тази сложност може да бъде злоупотребено. Допълнителни работи и удължавания на сроковете могат да бъдат вмъкнати чрез необосновани заповеди за изменения или разделени на много малки промени, които никой не преглежда правилно. Разходите се увеличават, но не е сигурно, че общността наистина получава допълнителна стойност.</a:t>
            </a:r>
          </a:p>
          <a:p>
            <a:pPr marL="0" lvl="0" indent="0" algn="l" rtl="0">
              <a:lnSpc>
                <a:spcPct val="100000"/>
              </a:lnSpc>
              <a:spcBef>
                <a:spcPts val="0"/>
              </a:spcBef>
              <a:spcAft>
                <a:spcPts val="0"/>
              </a:spcAft>
              <a:buSzPts val="1400"/>
              <a:buNone/>
            </a:pPr>
            <a:r>
              <a:rPr lang="bg-BG" noProof="0" dirty="0"/>
              <a:t>• Некачествено или непълно изпълнение – модел 2: изследвания на </a:t>
            </a:r>
            <a:r>
              <a:rPr lang="bg-BG" noProof="0" dirty="0" err="1"/>
              <a:t>Transparency</a:t>
            </a:r>
            <a:r>
              <a:rPr lang="bg-BG" noProof="0" dirty="0"/>
              <a:t> International за инфраструктурни проекти разкриват, че материалите и качеството често са буквално скрити: стоманата се покрива с бетон, електрическите кабели изчезват зад стени, а тръбите минават през канали, които никой не отваря. Ако инспекторите или контрольорите могат да бъдат убедени да подпишат въпреки това, може да се окаже, че по документи имаме „100% изпълнено“, докато в действителност работите не са изпълнени изцяло или не с необходимото качество.</a:t>
            </a:r>
          </a:p>
          <a:p>
            <a:pPr marL="0" lvl="0" indent="0" algn="l" rtl="0">
              <a:lnSpc>
                <a:spcPct val="100000"/>
              </a:lnSpc>
              <a:spcBef>
                <a:spcPts val="0"/>
              </a:spcBef>
              <a:spcAft>
                <a:spcPts val="0"/>
              </a:spcAft>
              <a:buSzPts val="1400"/>
              <a:buNone/>
            </a:pPr>
            <a:r>
              <a:rPr lang="bg-BG" noProof="0" dirty="0"/>
              <a:t>• Неправомерно или фантомно подизпълнение – нашият модел 3: независимо дали става дума за малки или големи проекти, почти всички винаги включват много подизпълнители и това е нормално. Проблемът е, когато на обекта се появят компании, които не са посочени никъде в договора, или когато се използват фиктивни компании, за да се прикрие кой всъщност върши работата и кой получава заплащане. Това е класически начин за скриване на конфликт на интереси или за прехвърляне на работа на политически свързани фирми.</a:t>
            </a:r>
          </a:p>
          <a:p>
            <a:pPr marL="0" lvl="0" indent="0" algn="l" rtl="0">
              <a:lnSpc>
                <a:spcPct val="100000"/>
              </a:lnSpc>
              <a:spcBef>
                <a:spcPts val="0"/>
              </a:spcBef>
              <a:spcAft>
                <a:spcPts val="0"/>
              </a:spcAft>
              <a:buSzPts val="1400"/>
              <a:buNone/>
            </a:pPr>
            <a:r>
              <a:rPr lang="bg-BG" noProof="0" dirty="0"/>
              <a:t>И трите модела са точно това, което формулярът за доклад от наблюдението е предназначен да открои: необичайни изменения, несъответствия между плащанията и видимия напредък и фирмени лога на обекта, които не съответстват на официалния списък.</a:t>
            </a:r>
          </a:p>
          <a:p>
            <a:pPr marL="0" lvl="0" indent="0" algn="l" rtl="0">
              <a:lnSpc>
                <a:spcPct val="100000"/>
              </a:lnSpc>
              <a:spcBef>
                <a:spcPts val="0"/>
              </a:spcBef>
              <a:spcAft>
                <a:spcPts val="0"/>
              </a:spcAft>
              <a:buSzPts val="1400"/>
              <a:buNone/>
            </a:pPr>
            <a:r>
              <a:rPr lang="bg-BG" b="1" noProof="0" dirty="0"/>
              <a:t>Експлоатация и одит: след рязането на лентата</a:t>
            </a:r>
          </a:p>
          <a:p>
            <a:pPr marL="0" lvl="0" indent="0" algn="l" rtl="0">
              <a:lnSpc>
                <a:spcPct val="100000"/>
              </a:lnSpc>
              <a:spcBef>
                <a:spcPts val="0"/>
              </a:spcBef>
              <a:spcAft>
                <a:spcPts val="0"/>
              </a:spcAft>
              <a:buSzPts val="1400"/>
              <a:buNone/>
            </a:pPr>
            <a:r>
              <a:rPr lang="bg-BG" noProof="0" dirty="0"/>
              <a:t>И накрая, дори след като даден проект е „завършен“, рисковете от корупция може продължат. Договорите за експлоатация и поддръжка могат да бъдат възложени със същите проблеми като първоначалния: слаба конкуренция, облагодетелстване на вътрешни лица, завишени цени. Може да има фантомни работници по договорите за поддръжка или завишени сметки за ремонти, които не са били извършени. Одитите, ако изобщо се случат и когато проверяващите са под натиск да подкрепят голям клиент или влиятелен публичен орган, могат да се превърнат в „упражнение за слагане на </a:t>
            </a:r>
            <a:r>
              <a:rPr lang="bg-BG" noProof="0" dirty="0" err="1"/>
              <a:t>тикчета</a:t>
            </a:r>
            <a:r>
              <a:rPr lang="bg-BG" noProof="0" dirty="0"/>
              <a:t>“.</a:t>
            </a:r>
          </a:p>
          <a:p>
            <a:pPr marL="0" lvl="0" indent="0" algn="l" rtl="0">
              <a:lnSpc>
                <a:spcPct val="100000"/>
              </a:lnSpc>
              <a:spcBef>
                <a:spcPts val="0"/>
              </a:spcBef>
              <a:spcAft>
                <a:spcPts val="0"/>
              </a:spcAft>
              <a:buSzPts val="1400"/>
              <a:buNone/>
            </a:pPr>
            <a:r>
              <a:rPr lang="bg-BG" noProof="0" dirty="0"/>
              <a:t>Така че посланието на този слайд е просто: корупцията в инфраструктурата може да се прояви на всеки етап, от избора на проект, през възлагането на договора, до изграждането, експлоатацията и одита.</a:t>
            </a:r>
          </a:p>
          <a:p>
            <a:pPr marL="0" lvl="0" indent="0" algn="l" rtl="0">
              <a:lnSpc>
                <a:spcPct val="100000"/>
              </a:lnSpc>
              <a:spcBef>
                <a:spcPts val="0"/>
              </a:spcBef>
              <a:spcAft>
                <a:spcPts val="0"/>
              </a:spcAft>
              <a:buSzPts val="1400"/>
              <a:buNone/>
            </a:pPr>
            <a:r>
              <a:rPr lang="bg-BG" noProof="0" dirty="0"/>
              <a:t>В този модул се фокусираме върху фазата на изпълнение – бетон, асфалт, оборудване за детски площадки, подизпълнители – защото това е етапът, в който наблюдателите могат действително да отидат на място, да огледат и да документират дали обещаното на хартия наистина съществува и кой го изпълнява.</a:t>
            </a:r>
            <a:endParaRPr lang="ru-RU" dirty="0"/>
          </a:p>
        </p:txBody>
      </p:sp>
      <p:sp>
        <p:nvSpPr>
          <p:cNvPr id="223" name="Google Shape;223;g3a9b0ea2687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a9b0ea2687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r>
              <a:rPr lang="bg-BG" sz="1200" noProof="0" dirty="0">
                <a:solidFill>
                  <a:srgbClr val="108670"/>
                </a:solidFill>
              </a:rPr>
              <a:t>Сценарии за риск – Възлагане</a:t>
            </a:r>
            <a:r>
              <a:rPr lang="en-US" dirty="0"/>
              <a:t>”</a:t>
            </a:r>
            <a:endParaRPr dirty="0"/>
          </a:p>
          <a:p>
            <a:pPr marL="0" lvl="0" indent="0" algn="l" rtl="0">
              <a:lnSpc>
                <a:spcPct val="100000"/>
              </a:lnSpc>
              <a:spcBef>
                <a:spcPts val="0"/>
              </a:spcBef>
              <a:spcAft>
                <a:spcPts val="0"/>
              </a:spcAft>
              <a:buSzPts val="1400"/>
              <a:buNone/>
            </a:pPr>
            <a:r>
              <a:rPr lang="bg-BG" noProof="0" dirty="0"/>
              <a:t>Този слайд обобщава типичните рискови сценарии, свързани с процедурата по възлагане на обществени поръчки. Въпреки че Модул 3 се фокусира предимно върху етапа на изпълнение, тези практики обясняват защо определени проблеми се проявяват на по-късен етап.</a:t>
            </a:r>
          </a:p>
          <a:p>
            <a:pPr marL="0" lvl="0" indent="0" algn="l" rtl="0">
              <a:lnSpc>
                <a:spcPct val="100000"/>
              </a:lnSpc>
              <a:spcBef>
                <a:spcPts val="0"/>
              </a:spcBef>
              <a:spcAft>
                <a:spcPts val="0"/>
              </a:spcAft>
              <a:buSzPts val="1400"/>
              <a:buNone/>
            </a:pPr>
            <a:r>
              <a:rPr lang="bg-BG" noProof="0" dirty="0"/>
              <a:t>Сценариите, които ще разгледаме не са автоматично доказателство за наличие на корупция, но са ситуации, при които нашите три корупционни модела е вероятно да се проявят.</a:t>
            </a:r>
          </a:p>
          <a:p>
            <a:pPr marL="0" lvl="0" indent="0" algn="l" rtl="0">
              <a:lnSpc>
                <a:spcPct val="100000"/>
              </a:lnSpc>
              <a:spcBef>
                <a:spcPts val="0"/>
              </a:spcBef>
              <a:spcAft>
                <a:spcPts val="0"/>
              </a:spcAft>
              <a:buSzPts val="1400"/>
              <a:buNone/>
            </a:pPr>
            <a:r>
              <a:rPr lang="bg-BG" b="1" noProof="0" dirty="0"/>
              <a:t>Ред 1 – Фаворитизъм: оферентът е свързан с автора на проекта/ автора на спецификациите</a:t>
            </a:r>
          </a:p>
          <a:p>
            <a:pPr marL="0" lvl="0" indent="0" algn="l" rtl="0">
              <a:lnSpc>
                <a:spcPct val="100000"/>
              </a:lnSpc>
              <a:spcBef>
                <a:spcPts val="0"/>
              </a:spcBef>
              <a:spcAft>
                <a:spcPts val="0"/>
              </a:spcAft>
              <a:buSzPts val="1400"/>
              <a:buNone/>
            </a:pPr>
            <a:r>
              <a:rPr lang="bg-BG" noProof="0" dirty="0"/>
              <a:t>Първият ред е фаворизиране, при което участникът (или оферентът) е тясно свързан с лицето или компанията, изготвили техническите спецификации. Тук основният проблем е конфликт на интереси: проектантът оформя документацията за търга така, че предпочитаният от него участник да е единственият реалистичен победител. Ако тази предпочитана компания всъщност няма капацитет да изпълни поръчката, тук често виждаме нашият корупционен модел 3 – неправомерно или фантомно подизпълнение. Фаворизираната компания печели договора, след което прехвърля голяма част от работата на скрити или неодобрени подизпълнители. На терен това може да се превърне и в корупционен модел 2 –  некачествено или непълно изпълнение, защото истинският изпълнител е недостатъчно квалифициран или слабо платен. Този модел е особено важен при договорите за строителство и услуги, където проектантската или надзорната компания имат голямо влияние. Понякога резултатите могат да се видят едва на етапа на изпълнение, но често всичко започва точно тук с фаворитизъм от страна на авторите на проекта.</a:t>
            </a:r>
          </a:p>
          <a:p>
            <a:pPr marL="0" lvl="0" indent="0" algn="l" rtl="0">
              <a:lnSpc>
                <a:spcPct val="100000"/>
              </a:lnSpc>
              <a:spcBef>
                <a:spcPts val="0"/>
              </a:spcBef>
              <a:spcAft>
                <a:spcPts val="0"/>
              </a:spcAft>
              <a:buSzPts val="1400"/>
              <a:buNone/>
            </a:pPr>
            <a:r>
              <a:rPr lang="bg-BG" b="1" noProof="0" dirty="0"/>
              <a:t>Ред 2 – Множество малки поръчки/възможно раздробяване</a:t>
            </a:r>
          </a:p>
          <a:p>
            <a:pPr marL="0" lvl="0" indent="0" algn="l" rtl="0">
              <a:lnSpc>
                <a:spcPct val="100000"/>
              </a:lnSpc>
              <a:spcBef>
                <a:spcPts val="0"/>
              </a:spcBef>
              <a:spcAft>
                <a:spcPts val="0"/>
              </a:spcAft>
              <a:buSzPts val="1400"/>
              <a:buNone/>
            </a:pPr>
            <a:r>
              <a:rPr lang="bg-BG" noProof="0" dirty="0"/>
              <a:t>Вторият ред е за множество малки, слабо конкурентни процедури, които могат да сочат нарочно разделяне на договора. На хартия, всеки търг е достатъчно малък, за да се избегнат по-строги правила или открита конкурентна процедура. В действителност – заедно, те формират един голям проект. Отново, непосредственият рисков фактор е конфликтът на интереси; възложителят фаворизира определен участник и разделя проекта на части, за да остане под праговете или да покани само малък кръг от оференти. Този сценарий често се реализира директно чрез корупционен модел 1 – необосновани изменения на договора или разширяване на обхвата. След като изпълнителят е избран, се появяват допълнителни „лотове“ или дейности, а реалният размер на проекта става видим чрез измененията на много по-късен етап. Този сценарий може също да създаде благоприятни условия за корупционен модел 2 – прибързано или частично изпълнение, защото изпълнителят „жонглира“ с много малки договори в кратки срокове. Този сценарий може да се прояви и при строителството, и доставките, и услугите. Така че, когато проверявате историята на договорите , си струва да се запитате: дали този проект е бил изкуствено разделен на много по-малки поръчки?</a:t>
            </a:r>
          </a:p>
          <a:p>
            <a:pPr marL="0" lvl="0" indent="0" algn="l" rtl="0">
              <a:lnSpc>
                <a:spcPct val="100000"/>
              </a:lnSpc>
              <a:spcBef>
                <a:spcPts val="0"/>
              </a:spcBef>
              <a:spcAft>
                <a:spcPts val="0"/>
              </a:spcAft>
              <a:buSzPts val="1400"/>
              <a:buNone/>
            </a:pPr>
            <a:r>
              <a:rPr lang="bg-BG" b="1" noProof="0" dirty="0"/>
              <a:t>Ред 3 – Прекратена конкурентна процедура → възлагане при по-слаба конкуренция</a:t>
            </a:r>
          </a:p>
          <a:p>
            <a:pPr marL="0" lvl="0" indent="0" algn="l" rtl="0">
              <a:lnSpc>
                <a:spcPct val="100000"/>
              </a:lnSpc>
              <a:spcBef>
                <a:spcPts val="0"/>
              </a:spcBef>
              <a:spcAft>
                <a:spcPts val="0"/>
              </a:spcAft>
              <a:buSzPts val="1400"/>
              <a:buNone/>
            </a:pPr>
            <a:r>
              <a:rPr lang="bg-BG" noProof="0" dirty="0"/>
              <a:t>Третият сценарий е, когато конкурентен търг е отменен и след това заменен с по-малко конкурентна процедура. Понякога има истински причини за прекратяването. Но когато отменен открит търг е последван от директно възлагане или много ограничена процедура, рискът от фаворизиране и конфликт на интереси се увеличава. След като предпочитаният изпълнител бъде избран при по-слаба конкуренция, става по-лесно да се реализира корупционен модел 1 – увеличаване на срока и обхвата чрез изменения, т.к. натискът за контрол е по-малък. На заден план може да се прояви и модел 2 – ако се позволи влошаване на качеството без страх да бъде оспорено от загубилите конкуренти. Този сценарий също е характерен и за трите категории поръчки, така че във вашите бележки от наблюдението е полезно да отбележите как договорът е бил възложен и дали е имало отменена предходна поръчка с подобен предмет.</a:t>
            </a:r>
          </a:p>
          <a:p>
            <a:pPr marL="0" lvl="0" indent="0" algn="l" rtl="0">
              <a:lnSpc>
                <a:spcPct val="100000"/>
              </a:lnSpc>
              <a:spcBef>
                <a:spcPts val="0"/>
              </a:spcBef>
              <a:spcAft>
                <a:spcPts val="0"/>
              </a:spcAft>
              <a:buSzPts val="1400"/>
              <a:buNone/>
            </a:pPr>
            <a:r>
              <a:rPr lang="bg-BG" b="1" noProof="0" dirty="0"/>
              <a:t>Ред 4 – Прекалено рестриктивни критерии за допустимост/високи технически изисквания</a:t>
            </a:r>
          </a:p>
          <a:p>
            <a:pPr marL="0" lvl="0" indent="0" algn="l" rtl="0">
              <a:lnSpc>
                <a:spcPct val="100000"/>
              </a:lnSpc>
              <a:spcBef>
                <a:spcPts val="0"/>
              </a:spcBef>
              <a:spcAft>
                <a:spcPts val="0"/>
              </a:spcAft>
              <a:buSzPts val="1400"/>
              <a:buNone/>
            </a:pPr>
            <a:r>
              <a:rPr lang="bg-BG" noProof="0" dirty="0"/>
              <a:t>Четвъртият сценарий е залагането на много високи критерии за допустимост или технически капацитет. Изискванията са формулирани така, че само един или много малък брой участници отговарят на квалификациите; например, като се посочва една конкретна марка или се настоява за опит, който почти никой няма. И тук основният рисков фактор е конфликтът на интереси – условията могат да бъдат формулирани с оглед на конкретна компания или продукт. Когато това се случи, често се връщаме към корупционен модел 1 – изменения, защото накрая се оказва, че „единственото възможно“ решение се нуждае от скъпи корекции, подобрения и допълнителни дейности. И ако на пазара няма реални алтернативи, има и по-голяма вероятност за проявление на модел 2 – изпълнение под необходимия стандарт, защото възложителят има по-малко влияние да настоява за качество. Така че винаги, когато видите много рестриктивни критерии, отбележете го като рисков фактор (не непременно корупционна схема), а след това – наблюдавайте как проектът се развива в етапа на изпълнението.</a:t>
            </a:r>
          </a:p>
          <a:p>
            <a:pPr marL="0" lvl="0" indent="0" algn="l" rtl="0">
              <a:lnSpc>
                <a:spcPct val="100000"/>
              </a:lnSpc>
              <a:spcBef>
                <a:spcPts val="0"/>
              </a:spcBef>
              <a:spcAft>
                <a:spcPts val="0"/>
              </a:spcAft>
              <a:buSzPts val="1400"/>
              <a:buNone/>
            </a:pPr>
            <a:endParaRPr lang="bg-BG" noProof="0" dirty="0"/>
          </a:p>
          <a:p>
            <a:pPr marL="0" lvl="0" indent="0" algn="l" rtl="0">
              <a:lnSpc>
                <a:spcPct val="100000"/>
              </a:lnSpc>
              <a:spcBef>
                <a:spcPts val="0"/>
              </a:spcBef>
              <a:spcAft>
                <a:spcPts val="0"/>
              </a:spcAft>
              <a:buSzPts val="1400"/>
              <a:buNone/>
            </a:pPr>
            <a:r>
              <a:rPr lang="bg-BG" noProof="0" dirty="0"/>
              <a:t>В обобщение: тези сценарии на етапа на възлагането не са доказателство за неправомерни действия или корупция, но са знак за „ранно предупреждение“. По-нататък ще разгледаме нашите три корупционни модела в етапа на изпълнение – тогава ще видим, че често още в самото начало налице е бил някой от тези рискови сценарии.</a:t>
            </a:r>
          </a:p>
        </p:txBody>
      </p:sp>
      <p:sp>
        <p:nvSpPr>
          <p:cNvPr id="232" name="Google Shape;232;g3a9b0ea2687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EF2AC135-41E0-0CD6-204A-CBA48915147E}"/>
            </a:ext>
          </a:extLst>
        </p:cNvPr>
        <p:cNvGrpSpPr/>
        <p:nvPr/>
      </p:nvGrpSpPr>
      <p:grpSpPr>
        <a:xfrm>
          <a:off x="0" y="0"/>
          <a:ext cx="0" cy="0"/>
          <a:chOff x="0" y="0"/>
          <a:chExt cx="0" cy="0"/>
        </a:xfrm>
      </p:grpSpPr>
      <p:sp>
        <p:nvSpPr>
          <p:cNvPr id="231" name="Google Shape;231;g3a9b0ea2687_0_49:notes">
            <a:extLst>
              <a:ext uri="{FF2B5EF4-FFF2-40B4-BE49-F238E27FC236}">
                <a16:creationId xmlns:a16="http://schemas.microsoft.com/office/drawing/2014/main" id="{00CFC077-C126-8E65-DD71-F64EBDE33A7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a:t>
            </a:r>
            <a:r>
              <a:rPr lang="bg-BG" sz="1200" noProof="0" dirty="0">
                <a:solidFill>
                  <a:srgbClr val="108670"/>
                </a:solidFill>
              </a:rPr>
              <a:t>Сценарии за риск</a:t>
            </a:r>
            <a:r>
              <a:rPr lang="bg-BG" sz="1200" dirty="0">
                <a:solidFill>
                  <a:srgbClr val="108670"/>
                </a:solidFill>
              </a:rPr>
              <a:t> – Изменения на договора</a:t>
            </a:r>
            <a:r>
              <a:rPr lang="en-US" sz="1200" dirty="0">
                <a:solidFill>
                  <a:srgbClr val="108670"/>
                </a:solidFill>
              </a:rPr>
              <a:t> </a:t>
            </a:r>
            <a:r>
              <a:rPr lang="bg-BG" sz="1200" dirty="0">
                <a:solidFill>
                  <a:srgbClr val="108670"/>
                </a:solidFill>
              </a:rPr>
              <a:t>и удължаване на сроковете</a:t>
            </a:r>
            <a:r>
              <a:rPr lang="en-US" dirty="0"/>
              <a:t>”</a:t>
            </a:r>
          </a:p>
          <a:p>
            <a:pPr marL="0" lvl="0" indent="0" algn="l" rtl="0">
              <a:lnSpc>
                <a:spcPct val="100000"/>
              </a:lnSpc>
              <a:spcBef>
                <a:spcPts val="0"/>
              </a:spcBef>
              <a:spcAft>
                <a:spcPts val="0"/>
              </a:spcAft>
              <a:buSzPts val="1400"/>
              <a:buNone/>
            </a:pPr>
            <a:r>
              <a:rPr lang="bg-BG" noProof="0" dirty="0"/>
              <a:t>На този слайд преминаваме към сценариите, които се появяват </a:t>
            </a:r>
            <a:r>
              <a:rPr lang="bg-BG" b="1" noProof="0" dirty="0"/>
              <a:t>след</a:t>
            </a:r>
            <a:r>
              <a:rPr lang="bg-BG" noProof="0" dirty="0"/>
              <a:t> подписване на договора – чрез изменения и удължаване на сроковете за изпълнение. Измененията могат да бъдат напълно легитимни. Проектите се променят и договорите понякога трябва да ги следват. Това, което ни интересува, са тенденции, в които се вписват нашите корупционни модели.</a:t>
            </a:r>
          </a:p>
          <a:p>
            <a:pPr marL="0" lvl="0" indent="0" algn="l" rtl="0">
              <a:lnSpc>
                <a:spcPct val="100000"/>
              </a:lnSpc>
              <a:spcBef>
                <a:spcPts val="0"/>
              </a:spcBef>
              <a:spcAft>
                <a:spcPts val="0"/>
              </a:spcAft>
              <a:buSzPts val="1400"/>
              <a:buNone/>
            </a:pPr>
            <a:r>
              <a:rPr lang="bg-BG" b="1" noProof="0" dirty="0"/>
              <a:t>Ред 1 – Изменения/удължаване на срока без надлежна официална обосновка</a:t>
            </a:r>
          </a:p>
          <a:p>
            <a:pPr marL="0" lvl="0" indent="0" algn="l" rtl="0">
              <a:lnSpc>
                <a:spcPct val="100000"/>
              </a:lnSpc>
              <a:spcBef>
                <a:spcPts val="0"/>
              </a:spcBef>
              <a:spcAft>
                <a:spcPts val="0"/>
              </a:spcAft>
              <a:buSzPts val="1400"/>
              <a:buNone/>
            </a:pPr>
            <a:r>
              <a:rPr lang="bg-BG" noProof="0" dirty="0"/>
              <a:t>На първия ред виждаме сценарий, при който измененията не са надлежно обосновани. Тук основният модел е номер 1 –  необосновани изменения на договора и разширяване на обхвата. Ако стойността или продължителността на договора са увеличени, докато посочените в документацията мотиви са обтекаеми – или няма ясно позоваване на правно основание, няма препратки към нови нужди, няма солидни доказателства – това повишава риска от корупционен модел 2 – плащане за ненужна или нискокачествена работа. В повтарящи се случаи това може да предполага и конфликт на интереси, когато при договори със свързани компании се правят множество промени в тяхна полза и без реален контрол. За Вас като наблюдатели, ключът не е да преценявате правната формулировка, а да проверите: </a:t>
            </a:r>
            <a:r>
              <a:rPr lang="bg-BG" i="1" noProof="0" dirty="0"/>
              <a:t>има ли ясна, конкретна обосновка и мотиви, съответстващи на положението на терен</a:t>
            </a:r>
            <a:r>
              <a:rPr lang="bg-BG" noProof="0" dirty="0"/>
              <a:t>? Този сценарий е често срещан при строителство и услуги, но може да се срещне и в договори за доставки, когато неформално се добавят допълнителни стоки.</a:t>
            </a:r>
          </a:p>
          <a:p>
            <a:pPr marL="0" lvl="0" indent="0" algn="l" rtl="0">
              <a:lnSpc>
                <a:spcPct val="100000"/>
              </a:lnSpc>
              <a:spcBef>
                <a:spcPts val="0"/>
              </a:spcBef>
              <a:spcAft>
                <a:spcPts val="0"/>
              </a:spcAft>
              <a:buSzPts val="1400"/>
              <a:buNone/>
            </a:pPr>
            <a:r>
              <a:rPr lang="bg-BG" b="1" noProof="0" dirty="0"/>
              <a:t>Ред 2 – Многократни/серийни изменения</a:t>
            </a:r>
          </a:p>
          <a:p>
            <a:pPr marL="0" lvl="0" indent="0" algn="l" rtl="0">
              <a:lnSpc>
                <a:spcPct val="100000"/>
              </a:lnSpc>
              <a:spcBef>
                <a:spcPts val="0"/>
              </a:spcBef>
              <a:spcAft>
                <a:spcPts val="0"/>
              </a:spcAft>
              <a:buSzPts val="1400"/>
              <a:buNone/>
            </a:pPr>
            <a:r>
              <a:rPr lang="bg-BG" noProof="0" dirty="0"/>
              <a:t>Вторият ред се фокусира върху многократни или серийни изменения. Едно единствено, добре мотивирано изменение не е проблем. „Червената лампичка“ светва, когато един и същ договор се променя отново и отново – нови допълнения, нови удължавания, нови елементи. Тук също основният корупционен модел е 1 – разширяване на обхвата, но този път наблюдаваме броя и честотата на промените. С течение на времето многократните изменения е възможно да подкопаят качеството на изпълнение – и това е мястото, където се появява корупционен модел 2: незадоволителен резултат срещу извършеното плащане. За да се справи с всичките изменения и допълнителни работи, главният изпълнител може също да привлече допълнителен капацитет чрез модел 3 – неправомерно подизпълнение: привличане на подизпълнители по непрозрачен начин и които не са официално одобрени. Този сценарий е особено видим при договори за строителство и сложни услуги, където проектите продължават няколко години. Във формуляра за наблюдение въпросът относно броя и вида на измененията е предназначен да обхване точно това.</a:t>
            </a:r>
          </a:p>
          <a:p>
            <a:pPr marL="0" lvl="0" indent="0" algn="l" rtl="0">
              <a:lnSpc>
                <a:spcPct val="100000"/>
              </a:lnSpc>
              <a:spcBef>
                <a:spcPts val="0"/>
              </a:spcBef>
              <a:spcAft>
                <a:spcPts val="0"/>
              </a:spcAft>
              <a:buSzPts val="1400"/>
              <a:buNone/>
            </a:pPr>
            <a:r>
              <a:rPr lang="bg-BG" b="1" noProof="0" dirty="0"/>
              <a:t>Ред 3 – Измененията въвеждат съществени промени в обхвата</a:t>
            </a:r>
          </a:p>
          <a:p>
            <a:pPr marL="0" lvl="0" indent="0" algn="l" rtl="0">
              <a:lnSpc>
                <a:spcPct val="100000"/>
              </a:lnSpc>
              <a:spcBef>
                <a:spcPts val="0"/>
              </a:spcBef>
              <a:spcAft>
                <a:spcPts val="0"/>
              </a:spcAft>
              <a:buSzPts val="1400"/>
              <a:buNone/>
            </a:pPr>
            <a:r>
              <a:rPr lang="bg-BG" noProof="0" dirty="0"/>
              <a:t>Третият ред обхваща измененията, които въвеждат съществени промени в обхвата на договора. И тук отново сме в територията на корупционен модел 1 –  големи промени в обхвата, които фактически превръщат договора в нещо много различно от възложеното чрез обществената поръчка. Например, преминаване към различно техническо решение, добавяне на изцяло нови компоненти или радикално увеличаване на количествата. Когато такива изменения са налице, често виждаме и корупционен модел 2 – несъответстващи решения и отклонения от качеството – защото проектът вече представлява нещо, което не е било правилно планирано или проектирано. Такива изменения могат да разкрият и конфликт на интереси, ако преработеният обхват непропорционално облагодетелства настоящия изпълнител или друга тясно свързана компания. Този модел е най-често срещан при договорите за строителство, но може да се появи и при стоки и услуги. За Вас практическият въпрос е: </a:t>
            </a:r>
            <a:r>
              <a:rPr lang="bg-BG" i="1" noProof="0" dirty="0"/>
              <a:t>Дали проектът, който се изгражда, все още изглежда като проектът, който първоначално е бил възложен? </a:t>
            </a:r>
            <a:r>
              <a:rPr lang="bg-BG" noProof="0" dirty="0"/>
              <a:t>Ако отговорът е „не съвсем“, тогава този рисков сценарий е налице и следва да бъде описан във Вашите бележки.</a:t>
            </a:r>
          </a:p>
          <a:p>
            <a:pPr marL="0" lvl="0" indent="0" algn="l" rtl="0">
              <a:lnSpc>
                <a:spcPct val="100000"/>
              </a:lnSpc>
              <a:spcBef>
                <a:spcPts val="0"/>
              </a:spcBef>
              <a:spcAft>
                <a:spcPts val="0"/>
              </a:spcAft>
              <a:buSzPts val="1400"/>
              <a:buNone/>
            </a:pPr>
            <a:endParaRPr lang="bg-BG" noProof="0" dirty="0"/>
          </a:p>
          <a:p>
            <a:pPr marL="0" lvl="0" indent="0" algn="l" rtl="0">
              <a:lnSpc>
                <a:spcPct val="100000"/>
              </a:lnSpc>
              <a:spcBef>
                <a:spcPts val="0"/>
              </a:spcBef>
              <a:spcAft>
                <a:spcPts val="0"/>
              </a:spcAft>
              <a:buSzPts val="1400"/>
              <a:buNone/>
            </a:pPr>
            <a:r>
              <a:rPr lang="bg-BG" noProof="0" dirty="0"/>
              <a:t>Като цяло, по въпроса за измененията не казваме „никога никакви промени“. Казваме: внимавайте за слаби обосновки, множество „дребни“ промени или големи </a:t>
            </a:r>
            <a:r>
              <a:rPr lang="bg-BG" noProof="0" dirty="0" err="1"/>
              <a:t>изменеия</a:t>
            </a:r>
            <a:r>
              <a:rPr lang="bg-BG" noProof="0" dirty="0"/>
              <a:t> в обхвата, защото това са моментите, в които се крият нашите корупционни модели.</a:t>
            </a:r>
          </a:p>
        </p:txBody>
      </p:sp>
      <p:sp>
        <p:nvSpPr>
          <p:cNvPr id="232" name="Google Shape;232;g3a9b0ea2687_0_49:notes">
            <a:extLst>
              <a:ext uri="{FF2B5EF4-FFF2-40B4-BE49-F238E27FC236}">
                <a16:creationId xmlns:a16="http://schemas.microsoft.com/office/drawing/2014/main" id="{6D103D1A-99C8-9C55-3BF8-B524079B34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34236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1F984002-A2EE-4B52-6CD7-5A3B2ACFDFFF}"/>
            </a:ext>
          </a:extLst>
        </p:cNvPr>
        <p:cNvGrpSpPr/>
        <p:nvPr/>
      </p:nvGrpSpPr>
      <p:grpSpPr>
        <a:xfrm>
          <a:off x="0" y="0"/>
          <a:ext cx="0" cy="0"/>
          <a:chOff x="0" y="0"/>
          <a:chExt cx="0" cy="0"/>
        </a:xfrm>
      </p:grpSpPr>
      <p:sp>
        <p:nvSpPr>
          <p:cNvPr id="231" name="Google Shape;231;g3a9b0ea2687_0_49:notes">
            <a:extLst>
              <a:ext uri="{FF2B5EF4-FFF2-40B4-BE49-F238E27FC236}">
                <a16:creationId xmlns:a16="http://schemas.microsoft.com/office/drawing/2014/main" id="{C9101176-10F1-F25A-0EAD-1EBECCD7F2A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r>
              <a:rPr lang="bg-BG" sz="1200" noProof="0" dirty="0">
                <a:solidFill>
                  <a:srgbClr val="108670"/>
                </a:solidFill>
              </a:rPr>
              <a:t>Сценарии за риск</a:t>
            </a:r>
            <a:r>
              <a:rPr lang="bg-BG" sz="1200" dirty="0">
                <a:solidFill>
                  <a:srgbClr val="108670"/>
                </a:solidFill>
              </a:rPr>
              <a:t> </a:t>
            </a:r>
            <a:r>
              <a:rPr lang="en-US" sz="1200" dirty="0">
                <a:solidFill>
                  <a:srgbClr val="108670"/>
                </a:solidFill>
              </a:rPr>
              <a:t>–</a:t>
            </a:r>
            <a:r>
              <a:rPr lang="bg-BG" sz="1200" dirty="0">
                <a:solidFill>
                  <a:srgbClr val="108670"/>
                </a:solidFill>
              </a:rPr>
              <a:t> Изпълнение</a:t>
            </a:r>
            <a:r>
              <a:rPr lang="en-US" dirty="0"/>
              <a:t>”</a:t>
            </a:r>
          </a:p>
          <a:p>
            <a:pPr marL="0" lvl="0" indent="0" algn="l" rtl="0">
              <a:lnSpc>
                <a:spcPct val="100000"/>
              </a:lnSpc>
              <a:spcBef>
                <a:spcPts val="0"/>
              </a:spcBef>
              <a:spcAft>
                <a:spcPts val="0"/>
              </a:spcAft>
              <a:buSzPts val="1400"/>
              <a:buNone/>
            </a:pPr>
            <a:r>
              <a:rPr lang="bg-BG" noProof="0" dirty="0"/>
              <a:t>Последният набор от рискови сценарии се отнася за етапа, в който Вие като наблюдатели имате най-голяма роля – в етапа на изпълнение. Това са ситуациите, които най-вероятно ще видите със собствените си очи или ще документирате чрез снимки, посещения на място и интервюта.</a:t>
            </a:r>
          </a:p>
          <a:p>
            <a:pPr marL="0" lvl="0" indent="0" algn="l" rtl="0">
              <a:lnSpc>
                <a:spcPct val="100000"/>
              </a:lnSpc>
              <a:spcBef>
                <a:spcPts val="0"/>
              </a:spcBef>
              <a:spcAft>
                <a:spcPts val="0"/>
              </a:spcAft>
              <a:buSzPts val="1400"/>
              <a:buNone/>
            </a:pPr>
            <a:r>
              <a:rPr lang="bg-BG" b="1" noProof="0" dirty="0"/>
              <a:t>Ред 1 – Плащанията не отговарят на действителните доставки и изпълнените дейности</a:t>
            </a:r>
          </a:p>
          <a:p>
            <a:pPr marL="0" lvl="0" indent="0" algn="l" rtl="0">
              <a:lnSpc>
                <a:spcPct val="100000"/>
              </a:lnSpc>
              <a:spcBef>
                <a:spcPts val="0"/>
              </a:spcBef>
              <a:spcAft>
                <a:spcPts val="0"/>
              </a:spcAft>
              <a:buSzPts val="1400"/>
              <a:buNone/>
            </a:pPr>
            <a:r>
              <a:rPr lang="bg-BG" noProof="0" dirty="0"/>
              <a:t>На първия ред виждаме сценарий, при който плащанията не отговарят на изпълненото или доставеното. Това е класически модел за корупция номер 2 – Некачествено или непълно изпълнение в сравнение с извършените плащания. Според фактурите и платежните нареждания всичко е завършено, докато на място виждаме липсващи елементи, недовършени работи или материали с по-ниско качество. Понякога </a:t>
            </a:r>
            <a:r>
              <a:rPr lang="bg-BG" noProof="0" dirty="0" err="1"/>
              <a:t>post-factum</a:t>
            </a:r>
            <a:r>
              <a:rPr lang="bg-BG" noProof="0" dirty="0"/>
              <a:t> се проявява и модел 1 – изменения, които са направени за да оправдаят надплатеното. Изготвя се нов анекс за изменение или допълнение, за да се „обясни“ защо вече са платени допълнителните средства. Ако приемащият обекта или поръчката е необичайно снизходителен към изпълнител с политически или лични връзки, това може да сочи и риск от конфликт на интереси. Но, отново, това само по себе си е само рисков фактор, а не автоматично доказателство. Този сценарий може да възникне независимо от обекта на поръчката, така че във формуляра за доклад от наблюдението всяко несъответствие между физическата реалност и напредъка на плащанията по отчети следва да бъде внимателно документирано.</a:t>
            </a:r>
          </a:p>
          <a:p>
            <a:pPr marL="0" lvl="0" indent="0" algn="l" rtl="0">
              <a:lnSpc>
                <a:spcPct val="100000"/>
              </a:lnSpc>
              <a:spcBef>
                <a:spcPts val="0"/>
              </a:spcBef>
              <a:spcAft>
                <a:spcPts val="0"/>
              </a:spcAft>
              <a:buSzPts val="1400"/>
              <a:buNone/>
            </a:pPr>
            <a:r>
              <a:rPr lang="bg-BG" b="1" noProof="0" dirty="0"/>
              <a:t>Ред 2 –  Действителното изпълнение не отговаря на докладите за напредък</a:t>
            </a:r>
          </a:p>
          <a:p>
            <a:pPr marL="0" lvl="0" indent="0" algn="l" rtl="0">
              <a:lnSpc>
                <a:spcPct val="100000"/>
              </a:lnSpc>
              <a:spcBef>
                <a:spcPts val="0"/>
              </a:spcBef>
              <a:spcAft>
                <a:spcPts val="0"/>
              </a:spcAft>
              <a:buSzPts val="1400"/>
              <a:buNone/>
            </a:pPr>
            <a:r>
              <a:rPr lang="bg-BG" noProof="0" dirty="0"/>
              <a:t>Вторият ред е, когато изпълнението не е в съответствие с отчетите за напредъка. В този случай документите сочат, че определени фази или етапи са завършени, но при Вашето посещение на място са установени пропуски: работи, които не са започнати, липсващи материали или цели компоненти, които не са довършени. Това отново е корупционен модел 2 –  некачествено или непълно изпълнение, при което документалната следа сочи, че всичко е наред. За да „запълним празнините“, понякога може да регистрираме и модел 1 – изменения, с които документално се коригират обхватът или времето за изпълнение. Възможно е също и проявлението на корупционен модел 3 – подизпълнители-фантоми, които не присъстват официално в договорното споразумение. Този модел е много често срещан при поръчки за строителство и услуги, особено за надзор, провеждане на обучения, изготвяне на анализи и доклади. Като наблюдатели, Вие следва да сравните твърденията в отчетите за напредък, с това, което се наблюдава в действителност.</a:t>
            </a:r>
          </a:p>
          <a:p>
            <a:pPr marL="0" lvl="0" indent="0" algn="l" rtl="0">
              <a:lnSpc>
                <a:spcPct val="100000"/>
              </a:lnSpc>
              <a:spcBef>
                <a:spcPts val="0"/>
              </a:spcBef>
              <a:spcAft>
                <a:spcPts val="0"/>
              </a:spcAft>
              <a:buSzPts val="1400"/>
              <a:buNone/>
            </a:pPr>
            <a:r>
              <a:rPr lang="bg-BG" b="1" noProof="0" dirty="0"/>
              <a:t>Ред 3 – Изпълнението не следва установения график</a:t>
            </a:r>
          </a:p>
          <a:p>
            <a:pPr marL="0" lvl="0" indent="0" algn="l" rtl="0">
              <a:lnSpc>
                <a:spcPct val="100000"/>
              </a:lnSpc>
              <a:spcBef>
                <a:spcPts val="0"/>
              </a:spcBef>
              <a:spcAft>
                <a:spcPts val="0"/>
              </a:spcAft>
              <a:buSzPts val="1400"/>
              <a:buNone/>
            </a:pPr>
            <a:r>
              <a:rPr lang="bg-BG" noProof="0" dirty="0"/>
              <a:t>Третият ред се отнася до изпълнение, което не съответства на графика. Закъсненията и разсрочването могат да имат много основателни причини – време, проблеми с веригата за доставки, непредвидени условия и форсмажор. Така че, само по себе си забавянето не е корупция. Но постоянните или необясними забавяния увеличават вероятността от корупционен модел 2 – забавено или непълно изпълнение спрямо плащането, а те често водят и до модел 1 – искания за удължаване на сроковете или допълнителни плащания чрез изменения на договора. За да тушират забавянията и наваксат бързо с изоставането, изпълнителите могат да прибегнат и до корупционен модел 3 – неодобрено подизпълнение и слаб контрол. Във Вашите записи е важно да документирате не само „имаше забавяне“, но и как е било оправдано и дали новият график изглежда реалистичен.</a:t>
            </a:r>
          </a:p>
          <a:p>
            <a:pPr marL="0" lvl="0" indent="0" algn="l" rtl="0">
              <a:lnSpc>
                <a:spcPct val="100000"/>
              </a:lnSpc>
              <a:spcBef>
                <a:spcPts val="0"/>
              </a:spcBef>
              <a:spcAft>
                <a:spcPts val="0"/>
              </a:spcAft>
              <a:buSzPts val="1400"/>
              <a:buNone/>
            </a:pPr>
            <a:r>
              <a:rPr lang="bg-BG" b="1" noProof="0" dirty="0"/>
              <a:t>Ред 4 – Прекомерно / неправомерно възлагане на подизпълнители</a:t>
            </a:r>
          </a:p>
          <a:p>
            <a:pPr marL="0" lvl="0" indent="0" algn="l" rtl="0">
              <a:lnSpc>
                <a:spcPct val="100000"/>
              </a:lnSpc>
              <a:spcBef>
                <a:spcPts val="0"/>
              </a:spcBef>
              <a:spcAft>
                <a:spcPts val="0"/>
              </a:spcAft>
              <a:buSzPts val="1400"/>
              <a:buNone/>
            </a:pPr>
            <a:r>
              <a:rPr lang="bg-BG" noProof="0" dirty="0"/>
              <a:t>На четвъртия ред виждаме прекомерно и неправомерно възлагане на подизпълнители. Тук основният корупционен модел е номер 3 – неправомерно или фантомно подизпълнение. Проявява се, когато голяма част от работата се прехвърля на компании, които не са ясно идентифицирани, не са одобрени или очевидно не са подходящи за задачите. Прекомерното разчитане на такива подизпълнители е тясно свързано с втория модел – некачествена работа – защото контролът отслабва и качеството често спада. Това може също да прикрива конфликти на интереси, например, когато фиктивни или кухи фирми са тайно свързани с главния изпълнител или с държавни служители. Този риск е най-видим при търгове за строителство и услуги. При посещенията на място обърнете внимание на това кои фирмени лога всъщност виждате върху превозни средства, униформи или табели и ги сравнете със списъка на подизпълнителите в официалните документи.</a:t>
            </a:r>
          </a:p>
          <a:p>
            <a:pPr marL="0" lvl="0" indent="0" algn="l" rtl="0">
              <a:lnSpc>
                <a:spcPct val="100000"/>
              </a:lnSpc>
              <a:spcBef>
                <a:spcPts val="0"/>
              </a:spcBef>
              <a:spcAft>
                <a:spcPts val="0"/>
              </a:spcAft>
              <a:buSzPts val="1400"/>
              <a:buNone/>
            </a:pPr>
            <a:r>
              <a:rPr lang="bg-BG" b="1" noProof="0" dirty="0"/>
              <a:t>Ред 5 – Отказ на достъп до обекта</a:t>
            </a:r>
          </a:p>
          <a:p>
            <a:pPr marL="0" lvl="0" indent="0" algn="l" rtl="0">
              <a:lnSpc>
                <a:spcPct val="100000"/>
              </a:lnSpc>
              <a:spcBef>
                <a:spcPts val="0"/>
              </a:spcBef>
              <a:spcAft>
                <a:spcPts val="0"/>
              </a:spcAft>
              <a:buSzPts val="1400"/>
              <a:buNone/>
            </a:pPr>
            <a:r>
              <a:rPr lang="bg-BG" noProof="0" dirty="0"/>
              <a:t>Петият ред представлява отказ на достъп или препятстване на независимото наблюдение. Само по себе си това не е автоматично доказателство за корупция, но именно тази практика може да скрие наличието на всички останали –  за това, преченето на мониторинга се приема за рисков фактор. Тази „червена лампичка“ е с най-малка тежест или най-маловажна, тъй като за непредоставянето на достъп може да има съвсем валидни причини – правила за безопасност, ограничени зони или дори недоразумения. Когато обаче достъпът се блокира многократно, когато информацията се укрива систематично или когато ключови експерти винаги са „заети“ – другите схеми е по-лесно да се реализират. На практика често виждаме, че некачествени или липсващи резултати впоследствие се поправят чрез корупционен модел 1 – допълнителни работи и изменения, и че определени компании редовно се облагодетелстват чрез такива корекции – това на свой ред отново повдига въпроси за конфликта на интереси. Този сценарий може да се прояви при поръчки независимо от обекта (строителство, стоки и услуги) и най-важното за Вас е да го документирате коректно: кой е отказал достъп, кога, с какво обяснение. Дори и да не можете да видите обекта на терен, самият отказ за достъп става част от доказателствата.</a:t>
            </a:r>
          </a:p>
          <a:p>
            <a:pPr marL="0" lvl="0" indent="0" algn="l" rtl="0">
              <a:lnSpc>
                <a:spcPct val="100000"/>
              </a:lnSpc>
              <a:spcBef>
                <a:spcPts val="0"/>
              </a:spcBef>
              <a:spcAft>
                <a:spcPts val="0"/>
              </a:spcAft>
              <a:buSzPts val="1400"/>
              <a:buNone/>
            </a:pPr>
            <a:endParaRPr lang="bg-BG" noProof="0" dirty="0"/>
          </a:p>
          <a:p>
            <a:pPr marL="0" lvl="0" indent="0" algn="l" rtl="0">
              <a:lnSpc>
                <a:spcPct val="100000"/>
              </a:lnSpc>
              <a:spcBef>
                <a:spcPts val="0"/>
              </a:spcBef>
              <a:spcAft>
                <a:spcPts val="0"/>
              </a:spcAft>
              <a:buSzPts val="1400"/>
              <a:buNone/>
            </a:pPr>
            <a:r>
              <a:rPr lang="bg-BG" noProof="0" dirty="0"/>
              <a:t>Взети заедно, всички сценарии в етапа на изпълнение са мястото, където Вашите наблюдения на терен са най-важни. От Вас не се очаква да докажете наличието на корупция – Вашата задача е недвусмислено да документирате малките детайли, които могат да са знак за нередност – за вероятност от проявлението на някой от нашите корупционни модели, конфликт на интереси или недопускане на независимо наблюдение.</a:t>
            </a:r>
          </a:p>
        </p:txBody>
      </p:sp>
      <p:sp>
        <p:nvSpPr>
          <p:cNvPr id="232" name="Google Shape;232;g3a9b0ea2687_0_49:notes">
            <a:extLst>
              <a:ext uri="{FF2B5EF4-FFF2-40B4-BE49-F238E27FC236}">
                <a16:creationId xmlns:a16="http://schemas.microsoft.com/office/drawing/2014/main" id="{CB0E83F0-D2D4-5EB8-02A3-3D824327AC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3694474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a9b0ea2687_0_9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Благодаря за вниманието през тази първа част на Модул 3.</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Преди да приключим, искам да обобщя резултатите от днес, и как те Ви подготвят за следващите сесии.</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Първо, разбрахме, че корупцията в строителството не е просто един подкуп или един-единствен лош човек. Напротив, очертахме ролята на наблюдателите около три повтарящи се корупционни модела, които се проявяват отново и отново в инфраструктурни проекти:</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1) Необосновани изменения на договора;</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2) Некачествено или непълно изпълнение в сравнение с разплатеното; и </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3) Неправомерно или фантомно подизпълнение.</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Тези три модела служат като лупа за тълкуване на наблюденията Ви въз основа на документите и видяното на строителната площадка.</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На второ място, разгледахме тези модели в по-широк, международен контекст: Елемент 7 на </a:t>
            </a:r>
            <a:r>
              <a:rPr lang="bg-BG" sz="1100" noProof="0" dirty="0" err="1">
                <a:latin typeface="Arial"/>
                <a:ea typeface="Arial"/>
                <a:cs typeface="Arial"/>
                <a:sym typeface="Arial"/>
              </a:rPr>
              <a:t>Blue</a:t>
            </a:r>
            <a:r>
              <a:rPr lang="bg-BG" sz="1100" noProof="0" dirty="0">
                <a:latin typeface="Arial"/>
                <a:ea typeface="Arial"/>
                <a:cs typeface="Arial"/>
                <a:sym typeface="Arial"/>
              </a:rPr>
              <a:t> Dot Network и стандартите на ОИСР, които стоят зад него. Посланието тук е, че Вашите наблюдения не са случайни. Когато разглеждате изменения, количества, плащания или кой в действителност изпълнява работите на обекта, Вие всъщност правите оценка, подобна на тази, които големите международни инвеститори и публичните органи използват, когато говорят за „качествена инфраструктура“ и „прозрачни обществени поръчки“.</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С други думи, всяка бележка, която записвате в инструмента за наблюдение, е малко доказателство в полза или срещу международните стандарти за почтеност.</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На трето място, анализирахме рисковите фактори и сценарии в три етапа от една обществена поръчка:</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1) По време на процедурата за възлагане;</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2) При изменения на договорите и удължаването на сроковете; и</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3) По време на същинското изпълнение</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За всеки сценарий видяхме как той често се свързва с един от трите ни модела за корупция и как може да създаде среда за злоупотреба, без автоматично да доказва, че е на лице корупция.</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Това е много важно:</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Конфликт на интереси, отказ на достъп за пряко наблюдение или хаотична поредица от изменения са сигнали за риск, а не автоматични обвинения. Вашата задача е да ги забележите, да ги опишете ясно и да ги свържете с това, което действително наблюдавате – не да правите прибързани заключения.</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Занапред Ви приканвам да имате предвид три въпроса, когато разглеждате проект за климат или малък инфраструктурен проект:</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1) В кой модел се вписва това? Дали става въпрос предимно за изменения, за плащания спрямо реалното изпълнение или за това кой всъщност върши работата на терен?</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2) Кои модели на риск са налице? Например, многочислени изменения, прекалено строги критерии за възлагане или изпълнение, което не съответства на докладите за напредъка.</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3) Какво мога да документирам по неутрален начин? Снимки, откъси от договори, дати, имена на фирми на място – всичко, което помага неясен проблем да се превърне в проследимо наблюдение.</a:t>
            </a:r>
          </a:p>
          <a:p>
            <a:pPr marL="0" lvl="0" indent="0" algn="l" rtl="0">
              <a:lnSpc>
                <a:spcPct val="100000"/>
              </a:lnSpc>
              <a:spcBef>
                <a:spcPts val="0"/>
              </a:spcBef>
              <a:spcAft>
                <a:spcPts val="0"/>
              </a:spcAft>
              <a:buSzPts val="1400"/>
              <a:buNone/>
            </a:pPr>
            <a:r>
              <a:rPr lang="bg-BG" sz="1100" noProof="0" dirty="0">
                <a:latin typeface="Arial"/>
                <a:ea typeface="Arial"/>
                <a:cs typeface="Arial"/>
                <a:sym typeface="Arial"/>
              </a:rPr>
              <a:t>Във втората част ще разгледаме по-практични неща. Ще вземем същите корупционни модели и сценарии за риск и ще ги превърнем в конкретни контролни въпроси от формуляра за доклад от наблюдението на iMonitor. Ще преминем раздел по раздел и ще видим </a:t>
            </a:r>
            <a:r>
              <a:rPr lang="bg-BG" sz="1100" b="1" noProof="0" dirty="0">
                <a:latin typeface="Arial"/>
                <a:ea typeface="Arial"/>
                <a:cs typeface="Arial"/>
                <a:sym typeface="Arial"/>
              </a:rPr>
              <a:t>къде</a:t>
            </a:r>
            <a:r>
              <a:rPr lang="bg-BG" sz="1100" noProof="0" dirty="0">
                <a:latin typeface="Arial"/>
                <a:ea typeface="Arial"/>
                <a:cs typeface="Arial"/>
                <a:sym typeface="Arial"/>
              </a:rPr>
              <a:t> точно можете да запишете тези наблюдения и </a:t>
            </a:r>
            <a:r>
              <a:rPr lang="bg-BG" sz="1100" b="1" noProof="0" dirty="0">
                <a:latin typeface="Arial"/>
                <a:ea typeface="Arial"/>
                <a:cs typeface="Arial"/>
                <a:sym typeface="Arial"/>
              </a:rPr>
              <a:t>как</a:t>
            </a:r>
            <a:r>
              <a:rPr lang="bg-BG" sz="1100" noProof="0" dirty="0">
                <a:latin typeface="Arial"/>
                <a:ea typeface="Arial"/>
                <a:cs typeface="Arial"/>
                <a:sym typeface="Arial"/>
              </a:rPr>
              <a:t> да ги формулирате по начин, който да позволи анализ и евентуални последващи действия от страна на компетентните органи. И така, благодаря Ви, че завършихте Част 1 от Модул 3. Ако имате възможност, преди да преминете към следващото видео, помислете за един реален или хипотетичен проект във Вашата страна и се опитайте да анализирате дали в него присъства поне един от сценариите за риск, които разгледахме. Въоръжете се с този пример за Част 2 – ще го използваме, за да направим списъка с контролни въпроси още по-конкретен. </a:t>
            </a:r>
          </a:p>
        </p:txBody>
      </p:sp>
      <p:sp>
        <p:nvSpPr>
          <p:cNvPr id="450" name="Google Shape;450;g3a9b0ea2687_0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3f636c599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noProof="0" dirty="0"/>
              <a:t>Преди да разгледаме специфичните за строителството въпроси от формуляра,  нека разберем мястото им в контекста на целия проект.</a:t>
            </a:r>
          </a:p>
          <a:p>
            <a:pPr marL="0" lvl="0" indent="0" algn="l" rtl="0">
              <a:lnSpc>
                <a:spcPct val="100000"/>
              </a:lnSpc>
              <a:spcBef>
                <a:spcPts val="0"/>
              </a:spcBef>
              <a:spcAft>
                <a:spcPts val="0"/>
              </a:spcAft>
              <a:buSzPts val="1400"/>
              <a:buNone/>
            </a:pPr>
            <a:r>
              <a:rPr lang="bg-BG" noProof="0" dirty="0" err="1"/>
              <a:t>iMonitor</a:t>
            </a:r>
            <a:r>
              <a:rPr lang="bg-BG" noProof="0" dirty="0"/>
              <a:t> 2.0 е втората фаза на европейски проект относно рискове от корупция при обществените поръчки. С този проект разширяваме дейностите и обхвата на първата фаза – </a:t>
            </a:r>
            <a:r>
              <a:rPr lang="bg-BG" noProof="0" dirty="0" err="1"/>
              <a:t>iMonitor</a:t>
            </a:r>
            <a:r>
              <a:rPr lang="bg-BG" noProof="0" dirty="0"/>
              <a:t> 1.0.</a:t>
            </a:r>
          </a:p>
          <a:p>
            <a:pPr marL="0" lvl="0" indent="0" algn="l" rtl="0">
              <a:lnSpc>
                <a:spcPct val="100000"/>
              </a:lnSpc>
              <a:spcBef>
                <a:spcPts val="0"/>
              </a:spcBef>
              <a:spcAft>
                <a:spcPts val="0"/>
              </a:spcAft>
              <a:buSzPts val="1400"/>
              <a:buNone/>
            </a:pPr>
            <a:r>
              <a:rPr lang="bg-BG" noProof="0" dirty="0"/>
              <a:t>В основата на проекта са три основни елемента:</a:t>
            </a:r>
          </a:p>
          <a:p>
            <a:pPr marL="0" lvl="0" indent="0" algn="l" rtl="0">
              <a:lnSpc>
                <a:spcPct val="100000"/>
              </a:lnSpc>
              <a:spcBef>
                <a:spcPts val="0"/>
              </a:spcBef>
              <a:spcAft>
                <a:spcPts val="0"/>
              </a:spcAft>
              <a:buSzPts val="1400"/>
              <a:buNone/>
            </a:pPr>
            <a:r>
              <a:rPr lang="bg-BG" noProof="0" dirty="0"/>
              <a:t>1. </a:t>
            </a:r>
            <a:r>
              <a:rPr lang="bg-BG" b="1" noProof="0" dirty="0"/>
              <a:t>Основана на данни оценка на риска</a:t>
            </a:r>
            <a:r>
              <a:rPr lang="bg-BG" noProof="0" dirty="0"/>
              <a:t>: Вместо да избираме договори на случаен принцип, проектът използва </a:t>
            </a:r>
            <a:r>
              <a:rPr lang="bg-BG" noProof="0" dirty="0" err="1"/>
              <a:t>OpenTender</a:t>
            </a:r>
            <a:r>
              <a:rPr lang="bg-BG" noProof="0" dirty="0"/>
              <a:t>, за да маркира процедури и договори, които изглеждат рискови на теория – заради вида процедура, броя на оферентите, измененията и други „червени лампички“.</a:t>
            </a:r>
          </a:p>
          <a:p>
            <a:pPr marL="0" lvl="0" indent="0" algn="l" rtl="0">
              <a:lnSpc>
                <a:spcPct val="100000"/>
              </a:lnSpc>
              <a:spcBef>
                <a:spcPts val="0"/>
              </a:spcBef>
              <a:spcAft>
                <a:spcPts val="0"/>
              </a:spcAft>
              <a:buSzPts val="1400"/>
              <a:buNone/>
            </a:pPr>
            <a:r>
              <a:rPr lang="bg-BG" noProof="0" dirty="0"/>
              <a:t>2. </a:t>
            </a:r>
            <a:r>
              <a:rPr lang="bg-BG" b="1" noProof="0" dirty="0"/>
              <a:t>Гражданско наблюдение на изпълнението</a:t>
            </a:r>
            <a:r>
              <a:rPr lang="bg-BG" noProof="0" dirty="0"/>
              <a:t>: Тук е Вашата – на наблюдателите, роля. Наблюдателите, преминали обучението, използват унифициран въпросник, за да проучат подробно конкретни договори/поръчки, проверявайки как са били възложени, как се изпълняват и какво се случва на терен.</a:t>
            </a:r>
          </a:p>
          <a:p>
            <a:pPr marL="0" lvl="0" indent="0" algn="l" rtl="0">
              <a:lnSpc>
                <a:spcPct val="100000"/>
              </a:lnSpc>
              <a:spcBef>
                <a:spcPts val="0"/>
              </a:spcBef>
              <a:spcAft>
                <a:spcPts val="0"/>
              </a:spcAft>
              <a:buSzPts val="1400"/>
              <a:buNone/>
            </a:pPr>
            <a:r>
              <a:rPr lang="bg-BG" noProof="0" dirty="0"/>
              <a:t>3. </a:t>
            </a:r>
            <a:r>
              <a:rPr lang="bg-BG" b="1" noProof="0" dirty="0"/>
              <a:t>Докладване и действие</a:t>
            </a:r>
            <a:r>
              <a:rPr lang="bg-BG" noProof="0" dirty="0"/>
              <a:t>: Констатациите се описват структурирано в платформата на </a:t>
            </a:r>
            <a:r>
              <a:rPr lang="bg-BG" noProof="0" dirty="0" err="1"/>
              <a:t>Monithon</a:t>
            </a:r>
            <a:r>
              <a:rPr lang="bg-BG" noProof="0" dirty="0"/>
              <a:t>, така че да могат да бъдат споделяни с властите, разследващи журналисти или правоприлагащи органи, когато има съмнения за сериозни нередности.</a:t>
            </a:r>
          </a:p>
          <a:p>
            <a:pPr marL="0" lvl="0" indent="0" algn="l" rtl="0">
              <a:lnSpc>
                <a:spcPct val="100000"/>
              </a:lnSpc>
              <a:spcBef>
                <a:spcPts val="0"/>
              </a:spcBef>
              <a:spcAft>
                <a:spcPts val="0"/>
              </a:spcAft>
              <a:buSzPts val="1400"/>
              <a:buNone/>
            </a:pPr>
            <a:r>
              <a:rPr lang="bg-BG" noProof="0" dirty="0"/>
              <a:t>Във втората фаза проектът </a:t>
            </a:r>
            <a:r>
              <a:rPr lang="bg-BG" noProof="0" dirty="0" err="1"/>
              <a:t>iMonitor</a:t>
            </a:r>
            <a:r>
              <a:rPr lang="bg-BG" noProof="0" dirty="0"/>
              <a:t> е със специфичен тематичен фокус. Модул 3 разглежда обществени поръчки в областта на строителството и малките инфраструктурни проекти, докато Модул 4 ще надгради още повече и стесни обхвата с фокус върху инвестициите, свързани с околната среда и климата.</a:t>
            </a:r>
          </a:p>
          <a:p>
            <a:pPr marL="0" lvl="0" indent="0" algn="l" rtl="0">
              <a:lnSpc>
                <a:spcPct val="100000"/>
              </a:lnSpc>
              <a:spcBef>
                <a:spcPts val="0"/>
              </a:spcBef>
              <a:spcAft>
                <a:spcPts val="0"/>
              </a:spcAft>
              <a:buSzPts val="1400"/>
              <a:buNone/>
            </a:pPr>
            <a:r>
              <a:rPr lang="bg-BG" noProof="0" dirty="0"/>
              <a:t>Когато видите въпросите от формуляра, свързани със строителство, имайте предвид следната проста схема: данните ни помагат да изберем договорите за наблюдение, гражданските наблюдатели ги проучват, а събраните доказателства могат да бъдат използвани от институции с правомощията да предприемат конкретни действия и мерки.</a:t>
            </a:r>
          </a:p>
        </p:txBody>
      </p:sp>
      <p:sp>
        <p:nvSpPr>
          <p:cNvPr id="85" name="Google Shape;85;g33f636c599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3f636c5992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noProof="0" dirty="0"/>
              <a:t>На картата виждате разширяването на обхвата на проекта в новата фаза.</a:t>
            </a:r>
          </a:p>
          <a:p>
            <a:pPr marL="0" lvl="0" indent="0" algn="l" rtl="0">
              <a:lnSpc>
                <a:spcPct val="100000"/>
              </a:lnSpc>
              <a:spcBef>
                <a:spcPts val="0"/>
              </a:spcBef>
              <a:spcAft>
                <a:spcPts val="0"/>
              </a:spcAft>
              <a:buSzPts val="1400"/>
              <a:buNone/>
            </a:pPr>
            <a:r>
              <a:rPr lang="bg-BG" noProof="0" dirty="0" err="1"/>
              <a:t>iMonitor</a:t>
            </a:r>
            <a:r>
              <a:rPr lang="bg-BG" noProof="0" dirty="0"/>
              <a:t> 1.0 беше реализиран в четири държави/региони: Испания (Каталуния), Италия, Литва и Румъния. Проектът показа, че гражданският мониторинг, основан на данни, може действително да предизвика последващи действия от страна на институциите.</a:t>
            </a:r>
          </a:p>
          <a:p>
            <a:pPr marL="0" lvl="0" indent="0" algn="l" rtl="0">
              <a:lnSpc>
                <a:spcPct val="100000"/>
              </a:lnSpc>
              <a:spcBef>
                <a:spcPts val="0"/>
              </a:spcBef>
              <a:spcAft>
                <a:spcPts val="0"/>
              </a:spcAft>
              <a:buSzPts val="1400"/>
              <a:buNone/>
            </a:pPr>
            <a:r>
              <a:rPr lang="bg-BG" noProof="0" dirty="0"/>
              <a:t>При </a:t>
            </a:r>
            <a:r>
              <a:rPr lang="bg-BG" b="1" noProof="0" dirty="0" err="1"/>
              <a:t>iMonitor</a:t>
            </a:r>
            <a:r>
              <a:rPr lang="bg-BG" b="1" noProof="0" dirty="0"/>
              <a:t> 2.0 </a:t>
            </a:r>
            <a:r>
              <a:rPr lang="bg-BG" noProof="0" dirty="0"/>
              <a:t>се запазват Испания (Каталуния), Италия и Румъния и се добавят Полша, България, Франция и Албания. Сега имаме седем участващи държави, с различни правни системи, различни практики за възлагане на обществени поръчки и много различни видове строителни проекти.</a:t>
            </a:r>
          </a:p>
          <a:p>
            <a:pPr marL="0" lvl="0" indent="0" algn="l" rtl="0">
              <a:lnSpc>
                <a:spcPct val="100000"/>
              </a:lnSpc>
              <a:spcBef>
                <a:spcPts val="0"/>
              </a:spcBef>
              <a:spcAft>
                <a:spcPts val="0"/>
              </a:spcAft>
              <a:buSzPts val="1400"/>
              <a:buNone/>
            </a:pPr>
            <a:r>
              <a:rPr lang="bg-BG" noProof="0" dirty="0"/>
              <a:t>Първата дейност е да използваме OpenTender.eu за откриване на високорискови договори във всяка от тези държави. Индикаторите за риск са надградени така, че да посочват по-точно рисковете при поръчки, свързани с околната среда, строителството и малките инфраструктурни проекти.</a:t>
            </a:r>
          </a:p>
          <a:p>
            <a:pPr marL="0" lvl="0" indent="0" algn="l" rtl="0">
              <a:lnSpc>
                <a:spcPct val="100000"/>
              </a:lnSpc>
              <a:spcBef>
                <a:spcPts val="0"/>
              </a:spcBef>
              <a:spcAft>
                <a:spcPts val="0"/>
              </a:spcAft>
              <a:buSzPts val="1400"/>
              <a:buNone/>
            </a:pPr>
            <a:r>
              <a:rPr lang="bg-BG" noProof="0" dirty="0"/>
              <a:t>Втората дейност е използване на формуляра за доклад на Monithon.eu – тоест онлайн въпросника. Той позволява на наблюдателите във всичките седем държави да опишат наблюдаваните проблеми, следвайки една и съща структура – например трите корупционни модела, които ще разгледаме в този модул: 1) необосновани изменения на договора, 2) </a:t>
            </a:r>
            <a:r>
              <a:rPr lang="bg-BG" sz="1200" b="0" i="0" u="none" strike="noStrike" cap="none" dirty="0">
                <a:solidFill>
                  <a:schemeClr val="dk1"/>
                </a:solidFill>
                <a:effectLst/>
                <a:latin typeface="Calibri"/>
                <a:ea typeface="Calibri"/>
                <a:cs typeface="Calibri"/>
                <a:sym typeface="Calibri"/>
              </a:rPr>
              <a:t>некачествено или непълно изпълнение в сравнение с разплатеното</a:t>
            </a:r>
            <a:r>
              <a:rPr lang="bg-BG" noProof="0" dirty="0"/>
              <a:t> и 3) неправомерно или фантомно подизпълнение.</a:t>
            </a:r>
          </a:p>
          <a:p>
            <a:pPr marL="0" lvl="0" indent="0" algn="l" rtl="0">
              <a:lnSpc>
                <a:spcPct val="100000"/>
              </a:lnSpc>
              <a:spcBef>
                <a:spcPts val="0"/>
              </a:spcBef>
              <a:spcAft>
                <a:spcPts val="0"/>
              </a:spcAft>
              <a:buSzPts val="1400"/>
              <a:buNone/>
            </a:pPr>
            <a:r>
              <a:rPr lang="bg-BG" noProof="0" dirty="0"/>
              <a:t>Третата ключова дейност е обучението. Проектът инвестира усилия в изграждането на знания и умения у гражданските наблюдатели – не само за това как като цяло функционират обществените поръчки, но и за това как да се разпознават моделите за риск от корупция при реални договори и как те да бъдат документирани ясно и безопасно.</a:t>
            </a:r>
            <a:endParaRPr lang="en-US" noProof="0" dirty="0"/>
          </a:p>
          <a:p>
            <a:pPr marL="0" lvl="0" indent="0" algn="l" rtl="0">
              <a:lnSpc>
                <a:spcPct val="100000"/>
              </a:lnSpc>
              <a:spcBef>
                <a:spcPts val="0"/>
              </a:spcBef>
              <a:spcAft>
                <a:spcPts val="0"/>
              </a:spcAft>
              <a:buSzPts val="1400"/>
              <a:buNone/>
            </a:pPr>
            <a:r>
              <a:rPr lang="bg-BG" noProof="0" dirty="0"/>
              <a:t>Модул 3 – този който разглеждаме сега, се фокусира върху строителни и малки инфраструктурни проекти. Модул 4 ще задълбочи в спецификите на поръчки, свързани с опазването на околната среда. </a:t>
            </a:r>
          </a:p>
        </p:txBody>
      </p:sp>
      <p:sp>
        <p:nvSpPr>
          <p:cNvPr id="122" name="Google Shape;122;g33f636c5992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f636c5992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noProof="0" dirty="0"/>
              <a:t>„Къде е мястото на Модул 3 – и защо „Строителството“ е висок залог“</a:t>
            </a:r>
          </a:p>
          <a:p>
            <a:pPr marL="0" lvl="0" indent="0" algn="l" rtl="0">
              <a:lnSpc>
                <a:spcPct val="100000"/>
              </a:lnSpc>
              <a:spcBef>
                <a:spcPts val="0"/>
              </a:spcBef>
              <a:spcAft>
                <a:spcPts val="0"/>
              </a:spcAft>
              <a:buSzPts val="1400"/>
              <a:buNone/>
            </a:pPr>
            <a:r>
              <a:rPr lang="bg-BG" noProof="0" dirty="0"/>
              <a:t>Преди да навлезем в подробности, нека разгледаме как се вписва Модул 3 в по-широката картина на строителните проекти.</a:t>
            </a:r>
          </a:p>
          <a:p>
            <a:pPr marL="0" lvl="0" indent="0" algn="l" rtl="0">
              <a:lnSpc>
                <a:spcPct val="100000"/>
              </a:lnSpc>
              <a:spcBef>
                <a:spcPts val="0"/>
              </a:spcBef>
              <a:spcAft>
                <a:spcPts val="0"/>
              </a:spcAft>
              <a:buSzPts val="1400"/>
              <a:buNone/>
            </a:pPr>
            <a:r>
              <a:rPr lang="bg-BG" noProof="0" dirty="0"/>
              <a:t>Качествената инфраструктура е от съществено значение за икономическия растеж, за целите в областта на климата и околната среда, както и за основни услуги като пътища, водоснабдяване и училища. В същото време все още има огромна пропаст между инфраструктурата, от която е необходима, и реално наличното финансиране.</a:t>
            </a:r>
          </a:p>
          <a:p>
            <a:pPr marL="0" lvl="0" indent="0" algn="l" rtl="0">
              <a:lnSpc>
                <a:spcPct val="100000"/>
              </a:lnSpc>
              <a:spcBef>
                <a:spcPts val="0"/>
              </a:spcBef>
              <a:spcAft>
                <a:spcPts val="0"/>
              </a:spcAft>
              <a:buSzPts val="1400"/>
              <a:buNone/>
            </a:pPr>
            <a:r>
              <a:rPr lang="bg-BG" noProof="0" dirty="0"/>
              <a:t>Поради тази разлика, публичните власти и инвеститорите все повече търсят проекти със солидни доказателства за почтеност и оптимално съотношение цена-качество.</a:t>
            </a:r>
          </a:p>
          <a:p>
            <a:pPr marL="0" lvl="0" indent="0" algn="l" rtl="0">
              <a:lnSpc>
                <a:spcPct val="100000"/>
              </a:lnSpc>
              <a:spcBef>
                <a:spcPts val="0"/>
              </a:spcBef>
              <a:spcAft>
                <a:spcPts val="0"/>
              </a:spcAft>
              <a:buSzPts val="1400"/>
              <a:buNone/>
            </a:pPr>
            <a:r>
              <a:rPr lang="bg-BG" noProof="0" dirty="0"/>
              <a:t>Един от начините за това, признати на международно ниво, е чрез инструменти за сертифициране, като например мрежата </a:t>
            </a:r>
            <a:r>
              <a:rPr lang="bg-BG" noProof="0" dirty="0" err="1"/>
              <a:t>Blue</a:t>
            </a:r>
            <a:r>
              <a:rPr lang="bg-BG" noProof="0" dirty="0"/>
              <a:t> Dot (</a:t>
            </a:r>
            <a:r>
              <a:rPr lang="bg-BG" noProof="0" dirty="0" err="1"/>
              <a:t>Blue</a:t>
            </a:r>
            <a:r>
              <a:rPr lang="bg-BG" noProof="0" dirty="0"/>
              <a:t> Dot Network). </a:t>
            </a:r>
            <a:r>
              <a:rPr lang="bg-BG" noProof="0" dirty="0" err="1"/>
              <a:t>Blue</a:t>
            </a:r>
            <a:r>
              <a:rPr lang="bg-BG" noProof="0" dirty="0"/>
              <a:t> Dot представлява „сертификат за качество“ на инфраструктурата, който обединява над 80 международни стандарта в 10 елемента (ще ги видите на следващия слайд). Подобни инструменти отличават проекти, които следват строги стандарти за прозрачност, борба с корупцията и устойчивост.</a:t>
            </a:r>
          </a:p>
          <a:p>
            <a:pPr marL="0" lvl="0" indent="0" algn="l" rtl="0">
              <a:lnSpc>
                <a:spcPct val="100000"/>
              </a:lnSpc>
              <a:spcBef>
                <a:spcPts val="0"/>
              </a:spcBef>
              <a:spcAft>
                <a:spcPts val="0"/>
              </a:spcAft>
              <a:buSzPts val="1400"/>
              <a:buNone/>
            </a:pPr>
            <a:r>
              <a:rPr lang="bg-BG" noProof="0" dirty="0"/>
              <a:t>В рамките на нашето наблюдение няма да издаваме сертификат за качество, но логиката е много сходна. Формулярът за доклад от наблюдението генерира малки, конкретни доказателства: дали извършените работи съответстват на плащанията, дали промените в договора са мотивирани и дали компаниите, работещи на обекта, отговарят на страните по договора.</a:t>
            </a:r>
          </a:p>
          <a:p>
            <a:pPr marL="0" lvl="0" indent="0" algn="l" rtl="0">
              <a:lnSpc>
                <a:spcPct val="100000"/>
              </a:lnSpc>
              <a:spcBef>
                <a:spcPts val="0"/>
              </a:spcBef>
              <a:spcAft>
                <a:spcPts val="0"/>
              </a:spcAft>
              <a:buSzPts val="1400"/>
              <a:buNone/>
            </a:pPr>
            <a:r>
              <a:rPr lang="bg-BG" noProof="0" dirty="0"/>
              <a:t>С други думи, този модул ще Ви помогне да разпознаете кога даден проект изглежда като висококачествен, добре управляван инфраструктурен проект и кога има „червени лампички“, че публичните средства или почтеността може да са изложени на риск.</a:t>
            </a:r>
          </a:p>
        </p:txBody>
      </p:sp>
      <p:sp>
        <p:nvSpPr>
          <p:cNvPr id="112" name="Google Shape;112;g33f636c599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a9b0ea268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noProof="0" dirty="0">
                <a:solidFill>
                  <a:srgbClr val="108670"/>
                </a:solidFill>
              </a:rPr>
              <a:t>На този слайд виждате десетте елемента на </a:t>
            </a:r>
            <a:r>
              <a:rPr lang="bg-BG" sz="1200" noProof="0" dirty="0" err="1">
                <a:solidFill>
                  <a:srgbClr val="108670"/>
                </a:solidFill>
              </a:rPr>
              <a:t>Blue</a:t>
            </a:r>
            <a:r>
              <a:rPr lang="bg-BG" sz="1200" noProof="0" dirty="0">
                <a:solidFill>
                  <a:srgbClr val="108670"/>
                </a:solidFill>
              </a:rPr>
              <a:t> Dot </a:t>
            </a:r>
            <a:r>
              <a:rPr lang="en-US" sz="1200" noProof="0" dirty="0">
                <a:solidFill>
                  <a:srgbClr val="108670"/>
                </a:solidFill>
              </a:rPr>
              <a:t>Network</a:t>
            </a:r>
            <a:r>
              <a:rPr lang="bg-BG" sz="1200" noProof="0" dirty="0">
                <a:solidFill>
                  <a:srgbClr val="108670"/>
                </a:solidFill>
              </a:rPr>
              <a:t>. Това е глобална рамка, разработена от няколко държави с подкрепата на ОИСР, която помага за определянето как трябва да изглежда един „качествен инфраструктурен проект“.</a:t>
            </a:r>
          </a:p>
          <a:p>
            <a:pPr marL="0" lvl="0" indent="0" algn="l" rtl="0">
              <a:lnSpc>
                <a:spcPct val="100000"/>
              </a:lnSpc>
              <a:spcBef>
                <a:spcPts val="0"/>
              </a:spcBef>
              <a:spcAft>
                <a:spcPts val="0"/>
              </a:spcAft>
              <a:buSzPts val="1400"/>
              <a:buNone/>
            </a:pPr>
            <a:r>
              <a:rPr lang="bg-BG" sz="1200" noProof="0" dirty="0">
                <a:solidFill>
                  <a:srgbClr val="108670"/>
                </a:solidFill>
              </a:rPr>
              <a:t>Елементите обхващат огромен набор от проблемни области: от устойчив и приобщаващ растеж, през климатични промени, съотношение цена-качество през целия жизнен цикъл, до превенция на корупцията и равен достъп до публичните услуги.</a:t>
            </a:r>
          </a:p>
          <a:p>
            <a:pPr marL="0" lvl="0" indent="0" algn="l" rtl="0">
              <a:lnSpc>
                <a:spcPct val="100000"/>
              </a:lnSpc>
              <a:spcBef>
                <a:spcPts val="0"/>
              </a:spcBef>
              <a:spcAft>
                <a:spcPts val="0"/>
              </a:spcAft>
              <a:buSzPts val="1400"/>
              <a:buNone/>
            </a:pPr>
            <a:r>
              <a:rPr lang="bg-BG" sz="1200" noProof="0" dirty="0">
                <a:solidFill>
                  <a:srgbClr val="108670"/>
                </a:solidFill>
              </a:rPr>
              <a:t>В нашия проект са особено важни два от елементите:</a:t>
            </a:r>
          </a:p>
          <a:p>
            <a:pPr marL="0" lvl="0" indent="0" algn="l" rtl="0">
              <a:lnSpc>
                <a:spcPct val="100000"/>
              </a:lnSpc>
              <a:spcBef>
                <a:spcPts val="0"/>
              </a:spcBef>
              <a:spcAft>
                <a:spcPts val="0"/>
              </a:spcAft>
              <a:buSzPts val="1400"/>
              <a:buNone/>
            </a:pPr>
            <a:r>
              <a:rPr lang="bg-BG" sz="1200" b="1" noProof="0" dirty="0">
                <a:solidFill>
                  <a:srgbClr val="108670"/>
                </a:solidFill>
              </a:rPr>
              <a:t>Елемент 5</a:t>
            </a:r>
            <a:r>
              <a:rPr lang="bg-BG" sz="1200" noProof="0" dirty="0">
                <a:solidFill>
                  <a:srgbClr val="108670"/>
                </a:solidFill>
              </a:rPr>
              <a:t> се фокусира върху гарантирането на оптимално съотношение цена-качество през целия жизнен цикъл на актива, докато </a:t>
            </a:r>
            <a:r>
              <a:rPr lang="bg-BG" sz="1200" b="1" noProof="0" dirty="0">
                <a:solidFill>
                  <a:srgbClr val="108670"/>
                </a:solidFill>
              </a:rPr>
              <a:t>Елемент 7</a:t>
            </a:r>
            <a:r>
              <a:rPr lang="bg-BG" sz="1200" noProof="0" dirty="0">
                <a:solidFill>
                  <a:srgbClr val="108670"/>
                </a:solidFill>
              </a:rPr>
              <a:t> се фокусира върху предотвратяването на корупция, като същевременно насърчава прозрачни процедури за възлагане на обществени поръчки и консултации.</a:t>
            </a:r>
          </a:p>
          <a:p>
            <a:pPr marL="0" lvl="0" indent="0" algn="l" rtl="0">
              <a:lnSpc>
                <a:spcPct val="100000"/>
              </a:lnSpc>
              <a:spcBef>
                <a:spcPts val="0"/>
              </a:spcBef>
              <a:spcAft>
                <a:spcPts val="0"/>
              </a:spcAft>
              <a:buSzPts val="1400"/>
              <a:buNone/>
            </a:pPr>
            <a:r>
              <a:rPr lang="bg-BG" sz="1200" noProof="0" dirty="0">
                <a:solidFill>
                  <a:srgbClr val="108670"/>
                </a:solidFill>
              </a:rPr>
              <a:t>Не е необходимо да запомняте тези елементи. Използвайки формуляра за доклад от наблюдението, Вие ще съберете точно онази фактическа информация и данни, които са необходими за задълбочена оценка на качеството на инфраструктурен проект. По този начин, Вашата работа се превръща в част от много по-мащабното усилие строителните проекти да бъдат едновременно устойчиви и „чисти“, т.е. да идентифицираме „червените лампички“ преди корупционните практики да са станали факт и необратими.</a:t>
            </a:r>
          </a:p>
        </p:txBody>
      </p:sp>
      <p:sp>
        <p:nvSpPr>
          <p:cNvPr id="120" name="Google Shape;120;g3a9b0ea268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a9b0ea268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r>
              <a:rPr lang="bg-BG" dirty="0"/>
              <a:t>Резултати от обучението</a:t>
            </a:r>
            <a:r>
              <a:rPr lang="en-US" dirty="0"/>
              <a:t>”</a:t>
            </a:r>
            <a:endParaRPr dirty="0"/>
          </a:p>
          <a:p>
            <a:pPr marL="0" lvl="0" indent="0" algn="l" rtl="0">
              <a:lnSpc>
                <a:spcPct val="100000"/>
              </a:lnSpc>
              <a:spcBef>
                <a:spcPts val="0"/>
              </a:spcBef>
              <a:spcAft>
                <a:spcPts val="0"/>
              </a:spcAft>
              <a:buSzPts val="1400"/>
              <a:buNone/>
            </a:pPr>
            <a:r>
              <a:rPr lang="bg-BG" noProof="0" dirty="0"/>
              <a:t>В края на Модул 3 ще придобиете умения в 4 основни направления:</a:t>
            </a:r>
          </a:p>
          <a:p>
            <a:pPr marL="0" lvl="0" indent="0" algn="l" rtl="0">
              <a:lnSpc>
                <a:spcPct val="100000"/>
              </a:lnSpc>
              <a:spcBef>
                <a:spcPts val="0"/>
              </a:spcBef>
              <a:spcAft>
                <a:spcPts val="0"/>
              </a:spcAft>
              <a:buSzPts val="1400"/>
              <a:buNone/>
            </a:pPr>
            <a:r>
              <a:rPr lang="bg-BG" noProof="0" dirty="0"/>
              <a:t>1.  Да разбирате защо строителните и малките инфраструктурни проекти са високорискови и специфични по отношение на корупцията и как рисковете от корупция се проявяват при изпълнението.</a:t>
            </a:r>
          </a:p>
          <a:p>
            <a:pPr marL="0" lvl="0" indent="0" algn="l" rtl="0">
              <a:lnSpc>
                <a:spcPct val="100000"/>
              </a:lnSpc>
              <a:spcBef>
                <a:spcPts val="0"/>
              </a:spcBef>
              <a:spcAft>
                <a:spcPts val="0"/>
              </a:spcAft>
              <a:buSzPts val="1400"/>
              <a:buNone/>
            </a:pPr>
            <a:r>
              <a:rPr lang="bg-BG" noProof="0" dirty="0"/>
              <a:t>2. Да прилагате подход, основан на риска. Това означава да съсредоточите времето и усилията си върху онези аспекти, където корупцията или лошото управление биха причинили най-голяма вреда: висока стойност, постоянни изменения на договорите, определени модели при подизпълнението и доставките.</a:t>
            </a:r>
          </a:p>
          <a:p>
            <a:pPr marL="0" lvl="0" indent="0" algn="l" rtl="0">
              <a:lnSpc>
                <a:spcPct val="100000"/>
              </a:lnSpc>
              <a:spcBef>
                <a:spcPts val="0"/>
              </a:spcBef>
              <a:spcAft>
                <a:spcPts val="0"/>
              </a:spcAft>
              <a:buSzPts val="1400"/>
              <a:buNone/>
            </a:pPr>
            <a:r>
              <a:rPr lang="bg-BG" noProof="0" dirty="0"/>
              <a:t>3. Да използвате формуляра за доклад от наблюдението, за да документирате това, което виждате, особено по отношение на измененията на договорите, подизпълнението, количествата, качеството и плащанията.</a:t>
            </a:r>
          </a:p>
          <a:p>
            <a:pPr marL="0" lvl="0" indent="0" algn="l" rtl="0">
              <a:lnSpc>
                <a:spcPct val="100000"/>
              </a:lnSpc>
              <a:spcBef>
                <a:spcPts val="0"/>
              </a:spcBef>
              <a:spcAft>
                <a:spcPts val="0"/>
              </a:spcAft>
              <a:buSzPts val="1400"/>
              <a:buNone/>
            </a:pPr>
            <a:r>
              <a:rPr lang="bg-BG" noProof="0" dirty="0"/>
              <a:t>4. Да работите в дух на откритост. Когато говорим за почтеност, откритостта означава да се чувствате сигурни да повдигате въпроси, да описвате опасения и да регистрирате аномалии, дори когато все още не знаете дали има нарушение или нередност. </a:t>
            </a:r>
          </a:p>
          <a:p>
            <a:pPr marL="0" lvl="0" indent="0" algn="l" rtl="0">
              <a:lnSpc>
                <a:spcPct val="100000"/>
              </a:lnSpc>
              <a:spcBef>
                <a:spcPts val="0"/>
              </a:spcBef>
              <a:spcAft>
                <a:spcPts val="0"/>
              </a:spcAft>
              <a:buSzPts val="1400"/>
              <a:buNone/>
            </a:pPr>
            <a:r>
              <a:rPr lang="bg-BG" b="1" noProof="0" dirty="0"/>
              <a:t>Вашата роля не е да обвинявате някого, а да пресъздадете ясна картина на фактическата обстановка.</a:t>
            </a:r>
          </a:p>
        </p:txBody>
      </p:sp>
      <p:sp>
        <p:nvSpPr>
          <p:cNvPr id="128" name="Google Shape;128;g3a9b0ea268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a9b0ea2687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noProof="0" dirty="0"/>
              <a:t>„Безопасност при посещение на обекта: разрешение, лични предпазни средства, безопасни зони, ненамеса“</a:t>
            </a:r>
          </a:p>
          <a:p>
            <a:pPr marL="0" lvl="0" indent="0" algn="l" rtl="0">
              <a:lnSpc>
                <a:spcPct val="100000"/>
              </a:lnSpc>
              <a:spcBef>
                <a:spcPts val="0"/>
              </a:spcBef>
              <a:spcAft>
                <a:spcPts val="0"/>
              </a:spcAft>
              <a:buSzPts val="1400"/>
              <a:buNone/>
            </a:pPr>
            <a:r>
              <a:rPr lang="bg-BG" noProof="0" dirty="0"/>
              <a:t>Преди да преминем към рисковете от корупция, едно кратко, но важно напомняне за безопасността:</a:t>
            </a:r>
          </a:p>
          <a:p>
            <a:pPr marL="0" lvl="0" indent="0" algn="l" rtl="0">
              <a:lnSpc>
                <a:spcPct val="100000"/>
              </a:lnSpc>
              <a:spcBef>
                <a:spcPts val="0"/>
              </a:spcBef>
              <a:spcAft>
                <a:spcPts val="0"/>
              </a:spcAft>
              <a:buSzPts val="1400"/>
              <a:buNone/>
            </a:pPr>
            <a:r>
              <a:rPr lang="bg-BG" noProof="0" dirty="0"/>
              <a:t>Строителните обекти могат да бъдат опасни. Винаги проверявайте кой следва да Ви представи разрешение за достъп до обекта и спазвайте всички указания, дадени от ръководителя на обекта или възложителя.</a:t>
            </a:r>
          </a:p>
          <a:p>
            <a:pPr marL="0" lvl="0" indent="0" algn="l" rtl="0">
              <a:lnSpc>
                <a:spcPct val="100000"/>
              </a:lnSpc>
              <a:spcBef>
                <a:spcPts val="0"/>
              </a:spcBef>
              <a:spcAft>
                <a:spcPts val="0"/>
              </a:spcAft>
              <a:buSzPts val="1400"/>
              <a:buNone/>
            </a:pPr>
            <a:r>
              <a:rPr lang="bg-BG" noProof="0" dirty="0"/>
              <a:t>Използвайте подходящи лични предпазни средства (ЛПС), когато е необходимо: например каска, светлоотразителна жилетка и затворени обувки. Стойте в определените за безопасни места и никога не влизайте в зони с ограничен достъп, само за да направите „по-добра снимка“ или да получите по-добър ъгъл за снимка.</a:t>
            </a:r>
          </a:p>
          <a:p>
            <a:pPr marL="0" lvl="0" indent="0" algn="l" rtl="0">
              <a:lnSpc>
                <a:spcPct val="100000"/>
              </a:lnSpc>
              <a:spcBef>
                <a:spcPts val="0"/>
              </a:spcBef>
              <a:spcAft>
                <a:spcPts val="0"/>
              </a:spcAft>
              <a:buSzPts val="1400"/>
              <a:buNone/>
            </a:pPr>
            <a:r>
              <a:rPr lang="bg-BG" noProof="0" dirty="0"/>
              <a:t>Не се намесвайте. Вашата роля е да наблюдавате и документирате. Ако станете свидетел на ситуация, която изглежда опасна или спешна, помнете, че безопасността е на първо място; следвайте указанията на отговорниците на обекта и процедурите за спешни случаи. Наблюдението може да продължи след като ситуацията се стабилизира.</a:t>
            </a:r>
          </a:p>
          <a:p>
            <a:pPr marL="0" lvl="0" indent="0" algn="l" rtl="0">
              <a:lnSpc>
                <a:spcPct val="100000"/>
              </a:lnSpc>
              <a:spcBef>
                <a:spcPts val="0"/>
              </a:spcBef>
              <a:spcAft>
                <a:spcPts val="0"/>
              </a:spcAft>
              <a:buSzPts val="1400"/>
              <a:buNone/>
            </a:pPr>
            <a:r>
              <a:rPr lang="bg-BG" b="1" noProof="0" dirty="0"/>
              <a:t>Безопасното поведение на обекта е неделима част от отговорното наблюдение!</a:t>
            </a:r>
          </a:p>
          <a:p>
            <a:pPr marL="0" lvl="0" indent="0" algn="l" rtl="0">
              <a:lnSpc>
                <a:spcPct val="100000"/>
              </a:lnSpc>
              <a:spcBef>
                <a:spcPts val="0"/>
              </a:spcBef>
              <a:spcAft>
                <a:spcPts val="0"/>
              </a:spcAft>
              <a:buSzPts val="1400"/>
              <a:buNone/>
            </a:pPr>
            <a:endParaRPr dirty="0"/>
          </a:p>
        </p:txBody>
      </p:sp>
      <p:sp>
        <p:nvSpPr>
          <p:cNvPr id="138" name="Google Shape;138;g3a9b0ea268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a9b0ea2687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BG" sz="1200" dirty="0">
                <a:solidFill>
                  <a:srgbClr val="108670"/>
                </a:solidFill>
              </a:rPr>
              <a:t>„Златният триъгълник“</a:t>
            </a:r>
            <a:r>
              <a:rPr lang="en-US" sz="1200" dirty="0">
                <a:solidFill>
                  <a:srgbClr val="108670"/>
                </a:solidFill>
              </a:rPr>
              <a:t>: </a:t>
            </a:r>
            <a:r>
              <a:rPr lang="bg-BG" sz="1200" dirty="0">
                <a:solidFill>
                  <a:srgbClr val="108670"/>
                </a:solidFill>
              </a:rPr>
              <a:t>обхват-време-цена“</a:t>
            </a:r>
            <a:endParaRPr dirty="0"/>
          </a:p>
          <a:p>
            <a:pPr marL="0" lvl="0" indent="0" algn="l" rtl="0">
              <a:lnSpc>
                <a:spcPct val="100000"/>
              </a:lnSpc>
              <a:spcBef>
                <a:spcPts val="0"/>
              </a:spcBef>
              <a:spcAft>
                <a:spcPts val="0"/>
              </a:spcAft>
              <a:buSzPts val="1400"/>
              <a:buNone/>
            </a:pPr>
            <a:r>
              <a:rPr lang="bg-BG" noProof="0" dirty="0"/>
              <a:t>Един прост начин да мислим за строителните проекти е т.нар. „златен триъгълник“: обхват-време-цена. Още е известен и като „железен триъгълник“, т.к. представлява взаимовръзките между обхвата, времето и цената, които трябва да бъдат балансирани за успешен проект.</a:t>
            </a:r>
          </a:p>
          <a:p>
            <a:pPr marL="0" lvl="0" indent="0" algn="l" rtl="0">
              <a:lnSpc>
                <a:spcPct val="100000"/>
              </a:lnSpc>
              <a:spcBef>
                <a:spcPts val="0"/>
              </a:spcBef>
              <a:spcAft>
                <a:spcPts val="0"/>
              </a:spcAft>
              <a:buSzPts val="1400"/>
              <a:buNone/>
            </a:pPr>
            <a:r>
              <a:rPr lang="bg-BG" b="1" noProof="0" dirty="0"/>
              <a:t>Обхватът</a:t>
            </a:r>
            <a:r>
              <a:rPr lang="bg-BG" noProof="0" dirty="0"/>
              <a:t> е това, което трябва да бъде построено или изпълнено: например дължината на пътя, броят на класните стаи, видът на настилката или мерките за смекчаване на въздействието върху околната среда. </a:t>
            </a:r>
            <a:r>
              <a:rPr lang="bg-BG" b="1" noProof="0" dirty="0"/>
              <a:t>Времето</a:t>
            </a:r>
            <a:r>
              <a:rPr lang="bg-BG" noProof="0" dirty="0"/>
              <a:t> е самият график: кога трябва да започнат работите и кога трябва да бъдат завършени. </a:t>
            </a:r>
            <a:r>
              <a:rPr lang="bg-BG" b="1" noProof="0" dirty="0"/>
              <a:t>Цената</a:t>
            </a:r>
            <a:r>
              <a:rPr lang="bg-BG" noProof="0" dirty="0"/>
              <a:t> е стойността на договора и моделът на плащанията. Промяната на един елемент, напр. графика или бюджета на проекта, неизбежно ще повлияе на останалите, често включително на качеството на крайния резултат.</a:t>
            </a:r>
          </a:p>
          <a:p>
            <a:pPr marL="0" lvl="0" indent="0" algn="l" rtl="0">
              <a:lnSpc>
                <a:spcPct val="100000"/>
              </a:lnSpc>
              <a:spcBef>
                <a:spcPts val="0"/>
              </a:spcBef>
              <a:spcAft>
                <a:spcPts val="0"/>
              </a:spcAft>
              <a:buSzPts val="1400"/>
              <a:buNone/>
            </a:pPr>
            <a:r>
              <a:rPr lang="bg-BG" noProof="0" dirty="0"/>
              <a:t>Как те са взаимозависими:</a:t>
            </a:r>
          </a:p>
          <a:p>
            <a:pPr marL="0" lvl="0" indent="0" algn="l" rtl="0">
              <a:lnSpc>
                <a:spcPct val="100000"/>
              </a:lnSpc>
              <a:spcBef>
                <a:spcPts val="0"/>
              </a:spcBef>
              <a:spcAft>
                <a:spcPts val="0"/>
              </a:spcAft>
              <a:buSzPts val="1400"/>
              <a:buNone/>
            </a:pPr>
            <a:r>
              <a:rPr lang="bg-BG" noProof="0" dirty="0"/>
              <a:t>В един „чист“ проект тези три елемента „се движат“ заедно. Ако обхватът наистина се промени, обикновено ще има оправдана промяна във времето или цената. Ако има забавяния поради основателни причини, ще има ясно обяснение в документите.</a:t>
            </a:r>
          </a:p>
          <a:p>
            <a:pPr marL="0" lvl="0" indent="0" algn="l" rtl="0">
              <a:lnSpc>
                <a:spcPct val="100000"/>
              </a:lnSpc>
              <a:spcBef>
                <a:spcPts val="0"/>
              </a:spcBef>
              <a:spcAft>
                <a:spcPts val="0"/>
              </a:spcAft>
              <a:buSzPts val="1400"/>
              <a:buNone/>
            </a:pPr>
            <a:r>
              <a:rPr lang="bg-BG" noProof="0" dirty="0"/>
              <a:t>В един рисков проект, обаче, обхватът, времето и цената започват да се разминават. Цените се увеличават без ясна причина. Времето се удължава отново и отново. Появяват се допълнителни дейности, които приличат повече на нов/допълнителен договор, отколкото на малка корекция.</a:t>
            </a:r>
          </a:p>
          <a:p>
            <a:pPr marL="0" lvl="0" indent="0" algn="l" rtl="0">
              <a:lnSpc>
                <a:spcPct val="100000"/>
              </a:lnSpc>
              <a:spcBef>
                <a:spcPts val="0"/>
              </a:spcBef>
              <a:spcAft>
                <a:spcPts val="0"/>
              </a:spcAft>
              <a:buSzPts val="1400"/>
              <a:buNone/>
            </a:pPr>
            <a:r>
              <a:rPr lang="bg-BG" noProof="0" dirty="0"/>
              <a:t>Така, постигането на желаното цялостно качество означава, че тези три елемента трябва да се управляват едновременно. Ако се опитате да ускорите проекта (времето) или да намалите разходите твърде много, това може да компрометира качеството на крайния резултат.</a:t>
            </a:r>
          </a:p>
          <a:p>
            <a:pPr marL="0" lvl="0" indent="0" algn="l" rtl="0">
              <a:lnSpc>
                <a:spcPct val="100000"/>
              </a:lnSpc>
              <a:spcBef>
                <a:spcPts val="0"/>
              </a:spcBef>
              <a:spcAft>
                <a:spcPts val="0"/>
              </a:spcAft>
              <a:buSzPts val="1400"/>
              <a:buNone/>
            </a:pPr>
            <a:r>
              <a:rPr lang="bg-BG" noProof="0" dirty="0"/>
              <a:t>Много от въпросите във формуляра за доклад от наблюдението се фокусират върху спецификите на строителния сектор и могат да се обединят в един: „Дали приказката за обхвата, времето и разходите все още има смисъл?“</a:t>
            </a:r>
          </a:p>
          <a:p>
            <a:pPr marL="0" lvl="0" indent="0" algn="l" rtl="0">
              <a:lnSpc>
                <a:spcPct val="100000"/>
              </a:lnSpc>
              <a:spcBef>
                <a:spcPts val="0"/>
              </a:spcBef>
              <a:spcAft>
                <a:spcPts val="0"/>
              </a:spcAft>
              <a:buSzPts val="1400"/>
              <a:buNone/>
            </a:pPr>
            <a:r>
              <a:rPr lang="bg-BG" noProof="0" dirty="0"/>
              <a:t>Това е ядрото на корупционен модел 1, който ще разгледаме след малко.</a:t>
            </a:r>
          </a:p>
        </p:txBody>
      </p:sp>
      <p:sp>
        <p:nvSpPr>
          <p:cNvPr id="147" name="Google Shape;147;g3a9b0ea2687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a9b0ea2687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t>
            </a:r>
            <a:r>
              <a:rPr lang="bg-BG" sz="1200" noProof="0" dirty="0">
                <a:solidFill>
                  <a:srgbClr val="108670"/>
                </a:solidFill>
              </a:rPr>
              <a:t>Три основни корупционни модела във фазата на изпълнение</a:t>
            </a:r>
            <a:r>
              <a:rPr lang="en-US" dirty="0"/>
              <a:t>”</a:t>
            </a:r>
            <a:endParaRPr dirty="0"/>
          </a:p>
          <a:p>
            <a:pPr marL="0" lvl="0" indent="0" algn="l" rtl="0">
              <a:lnSpc>
                <a:spcPct val="100000"/>
              </a:lnSpc>
              <a:spcBef>
                <a:spcPts val="0"/>
              </a:spcBef>
              <a:spcAft>
                <a:spcPts val="0"/>
              </a:spcAft>
              <a:buSzPts val="1400"/>
              <a:buNone/>
            </a:pPr>
            <a:r>
              <a:rPr lang="bg-BG" noProof="0" dirty="0"/>
              <a:t>Ще разгледаме основните проблеми с почтеността при проектите за строителство чрез специфичните за сектора три корупционни модела:</a:t>
            </a:r>
          </a:p>
          <a:p>
            <a:pPr marL="0" lvl="0" indent="0" algn="l" rtl="0">
              <a:lnSpc>
                <a:spcPct val="100000"/>
              </a:lnSpc>
              <a:spcBef>
                <a:spcPts val="0"/>
              </a:spcBef>
              <a:spcAft>
                <a:spcPts val="0"/>
              </a:spcAft>
              <a:buSzPts val="1400"/>
              <a:buNone/>
            </a:pPr>
            <a:r>
              <a:rPr lang="bg-BG" b="1" noProof="0" dirty="0"/>
              <a:t>Първият</a:t>
            </a:r>
            <a:r>
              <a:rPr lang="bg-BG" noProof="0" dirty="0"/>
              <a:t> представлява необосновани изменения на договора или разширяване на обхвата. Този модел е на лице, когато договорът е формално променен без ясна обосновка и мотиви, или когато множество „дребни“ промени постепенно превръщат проекта в нещо много различно от първоначално обявения.</a:t>
            </a:r>
          </a:p>
          <a:p>
            <a:pPr marL="0" lvl="0" indent="0" algn="l" rtl="0">
              <a:lnSpc>
                <a:spcPct val="100000"/>
              </a:lnSpc>
              <a:spcBef>
                <a:spcPts val="0"/>
              </a:spcBef>
              <a:spcAft>
                <a:spcPts val="0"/>
              </a:spcAft>
              <a:buSzPts val="1400"/>
              <a:buNone/>
            </a:pPr>
            <a:r>
              <a:rPr lang="bg-BG" b="1" noProof="0" dirty="0"/>
              <a:t>Вторият</a:t>
            </a:r>
            <a:r>
              <a:rPr lang="bg-BG" noProof="0" dirty="0"/>
              <a:t> модел представлява некачествено или непълно изпълнение в сравнение с извършените плащания. Напр., когато фактурите и платежните нареждания показват, че проектът е изцяло или до голяма степен изпълнен, докато на място – на терен, се откриват липсващи работи, материали с по-ниско качество или екологични мерки, които не са изпълнени.</a:t>
            </a:r>
          </a:p>
          <a:p>
            <a:pPr marL="0" lvl="0" indent="0" algn="l" rtl="0">
              <a:lnSpc>
                <a:spcPct val="100000"/>
              </a:lnSpc>
              <a:spcBef>
                <a:spcPts val="0"/>
              </a:spcBef>
              <a:spcAft>
                <a:spcPts val="0"/>
              </a:spcAft>
              <a:buSzPts val="1400"/>
              <a:buNone/>
            </a:pPr>
            <a:r>
              <a:rPr lang="bg-BG" b="1" noProof="0" dirty="0"/>
              <a:t>Третият</a:t>
            </a:r>
            <a:r>
              <a:rPr lang="bg-BG" noProof="0" dirty="0"/>
              <a:t> модел представлява неправомерно или фантомно подизпълнение. Напр., когато компаниите, които действително извършват работите, не са посочените в договора – т.е. „изпълнителят“ е подставена фирма, за да се скрие коя е в действителност печелившата компания, или когато чрез подизпълнители част от бюджета по проекта се отклонява към политически свързани фирми.</a:t>
            </a:r>
          </a:p>
          <a:p>
            <a:pPr marL="0" lvl="0" indent="0" algn="l" rtl="0">
              <a:lnSpc>
                <a:spcPct val="100000"/>
              </a:lnSpc>
              <a:spcBef>
                <a:spcPts val="0"/>
              </a:spcBef>
              <a:spcAft>
                <a:spcPts val="0"/>
              </a:spcAft>
              <a:buSzPts val="1400"/>
              <a:buNone/>
            </a:pPr>
            <a:r>
              <a:rPr lang="bg-BG" noProof="0" dirty="0"/>
              <a:t>И в трите модела конфликтът на интереси и свързаните доставчици се третират като рискови фактори. Те сами по себе си не доказват наличието на корупция, но могат да помогнат да се обясни проявлението на подозрителни тенденции.</a:t>
            </a:r>
          </a:p>
        </p:txBody>
      </p:sp>
      <p:sp>
        <p:nvSpPr>
          <p:cNvPr id="155" name="Google Shape;155;g3a9b0ea2687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6"/>
        <p:cNvGrpSpPr/>
        <p:nvPr/>
      </p:nvGrpSpPr>
      <p:grpSpPr>
        <a:xfrm>
          <a:off x="0" y="0"/>
          <a:ext cx="0" cy="0"/>
          <a:chOff x="0" y="0"/>
          <a:chExt cx="0" cy="0"/>
        </a:xfrm>
      </p:grpSpPr>
      <p:sp>
        <p:nvSpPr>
          <p:cNvPr id="17" name="Google Shape;17;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19" name="Google Shape;19;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0" name="Google Shape;20;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8" title="EN Co-funded by the EU_POS.jpg"/>
          <p:cNvPicPr preferRelativeResize="0"/>
          <p:nvPr/>
        </p:nvPicPr>
        <p:blipFill rotWithShape="1">
          <a:blip r:embed="rId2">
            <a:alphaModFix/>
          </a:blip>
          <a:srcRect r="-6575"/>
          <a:stretch/>
        </p:blipFill>
        <p:spPr>
          <a:xfrm>
            <a:off x="0" y="6245227"/>
            <a:ext cx="2925394" cy="6127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txBody>
          <a:bodyPr/>
          <a:lstStyle/>
          <a:p>
            <a:endParaRPr lang="en-GB"/>
          </a:p>
        </p:txBody>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gihub.org/articles/monitoring-infrastructure-corruption/"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400"/>
              <a:buFont typeface="Trebuchet MS"/>
              <a:buNone/>
            </a:pPr>
            <a:fld id="{00000000-1234-1234-1234-123412341234}" type="slidenum">
              <a:rPr lang="bg-BG" sz="1400" b="1" i="0" u="none" strike="noStrike" cap="none" noProof="0" smtClean="0">
                <a:solidFill>
                  <a:srgbClr val="888888"/>
                </a:solidFill>
                <a:latin typeface="Trebuchet MS"/>
                <a:ea typeface="Trebuchet MS"/>
                <a:cs typeface="Trebuchet MS"/>
                <a:sym typeface="Trebuchet MS"/>
              </a:rPr>
              <a:t>1</a:t>
            </a:fld>
            <a:endParaRPr lang="bg-BG" sz="1400" b="1" i="0" u="none" strike="noStrike" cap="none" noProof="0" dirty="0">
              <a:solidFill>
                <a:srgbClr val="888888"/>
              </a:solidFill>
              <a:latin typeface="Trebuchet MS"/>
              <a:ea typeface="Trebuchet MS"/>
              <a:cs typeface="Trebuchet MS"/>
              <a:sym typeface="Trebuchet MS"/>
            </a:endParaRPr>
          </a:p>
        </p:txBody>
      </p:sp>
      <p:sp>
        <p:nvSpPr>
          <p:cNvPr id="78" name="Google Shape;78;p1"/>
          <p:cNvSpPr/>
          <p:nvPr/>
        </p:nvSpPr>
        <p:spPr>
          <a:xfrm>
            <a:off x="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lang="bg-BG" sz="1800" b="0" i="0" u="none" strike="noStrike" cap="none" noProof="0" dirty="0">
              <a:solidFill>
                <a:srgbClr val="000000"/>
              </a:solidFill>
              <a:latin typeface="Arial"/>
              <a:ea typeface="Arial"/>
              <a:cs typeface="Arial"/>
              <a:sym typeface="Arial"/>
            </a:endParaRPr>
          </a:p>
        </p:txBody>
      </p:sp>
      <p:sp>
        <p:nvSpPr>
          <p:cNvPr id="79" name="Google Shape;79;p1"/>
          <p:cNvSpPr/>
          <p:nvPr/>
        </p:nvSpPr>
        <p:spPr>
          <a:xfrm>
            <a:off x="0" y="304800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lang="bg-BG" sz="1800" b="0" i="0" u="none" strike="noStrike" cap="none" noProof="0" dirty="0">
              <a:solidFill>
                <a:srgbClr val="000000"/>
              </a:solidFill>
              <a:latin typeface="Arial"/>
              <a:ea typeface="Arial"/>
              <a:cs typeface="Arial"/>
              <a:sym typeface="Arial"/>
            </a:endParaRPr>
          </a:p>
        </p:txBody>
      </p:sp>
      <p:pic>
        <p:nvPicPr>
          <p:cNvPr id="80" name="Google Shape;80;p1"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1" name="Google Shape;81;p1"/>
          <p:cNvSpPr txBox="1"/>
          <p:nvPr/>
        </p:nvSpPr>
        <p:spPr>
          <a:xfrm>
            <a:off x="1144800" y="2209450"/>
            <a:ext cx="5426400" cy="33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BG" sz="3600" b="1" i="0" u="none" strike="noStrike" cap="none" noProof="0" dirty="0">
                <a:solidFill>
                  <a:srgbClr val="404040"/>
                </a:solidFill>
                <a:latin typeface="Cambria"/>
                <a:ea typeface="Cambria"/>
                <a:cs typeface="Cambria"/>
                <a:sym typeface="Cambria"/>
              </a:rPr>
              <a:t>Модул 3</a:t>
            </a:r>
          </a:p>
          <a:p>
            <a:pPr marL="0" marR="0" lvl="0" indent="0" algn="l" rtl="0">
              <a:lnSpc>
                <a:spcPct val="100000"/>
              </a:lnSpc>
              <a:spcBef>
                <a:spcPts val="0"/>
              </a:spcBef>
              <a:spcAft>
                <a:spcPts val="0"/>
              </a:spcAft>
              <a:buClr>
                <a:srgbClr val="000000"/>
              </a:buClr>
              <a:buSzPts val="3600"/>
              <a:buFont typeface="Arial"/>
              <a:buNone/>
            </a:pPr>
            <a:r>
              <a:rPr lang="bg-BG" sz="3400" b="1" i="0" u="none" strike="noStrike" cap="none" noProof="0" dirty="0">
                <a:solidFill>
                  <a:srgbClr val="404040"/>
                </a:solidFill>
                <a:latin typeface="Cambria"/>
                <a:ea typeface="Cambria"/>
                <a:cs typeface="Cambria"/>
                <a:sym typeface="Cambria"/>
              </a:rPr>
              <a:t>Строителство и малки инфраструктурни проекти</a:t>
            </a:r>
          </a:p>
          <a:p>
            <a:pPr marL="0" marR="0" lvl="0" indent="0" algn="l" rtl="0">
              <a:lnSpc>
                <a:spcPct val="100000"/>
              </a:lnSpc>
              <a:spcBef>
                <a:spcPts val="0"/>
              </a:spcBef>
              <a:spcAft>
                <a:spcPts val="0"/>
              </a:spcAft>
              <a:buClr>
                <a:schemeClr val="dk1"/>
              </a:buClr>
              <a:buSzPts val="3600"/>
              <a:buFont typeface="Arial"/>
              <a:buNone/>
            </a:pPr>
            <a:r>
              <a:rPr lang="bg-BG" sz="3300" b="1" i="0" u="none" strike="noStrike" cap="none" noProof="0" dirty="0">
                <a:solidFill>
                  <a:srgbClr val="12B795"/>
                </a:solidFill>
                <a:latin typeface="Cambria"/>
                <a:ea typeface="Cambria"/>
                <a:cs typeface="Cambria"/>
                <a:sym typeface="Cambria"/>
              </a:rPr>
              <a:t>Въведение</a:t>
            </a:r>
          </a:p>
          <a:p>
            <a:pPr marL="0" marR="0" lvl="0" indent="0" algn="l" rtl="0">
              <a:lnSpc>
                <a:spcPct val="100000"/>
              </a:lnSpc>
              <a:spcBef>
                <a:spcPts val="0"/>
              </a:spcBef>
              <a:spcAft>
                <a:spcPts val="0"/>
              </a:spcAft>
              <a:buClr>
                <a:srgbClr val="000000"/>
              </a:buClr>
              <a:buSzPts val="3600"/>
              <a:buFont typeface="Arial"/>
              <a:buNone/>
            </a:pPr>
            <a:endParaRPr lang="bg-BG" sz="3600" b="1" i="0" u="none" strike="noStrike" cap="none" noProof="0"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r>
              <a:rPr lang="bg-BG" sz="2700" b="1" i="0" u="none" strike="noStrike" cap="none" noProof="0" dirty="0">
                <a:solidFill>
                  <a:srgbClr val="404040"/>
                </a:solidFill>
                <a:latin typeface="Cambria"/>
                <a:ea typeface="Cambria"/>
                <a:cs typeface="Cambria"/>
                <a:sym typeface="Cambria"/>
              </a:rPr>
              <a:t>M3.1:</a:t>
            </a:r>
          </a:p>
          <a:p>
            <a:pPr marL="0" marR="0" lvl="0" indent="0" algn="l" rtl="0">
              <a:lnSpc>
                <a:spcPct val="100000"/>
              </a:lnSpc>
              <a:spcBef>
                <a:spcPts val="0"/>
              </a:spcBef>
              <a:spcAft>
                <a:spcPts val="0"/>
              </a:spcAft>
              <a:buClr>
                <a:srgbClr val="000000"/>
              </a:buClr>
              <a:buSzPts val="2700"/>
              <a:buFont typeface="Arial"/>
              <a:buNone/>
            </a:pPr>
            <a:r>
              <a:rPr lang="bg-BG" sz="2700" b="1" i="0" u="none" strike="noStrike" cap="none" noProof="0" dirty="0">
                <a:solidFill>
                  <a:srgbClr val="404040"/>
                </a:solidFill>
                <a:latin typeface="Cambria"/>
                <a:ea typeface="Cambria"/>
                <a:cs typeface="Cambria"/>
                <a:sym typeface="Cambria"/>
              </a:rPr>
              <a:t>Какво да наблюдаваме при поръчки </a:t>
            </a:r>
            <a:r>
              <a:rPr lang="bg-BG" sz="2700" b="1" i="0" u="none" strike="noStrike" cap="none" noProof="0">
                <a:solidFill>
                  <a:srgbClr val="404040"/>
                </a:solidFill>
                <a:latin typeface="Cambria"/>
                <a:ea typeface="Cambria"/>
                <a:cs typeface="Cambria"/>
                <a:sym typeface="Cambria"/>
              </a:rPr>
              <a:t>за строителство</a:t>
            </a:r>
            <a:endParaRPr lang="bg-BG" sz="2700" b="1" i="0" u="none" strike="noStrike" cap="none" noProof="0" dirty="0">
              <a:solidFill>
                <a:srgbClr val="404040"/>
              </a:solidFill>
              <a:latin typeface="Cambria"/>
              <a:ea typeface="Cambria"/>
              <a:cs typeface="Cambria"/>
              <a:sym typeface="Cambria"/>
            </a:endParaRPr>
          </a:p>
        </p:txBody>
      </p:sp>
      <p:pic>
        <p:nvPicPr>
          <p:cNvPr id="2" name="Picture 1" descr="A close up of a card&#10;&#10;AI-generated content may be incorrect.">
            <a:extLst>
              <a:ext uri="{FF2B5EF4-FFF2-40B4-BE49-F238E27FC236}">
                <a16:creationId xmlns:a16="http://schemas.microsoft.com/office/drawing/2014/main" id="{1445BD54-B49A-2C95-E257-03A9298C49FA}"/>
              </a:ext>
            </a:extLst>
          </p:cNvPr>
          <p:cNvPicPr>
            <a:picLocks noChangeAspect="1"/>
          </p:cNvPicPr>
          <p:nvPr/>
        </p:nvPicPr>
        <p:blipFill>
          <a:blip r:embed="rId4"/>
          <a:stretch>
            <a:fillRect/>
          </a:stretch>
        </p:blipFill>
        <p:spPr>
          <a:xfrm>
            <a:off x="3234690" y="282290"/>
            <a:ext cx="6332220" cy="1013460"/>
          </a:xfrm>
          <a:prstGeom prst="rect">
            <a:avLst/>
          </a:prstGeom>
        </p:spPr>
      </p:pic>
      <p:pic>
        <p:nvPicPr>
          <p:cNvPr id="3" name="Picture 2" descr="Blue and white text on a black background&#10;&#10;AI-generated content may be incorrect.">
            <a:extLst>
              <a:ext uri="{FF2B5EF4-FFF2-40B4-BE49-F238E27FC236}">
                <a16:creationId xmlns:a16="http://schemas.microsoft.com/office/drawing/2014/main" id="{AC4521E6-1BF5-8928-4B84-960F1DEBB091}"/>
              </a:ext>
            </a:extLst>
          </p:cNvPr>
          <p:cNvPicPr>
            <a:picLocks noChangeAspect="1"/>
          </p:cNvPicPr>
          <p:nvPr/>
        </p:nvPicPr>
        <p:blipFill>
          <a:blip r:embed="rId5"/>
          <a:stretch>
            <a:fillRect/>
          </a:stretch>
        </p:blipFill>
        <p:spPr>
          <a:xfrm>
            <a:off x="580841" y="457200"/>
            <a:ext cx="2388502" cy="526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a9b0ea2687_0_35"/>
          <p:cNvSpPr txBox="1">
            <a:spLocks noGrp="1"/>
          </p:cNvSpPr>
          <p:nvPr>
            <p:ph type="title"/>
          </p:nvPr>
        </p:nvSpPr>
        <p:spPr>
          <a:xfrm>
            <a:off x="710625" y="2319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500" dirty="0">
                <a:solidFill>
                  <a:srgbClr val="108670"/>
                </a:solidFill>
              </a:rPr>
              <a:t>Blue Dot Network: </a:t>
            </a:r>
            <a:r>
              <a:rPr lang="bg-BG" sz="3500" dirty="0">
                <a:solidFill>
                  <a:srgbClr val="108670"/>
                </a:solidFill>
              </a:rPr>
              <a:t>Елемент</a:t>
            </a:r>
            <a:r>
              <a:rPr lang="en-US" sz="3500" dirty="0">
                <a:solidFill>
                  <a:srgbClr val="108670"/>
                </a:solidFill>
              </a:rPr>
              <a:t> 7</a:t>
            </a:r>
            <a:endParaRPr sz="3500" dirty="0">
              <a:solidFill>
                <a:srgbClr val="108670"/>
              </a:solidFill>
            </a:endParaRPr>
          </a:p>
        </p:txBody>
      </p:sp>
      <p:pic>
        <p:nvPicPr>
          <p:cNvPr id="198" name="Google Shape;198;g3a9b0ea2687_0_35"/>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3" name="Picture 2">
            <a:extLst>
              <a:ext uri="{FF2B5EF4-FFF2-40B4-BE49-F238E27FC236}">
                <a16:creationId xmlns:a16="http://schemas.microsoft.com/office/drawing/2014/main" id="{563E6C49-C3E9-B59F-DB69-0CC580204E56}"/>
              </a:ext>
            </a:extLst>
          </p:cNvPr>
          <p:cNvPicPr>
            <a:picLocks noChangeAspect="1"/>
          </p:cNvPicPr>
          <p:nvPr/>
        </p:nvPicPr>
        <p:blipFill>
          <a:blip r:embed="rId4"/>
          <a:stretch>
            <a:fillRect/>
          </a:stretch>
        </p:blipFill>
        <p:spPr>
          <a:xfrm>
            <a:off x="710625" y="1200150"/>
            <a:ext cx="8550605" cy="55820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3a9fe3de3be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
        <p:nvSpPr>
          <p:cNvPr id="205" name="Google Shape;205;g3a9fe3de3be_0_0"/>
          <p:cNvSpPr txBox="1">
            <a:spLocks noGrp="1"/>
          </p:cNvSpPr>
          <p:nvPr>
            <p:ph type="title"/>
          </p:nvPr>
        </p:nvSpPr>
        <p:spPr>
          <a:xfrm>
            <a:off x="710625" y="2319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BG" sz="3500" dirty="0">
                <a:solidFill>
                  <a:srgbClr val="108670"/>
                </a:solidFill>
              </a:rPr>
              <a:t>Корупционните модели в обхвата на </a:t>
            </a:r>
            <a:br>
              <a:rPr lang="bg-BG" sz="3500" dirty="0">
                <a:solidFill>
                  <a:srgbClr val="108670"/>
                </a:solidFill>
              </a:rPr>
            </a:br>
            <a:r>
              <a:rPr lang="en-US" sz="3500" dirty="0">
                <a:solidFill>
                  <a:srgbClr val="108670"/>
                </a:solidFill>
              </a:rPr>
              <a:t>Blue Dot</a:t>
            </a:r>
            <a:r>
              <a:rPr lang="bg-BG" sz="3500" dirty="0">
                <a:solidFill>
                  <a:srgbClr val="108670"/>
                </a:solidFill>
              </a:rPr>
              <a:t> Елемент</a:t>
            </a:r>
            <a:r>
              <a:rPr lang="en-US" sz="3500" dirty="0">
                <a:solidFill>
                  <a:srgbClr val="108670"/>
                </a:solidFill>
              </a:rPr>
              <a:t> 7</a:t>
            </a:r>
            <a:endParaRPr sz="3500" dirty="0">
              <a:solidFill>
                <a:srgbClr val="108670"/>
              </a:solidFill>
            </a:endParaRPr>
          </a:p>
        </p:txBody>
      </p:sp>
      <p:pic>
        <p:nvPicPr>
          <p:cNvPr id="206" name="Google Shape;206;g3a9fe3de3be_0_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07" name="Google Shape;207;g3a9fe3de3be_0_0"/>
          <p:cNvSpPr/>
          <p:nvPr/>
        </p:nvSpPr>
        <p:spPr>
          <a:xfrm>
            <a:off x="3640943" y="1874220"/>
            <a:ext cx="4892100" cy="3762300"/>
          </a:xfrm>
          <a:prstGeom prst="triangle">
            <a:avLst>
              <a:gd name="adj" fmla="val 50000"/>
            </a:avLst>
          </a:prstGeom>
          <a:solidFill>
            <a:srgbClr val="D786E4"/>
          </a:solidFill>
          <a:ln>
            <a:noFill/>
          </a:ln>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1654"/>
              <a:buFont typeface="Arial"/>
              <a:buNone/>
            </a:pPr>
            <a:endParaRPr sz="1654" b="0" i="0" u="none" strike="noStrike" cap="none">
              <a:solidFill>
                <a:srgbClr val="000000"/>
              </a:solidFill>
              <a:latin typeface="Arial"/>
              <a:ea typeface="Arial"/>
              <a:cs typeface="Arial"/>
              <a:sym typeface="Arial"/>
            </a:endParaRPr>
          </a:p>
        </p:txBody>
      </p:sp>
      <p:sp>
        <p:nvSpPr>
          <p:cNvPr id="208" name="Google Shape;208;g3a9fe3de3be_0_0"/>
          <p:cNvSpPr txBox="1"/>
          <p:nvPr/>
        </p:nvSpPr>
        <p:spPr>
          <a:xfrm>
            <a:off x="4728454" y="3737814"/>
            <a:ext cx="2717100" cy="1513800"/>
          </a:xfrm>
          <a:prstGeom prst="rect">
            <a:avLst/>
          </a:prstGeom>
          <a:noFill/>
          <a:ln>
            <a:noFill/>
          </a:ln>
        </p:spPr>
        <p:txBody>
          <a:bodyPr spcFirstLastPara="1" wrap="square" lIns="172075" tIns="172075" rIns="172075" bIns="172075" anchor="t" anchorCtr="0">
            <a:noAutofit/>
          </a:bodyPr>
          <a:lstStyle/>
          <a:p>
            <a:pPr marL="0" marR="0" lvl="0" indent="0" algn="ctr" rtl="0">
              <a:lnSpc>
                <a:spcPct val="115000"/>
              </a:lnSpc>
              <a:spcBef>
                <a:spcPts val="0"/>
              </a:spcBef>
              <a:spcAft>
                <a:spcPts val="0"/>
              </a:spcAft>
              <a:buClr>
                <a:srgbClr val="000000"/>
              </a:buClr>
              <a:buSzPts val="2258"/>
              <a:buFont typeface="Arial"/>
              <a:buNone/>
            </a:pPr>
            <a:r>
              <a:rPr lang="bg-BG" sz="2258" b="1" i="0" u="none" strike="noStrike" cap="none" dirty="0">
                <a:solidFill>
                  <a:srgbClr val="701C7F"/>
                </a:solidFill>
                <a:latin typeface="Roboto"/>
                <a:ea typeface="Roboto"/>
                <a:cs typeface="Roboto"/>
                <a:sym typeface="Roboto"/>
              </a:rPr>
              <a:t>Елемент </a:t>
            </a:r>
            <a:r>
              <a:rPr lang="en-US" sz="2258" b="1" i="0" u="none" strike="noStrike" cap="none" dirty="0">
                <a:solidFill>
                  <a:srgbClr val="701C7F"/>
                </a:solidFill>
                <a:latin typeface="Roboto"/>
                <a:ea typeface="Roboto"/>
                <a:cs typeface="Roboto"/>
                <a:sym typeface="Roboto"/>
              </a:rPr>
              <a:t>7</a:t>
            </a:r>
            <a:endParaRPr sz="2258" b="1" i="0" u="none" strike="noStrike" cap="none" dirty="0">
              <a:solidFill>
                <a:srgbClr val="701C7F"/>
              </a:solidFill>
              <a:latin typeface="Roboto"/>
              <a:ea typeface="Roboto"/>
              <a:cs typeface="Roboto"/>
              <a:sym typeface="Roboto"/>
            </a:endParaRPr>
          </a:p>
          <a:p>
            <a:pPr marL="0" marR="0" lvl="0" indent="0" algn="ctr" rtl="0">
              <a:lnSpc>
                <a:spcPct val="115000"/>
              </a:lnSpc>
              <a:spcBef>
                <a:spcPts val="0"/>
              </a:spcBef>
              <a:spcAft>
                <a:spcPts val="0"/>
              </a:spcAft>
              <a:buClr>
                <a:srgbClr val="000000"/>
              </a:buClr>
              <a:buSzPts val="1411"/>
              <a:buFont typeface="Arial"/>
              <a:buNone/>
            </a:pPr>
            <a:r>
              <a:rPr lang="bg-BG" sz="1411" b="1" i="0" u="none" strike="noStrike" cap="none" dirty="0">
                <a:solidFill>
                  <a:srgbClr val="701C7F"/>
                </a:solidFill>
                <a:latin typeface="Roboto"/>
                <a:ea typeface="Roboto"/>
                <a:cs typeface="Roboto"/>
                <a:sym typeface="Roboto"/>
              </a:rPr>
              <a:t>Превенция на корупцията и Прозрачност при обществените поръчки</a:t>
            </a:r>
            <a:endParaRPr sz="1411" b="1" i="0" u="none" strike="noStrike" cap="none" dirty="0">
              <a:solidFill>
                <a:srgbClr val="701C7F"/>
              </a:solidFill>
              <a:latin typeface="Roboto"/>
              <a:ea typeface="Roboto"/>
              <a:cs typeface="Roboto"/>
              <a:sym typeface="Roboto"/>
            </a:endParaRPr>
          </a:p>
        </p:txBody>
      </p:sp>
      <p:grpSp>
        <p:nvGrpSpPr>
          <p:cNvPr id="209" name="Google Shape;209;g3a9fe3de3be_0_0"/>
          <p:cNvGrpSpPr/>
          <p:nvPr/>
        </p:nvGrpSpPr>
        <p:grpSpPr>
          <a:xfrm>
            <a:off x="4043394" y="4931420"/>
            <a:ext cx="4935886" cy="1391668"/>
            <a:chOff x="3525391" y="3159725"/>
            <a:chExt cx="2622542" cy="739423"/>
          </a:xfrm>
        </p:grpSpPr>
        <p:sp>
          <p:nvSpPr>
            <p:cNvPr id="210" name="Google Shape;210;g3a9fe3de3be_0_0"/>
            <p:cNvSpPr/>
            <p:nvPr/>
          </p:nvSpPr>
          <p:spPr>
            <a:xfrm rot="10800000">
              <a:off x="3698064" y="3575617"/>
              <a:ext cx="1740900" cy="125400"/>
            </a:xfrm>
            <a:prstGeom prst="rightArrow">
              <a:avLst>
                <a:gd name="adj1" fmla="val 25514"/>
                <a:gd name="adj2" fmla="val 64322"/>
              </a:avLst>
            </a:prstGeom>
            <a:solidFill>
              <a:srgbClr val="771E86"/>
            </a:solidFill>
            <a:ln>
              <a:noFill/>
            </a:ln>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1654"/>
                <a:buFont typeface="Arial"/>
                <a:buNone/>
              </a:pPr>
              <a:endParaRPr sz="1654" b="0" i="0" u="none" strike="noStrike" cap="none">
                <a:solidFill>
                  <a:srgbClr val="000000"/>
                </a:solidFill>
                <a:latin typeface="Arial"/>
                <a:ea typeface="Arial"/>
                <a:cs typeface="Arial"/>
                <a:sym typeface="Arial"/>
              </a:endParaRPr>
            </a:p>
          </p:txBody>
        </p:sp>
        <p:sp>
          <p:nvSpPr>
            <p:cNvPr id="211" name="Google Shape;211;g3a9fe3de3be_0_0"/>
            <p:cNvSpPr txBox="1"/>
            <p:nvPr/>
          </p:nvSpPr>
          <p:spPr>
            <a:xfrm rot="620">
              <a:off x="3525391" y="3606348"/>
              <a:ext cx="2195617" cy="292800"/>
            </a:xfrm>
            <a:prstGeom prst="rect">
              <a:avLst/>
            </a:prstGeom>
            <a:noFill/>
            <a:ln>
              <a:noFill/>
            </a:ln>
          </p:spPr>
          <p:txBody>
            <a:bodyPr spcFirstLastPara="1" wrap="square" lIns="172075" tIns="172075" rIns="172075" bIns="172075" anchor="t" anchorCtr="0">
              <a:noAutofit/>
            </a:bodyPr>
            <a:lstStyle/>
            <a:p>
              <a:pPr marL="0" marR="0" lvl="0" indent="0" algn="ctr" rtl="0">
                <a:lnSpc>
                  <a:spcPct val="115000"/>
                </a:lnSpc>
                <a:spcBef>
                  <a:spcPts val="0"/>
                </a:spcBef>
                <a:spcAft>
                  <a:spcPts val="0"/>
                </a:spcAft>
                <a:buClr>
                  <a:srgbClr val="000000"/>
                </a:buClr>
                <a:buSzPts val="1552"/>
                <a:buFont typeface="Arial"/>
                <a:buNone/>
              </a:pPr>
              <a:r>
                <a:rPr lang="bg-BG" sz="1552" b="1" i="0" u="none" strike="noStrike" cap="none" dirty="0">
                  <a:solidFill>
                    <a:srgbClr val="771E86"/>
                  </a:solidFill>
                  <a:latin typeface="Roboto"/>
                  <a:ea typeface="Roboto"/>
                  <a:cs typeface="Roboto"/>
                  <a:sym typeface="Roboto"/>
                </a:rPr>
                <a:t>Подкопава</a:t>
              </a:r>
              <a:r>
                <a:rPr lang="en-US" sz="1552" b="1" i="0" u="none" strike="noStrike" cap="none" dirty="0">
                  <a:solidFill>
                    <a:srgbClr val="771E86"/>
                  </a:solidFill>
                  <a:latin typeface="Roboto"/>
                  <a:ea typeface="Roboto"/>
                  <a:cs typeface="Roboto"/>
                  <a:sym typeface="Roboto"/>
                </a:rPr>
                <a:t>: </a:t>
              </a:r>
              <a:r>
                <a:rPr lang="bg-BG" sz="1552" b="1" dirty="0">
                  <a:solidFill>
                    <a:srgbClr val="771E86"/>
                  </a:solidFill>
                  <a:latin typeface="Roboto"/>
                  <a:ea typeface="Roboto"/>
                  <a:cs typeface="Roboto"/>
                  <a:sym typeface="Roboto"/>
                </a:rPr>
                <a:t>реалните и точни записи, независимия мониторинг</a:t>
              </a:r>
              <a:r>
                <a:rPr lang="en-US" sz="1552" b="1" i="0" u="none" strike="noStrike" cap="none" dirty="0">
                  <a:solidFill>
                    <a:srgbClr val="771E86"/>
                  </a:solidFill>
                  <a:latin typeface="Roboto"/>
                  <a:ea typeface="Roboto"/>
                  <a:cs typeface="Roboto"/>
                  <a:sym typeface="Roboto"/>
                </a:rPr>
                <a:t> (7.3, 7.4)</a:t>
              </a:r>
              <a:endParaRPr sz="1552" b="0" i="0" u="none" strike="noStrike" cap="none" dirty="0">
                <a:solidFill>
                  <a:srgbClr val="771E86"/>
                </a:solidFill>
                <a:latin typeface="Arial"/>
                <a:ea typeface="Arial"/>
                <a:cs typeface="Arial"/>
                <a:sym typeface="Arial"/>
              </a:endParaRPr>
            </a:p>
          </p:txBody>
        </p:sp>
        <p:sp>
          <p:nvSpPr>
            <p:cNvPr id="212" name="Google Shape;212;g3a9fe3de3be_0_0"/>
            <p:cNvSpPr/>
            <p:nvPr/>
          </p:nvSpPr>
          <p:spPr>
            <a:xfrm>
              <a:off x="5582733" y="3159725"/>
              <a:ext cx="565200" cy="565500"/>
            </a:xfrm>
            <a:prstGeom prst="ellipse">
              <a:avLst/>
            </a:prstGeom>
            <a:solidFill>
              <a:srgbClr val="771E86"/>
            </a:solidFill>
            <a:ln>
              <a:noFill/>
            </a:ln>
            <a:effectLst>
              <a:outerShdw blurRad="107565" dist="35855" dir="5400000" algn="bl" rotWithShape="0">
                <a:srgbClr val="212121">
                  <a:alpha val="37647"/>
                </a:srgbClr>
              </a:outerShdw>
            </a:effectLst>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2258"/>
                <a:buFont typeface="Arial"/>
                <a:buNone/>
              </a:pPr>
              <a:r>
                <a:rPr lang="en-US" sz="2258" b="0" i="0" u="none" strike="noStrike" cap="none">
                  <a:solidFill>
                    <a:srgbClr val="FFFFFF"/>
                  </a:solidFill>
                  <a:latin typeface="Roboto Medium"/>
                  <a:ea typeface="Roboto Medium"/>
                  <a:cs typeface="Roboto Medium"/>
                  <a:sym typeface="Roboto Medium"/>
                </a:rPr>
                <a:t>02</a:t>
              </a:r>
              <a:endParaRPr sz="2258" b="0" i="0" u="none" strike="noStrike" cap="none">
                <a:solidFill>
                  <a:srgbClr val="FFFFFF"/>
                </a:solidFill>
                <a:latin typeface="Roboto Medium"/>
                <a:ea typeface="Roboto Medium"/>
                <a:cs typeface="Roboto Medium"/>
                <a:sym typeface="Roboto Medium"/>
              </a:endParaRPr>
            </a:p>
          </p:txBody>
        </p:sp>
      </p:grpSp>
      <p:grpSp>
        <p:nvGrpSpPr>
          <p:cNvPr id="213" name="Google Shape;213;g3a9fe3de3be_0_0"/>
          <p:cNvGrpSpPr/>
          <p:nvPr/>
        </p:nvGrpSpPr>
        <p:grpSpPr>
          <a:xfrm>
            <a:off x="3239881" y="1662883"/>
            <a:ext cx="1467563" cy="4468412"/>
            <a:chOff x="3058183" y="1351062"/>
            <a:chExt cx="779747" cy="2374163"/>
          </a:xfrm>
        </p:grpSpPr>
        <p:sp>
          <p:nvSpPr>
            <p:cNvPr id="214" name="Google Shape;214;g3a9fe3de3be_0_0"/>
            <p:cNvSpPr/>
            <p:nvPr/>
          </p:nvSpPr>
          <p:spPr>
            <a:xfrm rot="-3360517">
              <a:off x="2960437" y="2297046"/>
              <a:ext cx="1629676" cy="125310"/>
            </a:xfrm>
            <a:prstGeom prst="rightArrow">
              <a:avLst>
                <a:gd name="adj1" fmla="val 25514"/>
                <a:gd name="adj2" fmla="val 64322"/>
              </a:avLst>
            </a:prstGeom>
            <a:solidFill>
              <a:srgbClr val="9325A5"/>
            </a:solidFill>
            <a:ln>
              <a:noFill/>
            </a:ln>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1654"/>
                <a:buFont typeface="Arial"/>
                <a:buNone/>
              </a:pPr>
              <a:endParaRPr sz="1654" b="0" i="0" u="none" strike="noStrike" cap="none">
                <a:solidFill>
                  <a:srgbClr val="000000"/>
                </a:solidFill>
                <a:latin typeface="Arial"/>
                <a:ea typeface="Arial"/>
                <a:cs typeface="Arial"/>
                <a:sym typeface="Arial"/>
              </a:endParaRPr>
            </a:p>
          </p:txBody>
        </p:sp>
        <p:sp>
          <p:nvSpPr>
            <p:cNvPr id="215" name="Google Shape;215;g3a9fe3de3be_0_0"/>
            <p:cNvSpPr txBox="1"/>
            <p:nvPr/>
          </p:nvSpPr>
          <p:spPr>
            <a:xfrm rot="18234984">
              <a:off x="2557353" y="2036675"/>
              <a:ext cx="1664030" cy="292803"/>
            </a:xfrm>
            <a:prstGeom prst="rect">
              <a:avLst/>
            </a:prstGeom>
            <a:noFill/>
            <a:ln>
              <a:noFill/>
            </a:ln>
          </p:spPr>
          <p:txBody>
            <a:bodyPr spcFirstLastPara="1" wrap="square" lIns="172075" tIns="172075" rIns="172075" bIns="172075" anchor="t" anchorCtr="0">
              <a:noAutofit/>
            </a:bodyPr>
            <a:lstStyle/>
            <a:p>
              <a:pPr marL="0" marR="0" lvl="0" indent="0" algn="ctr" rtl="0">
                <a:lnSpc>
                  <a:spcPct val="115000"/>
                </a:lnSpc>
                <a:spcBef>
                  <a:spcPts val="0"/>
                </a:spcBef>
                <a:spcAft>
                  <a:spcPts val="0"/>
                </a:spcAft>
                <a:buClr>
                  <a:srgbClr val="000000"/>
                </a:buClr>
                <a:buSzPts val="1552"/>
                <a:buFont typeface="Arial"/>
                <a:buNone/>
              </a:pPr>
              <a:r>
                <a:rPr lang="bg-BG" sz="1552" b="1" i="0" u="none" strike="noStrike" cap="none" dirty="0">
                  <a:solidFill>
                    <a:srgbClr val="9325A5"/>
                  </a:solidFill>
                  <a:latin typeface="Roboto"/>
                  <a:ea typeface="Roboto"/>
                  <a:cs typeface="Roboto"/>
                  <a:sym typeface="Roboto"/>
                </a:rPr>
                <a:t>Подкопава</a:t>
              </a:r>
              <a:r>
                <a:rPr lang="en-US" sz="1552" b="1" i="0" u="none" strike="noStrike" cap="none" dirty="0">
                  <a:solidFill>
                    <a:srgbClr val="9325A5"/>
                  </a:solidFill>
                  <a:latin typeface="Roboto"/>
                  <a:ea typeface="Roboto"/>
                  <a:cs typeface="Roboto"/>
                  <a:sym typeface="Roboto"/>
                </a:rPr>
                <a:t>: </a:t>
              </a:r>
              <a:r>
                <a:rPr lang="bg-BG" sz="1552" b="1" i="0" u="none" strike="noStrike" cap="none" dirty="0">
                  <a:solidFill>
                    <a:srgbClr val="9325A5"/>
                  </a:solidFill>
                  <a:latin typeface="Roboto"/>
                  <a:ea typeface="Roboto"/>
                  <a:cs typeface="Roboto"/>
                  <a:sym typeface="Roboto"/>
                </a:rPr>
                <a:t>политиките за борба с корупцията, честната конкуренция</a:t>
              </a:r>
              <a:r>
                <a:rPr lang="en-US" sz="1552" b="1" i="0" u="none" strike="noStrike" cap="none" dirty="0">
                  <a:solidFill>
                    <a:srgbClr val="9325A5"/>
                  </a:solidFill>
                  <a:latin typeface="Roboto"/>
                  <a:ea typeface="Roboto"/>
                  <a:cs typeface="Roboto"/>
                  <a:sym typeface="Roboto"/>
                </a:rPr>
                <a:t> (7.1, 7.2, 7.11)</a:t>
              </a:r>
              <a:endParaRPr sz="1552" b="0" i="0" u="none" strike="noStrike" cap="none" dirty="0">
                <a:solidFill>
                  <a:srgbClr val="9325A5"/>
                </a:solidFill>
                <a:latin typeface="Arial"/>
                <a:ea typeface="Arial"/>
                <a:cs typeface="Arial"/>
                <a:sym typeface="Arial"/>
              </a:endParaRPr>
            </a:p>
          </p:txBody>
        </p:sp>
        <p:sp>
          <p:nvSpPr>
            <p:cNvPr id="216" name="Google Shape;216;g3a9fe3de3be_0_0"/>
            <p:cNvSpPr/>
            <p:nvPr/>
          </p:nvSpPr>
          <p:spPr>
            <a:xfrm>
              <a:off x="3058183" y="3159725"/>
              <a:ext cx="565200" cy="565500"/>
            </a:xfrm>
            <a:prstGeom prst="ellipse">
              <a:avLst/>
            </a:prstGeom>
            <a:solidFill>
              <a:srgbClr val="9325A5"/>
            </a:solidFill>
            <a:ln>
              <a:noFill/>
            </a:ln>
            <a:effectLst>
              <a:outerShdw blurRad="107565" dist="35855" dir="5400000" algn="bl" rotWithShape="0">
                <a:srgbClr val="212121">
                  <a:alpha val="37647"/>
                </a:srgbClr>
              </a:outerShdw>
            </a:effectLst>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2258"/>
                <a:buFont typeface="Arial"/>
                <a:buNone/>
              </a:pPr>
              <a:r>
                <a:rPr lang="en-US" sz="2258" b="0" i="0" u="none" strike="noStrike" cap="none">
                  <a:solidFill>
                    <a:srgbClr val="FFFFFF"/>
                  </a:solidFill>
                  <a:latin typeface="Roboto Medium"/>
                  <a:ea typeface="Roboto Medium"/>
                  <a:cs typeface="Roboto Medium"/>
                  <a:sym typeface="Roboto Medium"/>
                </a:rPr>
                <a:t>03</a:t>
              </a:r>
              <a:endParaRPr sz="2258" b="0" i="0" u="none" strike="noStrike" cap="none">
                <a:solidFill>
                  <a:srgbClr val="FFFFFF"/>
                </a:solidFill>
                <a:latin typeface="Roboto Medium"/>
                <a:ea typeface="Roboto Medium"/>
                <a:cs typeface="Roboto Medium"/>
                <a:sym typeface="Roboto Medium"/>
              </a:endParaRPr>
            </a:p>
          </p:txBody>
        </p:sp>
      </p:grpSp>
      <p:grpSp>
        <p:nvGrpSpPr>
          <p:cNvPr id="217" name="Google Shape;217;g3a9fe3de3be_0_0"/>
          <p:cNvGrpSpPr/>
          <p:nvPr/>
        </p:nvGrpSpPr>
        <p:grpSpPr>
          <a:xfrm>
            <a:off x="5555850" y="1374994"/>
            <a:ext cx="2922192" cy="3680266"/>
            <a:chOff x="4288708" y="1198100"/>
            <a:chExt cx="1552623" cy="1955405"/>
          </a:xfrm>
        </p:grpSpPr>
        <p:sp>
          <p:nvSpPr>
            <p:cNvPr id="218" name="Google Shape;218;g3a9fe3de3be_0_0"/>
            <p:cNvSpPr/>
            <p:nvPr/>
          </p:nvSpPr>
          <p:spPr>
            <a:xfrm rot="3420919">
              <a:off x="4575050" y="2300047"/>
              <a:ext cx="1581515" cy="125402"/>
            </a:xfrm>
            <a:prstGeom prst="rightArrow">
              <a:avLst>
                <a:gd name="adj1" fmla="val 25514"/>
                <a:gd name="adj2" fmla="val 64322"/>
              </a:avLst>
            </a:prstGeom>
            <a:solidFill>
              <a:srgbClr val="561561"/>
            </a:solidFill>
            <a:ln>
              <a:noFill/>
            </a:ln>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1654"/>
                <a:buFont typeface="Arial"/>
                <a:buNone/>
              </a:pPr>
              <a:endParaRPr sz="1654" b="0" i="0" u="none" strike="noStrike" cap="none">
                <a:solidFill>
                  <a:srgbClr val="000000"/>
                </a:solidFill>
                <a:latin typeface="Arial"/>
                <a:ea typeface="Arial"/>
                <a:cs typeface="Arial"/>
                <a:sym typeface="Arial"/>
              </a:endParaRPr>
            </a:p>
          </p:txBody>
        </p:sp>
        <p:sp>
          <p:nvSpPr>
            <p:cNvPr id="219" name="Google Shape;219;g3a9fe3de3be_0_0"/>
            <p:cNvSpPr/>
            <p:nvPr/>
          </p:nvSpPr>
          <p:spPr>
            <a:xfrm>
              <a:off x="4288708" y="1198100"/>
              <a:ext cx="565200" cy="565500"/>
            </a:xfrm>
            <a:prstGeom prst="ellipse">
              <a:avLst/>
            </a:prstGeom>
            <a:solidFill>
              <a:srgbClr val="561561"/>
            </a:solidFill>
            <a:ln>
              <a:noFill/>
            </a:ln>
            <a:effectLst>
              <a:outerShdw blurRad="107565" dist="35855" dir="5400000" algn="bl" rotWithShape="0">
                <a:srgbClr val="212121">
                  <a:alpha val="37647"/>
                </a:srgbClr>
              </a:outerShdw>
            </a:effectLst>
          </p:spPr>
          <p:txBody>
            <a:bodyPr spcFirstLastPara="1" wrap="square" lIns="172075" tIns="172075" rIns="172075" bIns="172075" anchor="ctr" anchorCtr="0">
              <a:noAutofit/>
            </a:bodyPr>
            <a:lstStyle/>
            <a:p>
              <a:pPr marL="0" marR="0" lvl="0" indent="0" algn="ctr" rtl="0">
                <a:lnSpc>
                  <a:spcPct val="100000"/>
                </a:lnSpc>
                <a:spcBef>
                  <a:spcPts val="0"/>
                </a:spcBef>
                <a:spcAft>
                  <a:spcPts val="0"/>
                </a:spcAft>
                <a:buClr>
                  <a:srgbClr val="000000"/>
                </a:buClr>
                <a:buSzPts val="2258"/>
                <a:buFont typeface="Arial"/>
                <a:buNone/>
              </a:pPr>
              <a:r>
                <a:rPr lang="en-US" sz="2258" b="0" i="0" u="none" strike="noStrike" cap="none">
                  <a:solidFill>
                    <a:srgbClr val="FFFFFF"/>
                  </a:solidFill>
                  <a:latin typeface="Roboto Medium"/>
                  <a:ea typeface="Roboto Medium"/>
                  <a:cs typeface="Roboto Medium"/>
                  <a:sym typeface="Roboto Medium"/>
                </a:rPr>
                <a:t>01</a:t>
              </a:r>
              <a:endParaRPr sz="2258" b="0" i="0" u="none" strike="noStrike" cap="none">
                <a:solidFill>
                  <a:srgbClr val="FFFFFF"/>
                </a:solidFill>
                <a:latin typeface="Roboto Medium"/>
                <a:ea typeface="Roboto Medium"/>
                <a:cs typeface="Roboto Medium"/>
                <a:sym typeface="Roboto Medium"/>
              </a:endParaRPr>
            </a:p>
          </p:txBody>
        </p:sp>
        <p:sp>
          <p:nvSpPr>
            <p:cNvPr id="220" name="Google Shape;220;g3a9fe3de3be_0_0"/>
            <p:cNvSpPr txBox="1"/>
            <p:nvPr/>
          </p:nvSpPr>
          <p:spPr>
            <a:xfrm rot="3420634">
              <a:off x="4857981" y="2002075"/>
              <a:ext cx="1673878" cy="292822"/>
            </a:xfrm>
            <a:prstGeom prst="rect">
              <a:avLst/>
            </a:prstGeom>
            <a:noFill/>
            <a:ln>
              <a:noFill/>
            </a:ln>
          </p:spPr>
          <p:txBody>
            <a:bodyPr spcFirstLastPara="1" wrap="square" lIns="172075" tIns="172075" rIns="172075" bIns="172075" anchor="t" anchorCtr="0">
              <a:noAutofit/>
            </a:bodyPr>
            <a:lstStyle/>
            <a:p>
              <a:pPr marL="0" marR="0" lvl="0" indent="0" algn="ctr" rtl="0">
                <a:lnSpc>
                  <a:spcPct val="115000"/>
                </a:lnSpc>
                <a:spcBef>
                  <a:spcPts val="0"/>
                </a:spcBef>
                <a:spcAft>
                  <a:spcPts val="0"/>
                </a:spcAft>
                <a:buClr>
                  <a:srgbClr val="000000"/>
                </a:buClr>
                <a:buSzPts val="1552"/>
                <a:buFont typeface="Arial"/>
                <a:buNone/>
              </a:pPr>
              <a:r>
                <a:rPr lang="bg-BG" sz="1552" b="1" i="0" u="none" strike="noStrike" cap="none" dirty="0">
                  <a:solidFill>
                    <a:srgbClr val="561561"/>
                  </a:solidFill>
                  <a:latin typeface="Roboto"/>
                  <a:ea typeface="Roboto"/>
                  <a:cs typeface="Roboto"/>
                  <a:sym typeface="Roboto"/>
                </a:rPr>
                <a:t>Подкопава</a:t>
              </a:r>
              <a:r>
                <a:rPr lang="en-US" sz="1552" b="1" i="0" u="none" strike="noStrike" cap="none" dirty="0">
                  <a:solidFill>
                    <a:srgbClr val="561561"/>
                  </a:solidFill>
                  <a:latin typeface="Roboto"/>
                  <a:ea typeface="Roboto"/>
                  <a:cs typeface="Roboto"/>
                  <a:sym typeface="Roboto"/>
                </a:rPr>
                <a:t>: </a:t>
              </a:r>
              <a:r>
                <a:rPr lang="bg-BG" sz="1552" b="1" i="0" u="none" strike="noStrike" cap="none" dirty="0">
                  <a:solidFill>
                    <a:srgbClr val="561561"/>
                  </a:solidFill>
                  <a:latin typeface="Roboto"/>
                  <a:ea typeface="Roboto"/>
                  <a:cs typeface="Roboto"/>
                  <a:sym typeface="Roboto"/>
                </a:rPr>
                <a:t>публичността на договорите и измененията</a:t>
              </a:r>
              <a:r>
                <a:rPr lang="en-US" sz="1552" b="1" i="0" u="none" strike="noStrike" cap="none" dirty="0">
                  <a:solidFill>
                    <a:srgbClr val="561561"/>
                  </a:solidFill>
                  <a:latin typeface="Roboto"/>
                  <a:ea typeface="Roboto"/>
                  <a:cs typeface="Roboto"/>
                  <a:sym typeface="Roboto"/>
                </a:rPr>
                <a:t> (7.7, 7.10)</a:t>
              </a:r>
              <a:endParaRPr sz="1552" b="0" i="0" u="none" strike="noStrike" cap="none" dirty="0">
                <a:solidFill>
                  <a:srgbClr val="561561"/>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a9b0ea2687_0_42"/>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12</a:t>
            </a:fld>
            <a:endParaRPr lang="bg-BG" noProof="0" dirty="0"/>
          </a:p>
        </p:txBody>
      </p:sp>
      <p:sp>
        <p:nvSpPr>
          <p:cNvPr id="226" name="Google Shape;226;g3a9b0ea2687_0_4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BG" sz="3500" noProof="0" dirty="0">
                <a:solidFill>
                  <a:srgbClr val="108670"/>
                </a:solidFill>
              </a:rPr>
              <a:t>Какво представлява корупцията при инфраструктурни проекти</a:t>
            </a:r>
          </a:p>
        </p:txBody>
      </p:sp>
      <p:pic>
        <p:nvPicPr>
          <p:cNvPr id="227" name="Google Shape;227;g3a9b0ea2687_0_42"/>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28" name="Google Shape;228;g3a9b0ea2687_0_42"/>
          <p:cNvSpPr txBox="1">
            <a:spLocks noGrp="1"/>
          </p:cNvSpPr>
          <p:nvPr>
            <p:ph type="body" idx="1"/>
          </p:nvPr>
        </p:nvSpPr>
        <p:spPr>
          <a:xfrm>
            <a:off x="4994700" y="2140100"/>
            <a:ext cx="7054800" cy="32967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rgbClr val="666666"/>
              </a:buClr>
              <a:buSzPts val="2000"/>
              <a:buChar char="❏"/>
            </a:pPr>
            <a:r>
              <a:rPr lang="bg-BG" sz="2000" noProof="0" dirty="0">
                <a:solidFill>
                  <a:srgbClr val="666666"/>
                </a:solidFill>
              </a:rPr>
              <a:t>Трилиони разходи за строителство = големи изкушения и скрити загуби</a:t>
            </a:r>
          </a:p>
          <a:p>
            <a:pPr marL="457200" marR="0" lvl="0" indent="-355600" algn="l" rtl="0">
              <a:lnSpc>
                <a:spcPct val="100000"/>
              </a:lnSpc>
              <a:spcBef>
                <a:spcPts val="0"/>
              </a:spcBef>
              <a:spcAft>
                <a:spcPts val="0"/>
              </a:spcAft>
              <a:buClr>
                <a:srgbClr val="666666"/>
              </a:buClr>
              <a:buSzPts val="2000"/>
              <a:buChar char="❏"/>
            </a:pPr>
            <a:r>
              <a:rPr lang="bg-BG" sz="2000" noProof="0" dirty="0">
                <a:solidFill>
                  <a:srgbClr val="666666"/>
                </a:solidFill>
              </a:rPr>
              <a:t>Нагоре по веригата: проекти, избрани, проектирани или </a:t>
            </a:r>
            <a:r>
              <a:rPr lang="bg-BG" sz="2000" noProof="0" dirty="0" err="1">
                <a:solidFill>
                  <a:srgbClr val="666666"/>
                </a:solidFill>
              </a:rPr>
              <a:t>ценообразувани</a:t>
            </a:r>
            <a:r>
              <a:rPr lang="bg-BG" sz="2000" noProof="0" dirty="0">
                <a:solidFill>
                  <a:srgbClr val="666666"/>
                </a:solidFill>
              </a:rPr>
              <a:t> така, че да отговарят на частни интереси</a:t>
            </a:r>
          </a:p>
          <a:p>
            <a:pPr marL="457200" marR="0" lvl="0" indent="-355600" algn="l" rtl="0">
              <a:lnSpc>
                <a:spcPct val="100000"/>
              </a:lnSpc>
              <a:spcBef>
                <a:spcPts val="0"/>
              </a:spcBef>
              <a:spcAft>
                <a:spcPts val="0"/>
              </a:spcAft>
              <a:buClr>
                <a:srgbClr val="666666"/>
              </a:buClr>
              <a:buSzPts val="2000"/>
              <a:buChar char="❏"/>
            </a:pPr>
            <a:r>
              <a:rPr lang="bg-BG" sz="2000" noProof="0" dirty="0">
                <a:solidFill>
                  <a:srgbClr val="666666"/>
                </a:solidFill>
              </a:rPr>
              <a:t>Етап на възлагане: ограничена конкуренция, изтичане на информация, тайни споразумения и манипулиране на поръчки</a:t>
            </a:r>
          </a:p>
          <a:p>
            <a:pPr marL="457200" marR="0" lvl="0" indent="-355600" algn="l" rtl="0">
              <a:lnSpc>
                <a:spcPct val="100000"/>
              </a:lnSpc>
              <a:spcBef>
                <a:spcPts val="0"/>
              </a:spcBef>
              <a:spcAft>
                <a:spcPts val="0"/>
              </a:spcAft>
              <a:buClr>
                <a:srgbClr val="666666"/>
              </a:buClr>
              <a:buSzPts val="2000"/>
              <a:buChar char="❏"/>
            </a:pPr>
            <a:r>
              <a:rPr lang="bg-BG" sz="2000" b="1" noProof="0" dirty="0">
                <a:solidFill>
                  <a:srgbClr val="666666"/>
                </a:solidFill>
              </a:rPr>
              <a:t>Същинско строителство (</a:t>
            </a:r>
            <a:r>
              <a:rPr lang="bg-BG" sz="2000" b="1" u="sng" noProof="0" dirty="0">
                <a:solidFill>
                  <a:srgbClr val="666666"/>
                </a:solidFill>
              </a:rPr>
              <a:t>нашият фокус</a:t>
            </a:r>
            <a:r>
              <a:rPr lang="bg-BG" sz="2000" b="1" noProof="0" dirty="0">
                <a:solidFill>
                  <a:srgbClr val="666666"/>
                </a:solidFill>
              </a:rPr>
              <a:t>)</a:t>
            </a:r>
            <a:r>
              <a:rPr lang="bg-BG" sz="2000" noProof="0" dirty="0">
                <a:solidFill>
                  <a:srgbClr val="666666"/>
                </a:solidFill>
              </a:rPr>
              <a:t>: раздути разходи, липсващи работи, скрити подизпълнители</a:t>
            </a:r>
          </a:p>
          <a:p>
            <a:pPr lvl="0" indent="-355600">
              <a:spcBef>
                <a:spcPts val="0"/>
              </a:spcBef>
              <a:buClr>
                <a:srgbClr val="666666"/>
              </a:buClr>
              <a:buSzPts val="2000"/>
              <a:buChar char="❏"/>
            </a:pPr>
            <a:r>
              <a:rPr lang="bg-BG" sz="2000" noProof="0" dirty="0">
                <a:solidFill>
                  <a:srgbClr val="666666"/>
                </a:solidFill>
              </a:rPr>
              <a:t>Експлоатация и одит: завишени сметки за поддръжка и формален контрол (“</a:t>
            </a:r>
            <a:r>
              <a:rPr lang="bg-BG" sz="2000" noProof="0" dirty="0" err="1">
                <a:solidFill>
                  <a:srgbClr val="666666"/>
                </a:solidFill>
              </a:rPr>
              <a:t>tick-box</a:t>
            </a:r>
            <a:r>
              <a:rPr lang="bg-BG" sz="2000" noProof="0" dirty="0">
                <a:solidFill>
                  <a:srgbClr val="666666"/>
                </a:solidFill>
              </a:rPr>
              <a:t>”)</a:t>
            </a:r>
          </a:p>
        </p:txBody>
      </p:sp>
      <p:pic>
        <p:nvPicPr>
          <p:cNvPr id="229" name="Google Shape;229;g3a9b0ea2687_0_42"/>
          <p:cNvPicPr preferRelativeResize="0"/>
          <p:nvPr/>
        </p:nvPicPr>
        <p:blipFill rotWithShape="1">
          <a:blip r:embed="rId4">
            <a:alphaModFix/>
          </a:blip>
          <a:srcRect/>
          <a:stretch/>
        </p:blipFill>
        <p:spPr>
          <a:xfrm>
            <a:off x="404832" y="2140100"/>
            <a:ext cx="4326226" cy="3659049"/>
          </a:xfrm>
          <a:prstGeom prst="rect">
            <a:avLst/>
          </a:prstGeom>
          <a:noFill/>
          <a:ln>
            <a:noFill/>
          </a:ln>
        </p:spPr>
      </p:pic>
      <p:sp>
        <p:nvSpPr>
          <p:cNvPr id="2" name="TextBox 1">
            <a:extLst>
              <a:ext uri="{FF2B5EF4-FFF2-40B4-BE49-F238E27FC236}">
                <a16:creationId xmlns:a16="http://schemas.microsoft.com/office/drawing/2014/main" id="{7965CE91-C8A2-3A56-22D4-D19C93628D46}"/>
              </a:ext>
            </a:extLst>
          </p:cNvPr>
          <p:cNvSpPr txBox="1"/>
          <p:nvPr/>
        </p:nvSpPr>
        <p:spPr>
          <a:xfrm>
            <a:off x="404832" y="5937448"/>
            <a:ext cx="4326226" cy="400110"/>
          </a:xfrm>
          <a:prstGeom prst="rect">
            <a:avLst/>
          </a:prstGeom>
          <a:noFill/>
        </p:spPr>
        <p:txBody>
          <a:bodyPr wrap="square" rtlCol="0">
            <a:spAutoFit/>
          </a:bodyPr>
          <a:lstStyle/>
          <a:p>
            <a:r>
              <a:rPr lang="bg-BG" sz="1000" noProof="0" dirty="0"/>
              <a:t>Източник на илюстрацията: </a:t>
            </a:r>
            <a:r>
              <a:rPr lang="bg-BG" sz="1000" u="sng" noProof="0" dirty="0">
                <a:solidFill>
                  <a:schemeClr val="hlink"/>
                </a:solidFill>
                <a:hlinkClick r:id="rId5"/>
              </a:rPr>
              <a:t>https://www.gihub.org/articles/monitoring-infrastructure-corruption/</a:t>
            </a:r>
            <a:r>
              <a:rPr lang="bg-BG" sz="1000" noProof="0"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a9b0ea2687_0_4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13</a:t>
            </a:fld>
            <a:endParaRPr lang="bg-BG" noProof="0" dirty="0"/>
          </a:p>
        </p:txBody>
      </p:sp>
      <p:sp>
        <p:nvSpPr>
          <p:cNvPr id="235" name="Google Shape;235;g3a9b0ea2687_0_4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BG" sz="3500" noProof="0" dirty="0">
                <a:solidFill>
                  <a:srgbClr val="108670"/>
                </a:solidFill>
              </a:rPr>
              <a:t>Сценарии за риск – Възлагане</a:t>
            </a:r>
          </a:p>
        </p:txBody>
      </p:sp>
      <p:sp>
        <p:nvSpPr>
          <p:cNvPr id="263" name="Google Shape;263;g3a9b0ea2687_0_49"/>
          <p:cNvSpPr/>
          <p:nvPr/>
        </p:nvSpPr>
        <p:spPr>
          <a:xfrm>
            <a:off x="4577063" y="35065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4" name="Google Shape;264;g3a9b0ea2687_0_49"/>
          <p:cNvSpPr/>
          <p:nvPr/>
        </p:nvSpPr>
        <p:spPr>
          <a:xfrm>
            <a:off x="4577063" y="436880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5" name="Google Shape;265;g3a9b0ea2687_0_49"/>
          <p:cNvSpPr/>
          <p:nvPr/>
        </p:nvSpPr>
        <p:spPr>
          <a:xfrm>
            <a:off x="4577063" y="52310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6" name="Google Shape;266;g3a9b0ea2687_0_49"/>
          <p:cNvSpPr txBox="1"/>
          <p:nvPr/>
        </p:nvSpPr>
        <p:spPr>
          <a:xfrm>
            <a:off x="4432575" y="2725125"/>
            <a:ext cx="13428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Конфликт на интереси</a:t>
            </a:r>
          </a:p>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(свързани фирми)</a:t>
            </a:r>
          </a:p>
        </p:txBody>
      </p:sp>
      <p:sp>
        <p:nvSpPr>
          <p:cNvPr id="267" name="Google Shape;267;g3a9b0ea2687_0_49"/>
          <p:cNvSpPr txBox="1"/>
          <p:nvPr/>
        </p:nvSpPr>
        <p:spPr>
          <a:xfrm>
            <a:off x="5775375" y="2725125"/>
            <a:ext cx="1500496"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М3 (подставени компании) &amp; </a:t>
            </a:r>
          </a:p>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М2 (слабо качество)</a:t>
            </a:r>
          </a:p>
        </p:txBody>
      </p:sp>
      <p:sp>
        <p:nvSpPr>
          <p:cNvPr id="268" name="Google Shape;268;g3a9b0ea2687_0_49"/>
          <p:cNvSpPr/>
          <p:nvPr/>
        </p:nvSpPr>
        <p:spPr>
          <a:xfrm rot="-2700000">
            <a:off x="5857136" y="350418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69" name="Google Shape;269;g3a9b0ea2687_0_49"/>
          <p:cNvSpPr/>
          <p:nvPr/>
        </p:nvSpPr>
        <p:spPr>
          <a:xfrm rot="-2700000">
            <a:off x="5857136" y="44034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70" name="Google Shape;270;g3a9b0ea2687_0_49"/>
          <p:cNvSpPr/>
          <p:nvPr/>
        </p:nvSpPr>
        <p:spPr>
          <a:xfrm rot="-2700000">
            <a:off x="5857136" y="44796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0" name="Google Shape;290;g3a9b0ea2687_0_49"/>
          <p:cNvSpPr/>
          <p:nvPr/>
        </p:nvSpPr>
        <p:spPr>
          <a:xfrm>
            <a:off x="4577063" y="436880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91" name="Google Shape;291;g3a9b0ea2687_0_49"/>
          <p:cNvSpPr/>
          <p:nvPr/>
        </p:nvSpPr>
        <p:spPr>
          <a:xfrm>
            <a:off x="4577063" y="35065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92" name="Google Shape;292;g3a9b0ea2687_0_49"/>
          <p:cNvSpPr/>
          <p:nvPr/>
        </p:nvSpPr>
        <p:spPr>
          <a:xfrm rot="-2700000">
            <a:off x="5974511" y="44034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3" name="Google Shape;293;g3a9b0ea2687_0_49"/>
          <p:cNvSpPr/>
          <p:nvPr/>
        </p:nvSpPr>
        <p:spPr>
          <a:xfrm rot="-2700000">
            <a:off x="5974036" y="530263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4" name="Google Shape;294;g3a9b0ea2687_0_49"/>
          <p:cNvSpPr/>
          <p:nvPr/>
        </p:nvSpPr>
        <p:spPr>
          <a:xfrm rot="-2700000">
            <a:off x="5974036" y="350418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7" name="Google Shape;297;g3a9b0ea2687_0_49"/>
          <p:cNvSpPr txBox="1"/>
          <p:nvPr/>
        </p:nvSpPr>
        <p:spPr>
          <a:xfrm>
            <a:off x="5804537" y="5408100"/>
            <a:ext cx="13428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М1 &amp; М2 (без алтернатива = </a:t>
            </a:r>
            <a:r>
              <a:rPr lang="bg-BG" sz="1000" noProof="0" dirty="0">
                <a:solidFill>
                  <a:schemeClr val="lt1"/>
                </a:solidFill>
                <a:latin typeface="Roboto"/>
                <a:ea typeface="Roboto"/>
                <a:cs typeface="Roboto"/>
                <a:sym typeface="Roboto"/>
              </a:rPr>
              <a:t>ниско качество</a:t>
            </a:r>
            <a:r>
              <a:rPr lang="bg-BG" sz="1000" b="0" i="0" u="none" strike="noStrike" cap="none" noProof="0" dirty="0">
                <a:solidFill>
                  <a:schemeClr val="lt1"/>
                </a:solidFill>
                <a:latin typeface="Roboto"/>
                <a:ea typeface="Roboto"/>
                <a:cs typeface="Roboto"/>
                <a:sym typeface="Roboto"/>
              </a:rPr>
              <a:t>)</a:t>
            </a:r>
            <a:endParaRPr lang="bg-BG" sz="1400" b="0" i="0" u="none" strike="noStrike" cap="none" noProof="0"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1EF55865-639F-488F-F489-AFFB0C45D3F6}"/>
              </a:ext>
            </a:extLst>
          </p:cNvPr>
          <p:cNvGraphicFramePr>
            <a:graphicFrameLocks noGrp="1"/>
          </p:cNvGraphicFramePr>
          <p:nvPr>
            <p:extLst>
              <p:ext uri="{D42A27DB-BD31-4B8C-83A1-F6EECF244321}">
                <p14:modId xmlns:p14="http://schemas.microsoft.com/office/powerpoint/2010/main" val="740721586"/>
              </p:ext>
            </p:extLst>
          </p:nvPr>
        </p:nvGraphicFramePr>
        <p:xfrm>
          <a:off x="609598" y="1407839"/>
          <a:ext cx="10422195" cy="5028148"/>
        </p:xfrm>
        <a:graphic>
          <a:graphicData uri="http://schemas.openxmlformats.org/drawingml/2006/table">
            <a:tbl>
              <a:tblPr firstRow="1" bandRow="1">
                <a:tableStyleId>{D113A9D2-9D6B-4929-AA2D-F23B5EE8CBE7}</a:tableStyleId>
              </a:tblPr>
              <a:tblGrid>
                <a:gridCol w="628926">
                  <a:extLst>
                    <a:ext uri="{9D8B030D-6E8A-4147-A177-3AD203B41FA5}">
                      <a16:colId xmlns:a16="http://schemas.microsoft.com/office/drawing/2014/main" val="405810570"/>
                    </a:ext>
                  </a:extLst>
                </a:gridCol>
                <a:gridCol w="2845139">
                  <a:extLst>
                    <a:ext uri="{9D8B030D-6E8A-4147-A177-3AD203B41FA5}">
                      <a16:colId xmlns:a16="http://schemas.microsoft.com/office/drawing/2014/main" val="3376335648"/>
                    </a:ext>
                  </a:extLst>
                </a:gridCol>
                <a:gridCol w="2316043">
                  <a:extLst>
                    <a:ext uri="{9D8B030D-6E8A-4147-A177-3AD203B41FA5}">
                      <a16:colId xmlns:a16="http://schemas.microsoft.com/office/drawing/2014/main" val="3785624447"/>
                    </a:ext>
                  </a:extLst>
                </a:gridCol>
                <a:gridCol w="2375940">
                  <a:extLst>
                    <a:ext uri="{9D8B030D-6E8A-4147-A177-3AD203B41FA5}">
                      <a16:colId xmlns:a16="http://schemas.microsoft.com/office/drawing/2014/main" val="2548161000"/>
                    </a:ext>
                  </a:extLst>
                </a:gridCol>
                <a:gridCol w="2256147">
                  <a:extLst>
                    <a:ext uri="{9D8B030D-6E8A-4147-A177-3AD203B41FA5}">
                      <a16:colId xmlns:a16="http://schemas.microsoft.com/office/drawing/2014/main" val="846279828"/>
                    </a:ext>
                  </a:extLst>
                </a:gridCol>
              </a:tblGrid>
              <a:tr h="967477">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bg-BG" sz="1400" b="1" i="0" u="none" strike="noStrike" cap="none" noProof="0" dirty="0">
                          <a:solidFill>
                            <a:schemeClr val="lt1"/>
                          </a:solidFill>
                          <a:latin typeface="Roboto"/>
                          <a:ea typeface="Roboto"/>
                          <a:cs typeface="Roboto"/>
                          <a:sym typeface="Roboto"/>
                        </a:rPr>
                        <a:t>Сценарий за риск </a:t>
                      </a:r>
                      <a:endParaRPr lang="bg-BG" sz="1400" b="1" noProof="0" dirty="0">
                        <a:solidFill>
                          <a:schemeClr val="lt1"/>
                        </a:solidFill>
                        <a:latin typeface="Roboto"/>
                        <a:ea typeface="Roboto"/>
                        <a:cs typeface="Roboto"/>
                        <a:sym typeface="Roboto"/>
                      </a:endParaRPr>
                    </a:p>
                  </a:txBody>
                  <a:tcPr anchor="ctr"/>
                </a:tc>
                <a:tc h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Основен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корупционен модел</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Вторичен корупционен модел (обичайно)</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Среща се при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(обект на поръчката)</a:t>
                      </a:r>
                    </a:p>
                  </a:txBody>
                  <a:tcPr anchor="ctr"/>
                </a:tc>
                <a:extLst>
                  <a:ext uri="{0D108BD9-81ED-4DB2-BD59-A6C34878D82A}">
                    <a16:rowId xmlns:a16="http://schemas.microsoft.com/office/drawing/2014/main" val="2098589382"/>
                  </a:ext>
                </a:extLst>
              </a:tr>
              <a:tr h="967477">
                <a:tc>
                  <a:txBody>
                    <a:bodyPr/>
                    <a:lstStyle/>
                    <a:p>
                      <a:pPr algn="ctr"/>
                      <a:r>
                        <a:rPr lang="bg-BG" noProof="0" dirty="0"/>
                        <a:t>1</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Фаворитизъм: оферентът е свързан с автора на проекта/ автора на спецификациите</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Конфликт на интереси (свързани фирми)</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М3 (подставени компании) 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М2 (слабо качество)</a:t>
                      </a:r>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 </a:t>
                      </a:r>
                      <a:r>
                        <a:rPr lang="bg-BG" sz="1000" noProof="0" dirty="0">
                          <a:solidFill>
                            <a:srgbClr val="FFFFFF"/>
                          </a:solidFill>
                          <a:latin typeface="Roboto"/>
                          <a:ea typeface="Roboto"/>
                          <a:cs typeface="Roboto"/>
                          <a:sym typeface="Roboto"/>
                        </a:rPr>
                        <a:t>(понякога)</a:t>
                      </a:r>
                      <a:endParaRPr lang="bg-BG" sz="10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3601216281"/>
                  </a:ext>
                </a:extLst>
              </a:tr>
              <a:tr h="967477">
                <a:tc>
                  <a:txBody>
                    <a:bodyPr/>
                    <a:lstStyle/>
                    <a:p>
                      <a:pPr algn="ctr"/>
                      <a:r>
                        <a:rPr lang="bg-BG" noProof="0"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Множество малки, слабо конкурентни поръчки (възможно раздробяване)</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Конфликт на интереси (свързани фирми)</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М1 (допълнителни ‘работи’) 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М2 (спешни поръчки)</a:t>
                      </a:r>
                    </a:p>
                    <a:p>
                      <a:endParaRPr lang="bg-BG" noProof="0" dirty="0"/>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a:t>
                      </a:r>
                      <a:endParaRPr lang="bg-BG" sz="14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225224790"/>
                  </a:ext>
                </a:extLst>
              </a:tr>
              <a:tr h="967477">
                <a:tc>
                  <a:txBody>
                    <a:bodyPr/>
                    <a:lstStyle/>
                    <a:p>
                      <a:pPr algn="ctr"/>
                      <a:r>
                        <a:rPr lang="bg-BG" noProof="0" dirty="0"/>
                        <a:t>3</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Прекратена конкурентна процедура </a:t>
                      </a:r>
                      <a:r>
                        <a:rPr lang="bg-BG" sz="1400" noProof="0" dirty="0">
                          <a:solidFill>
                            <a:srgbClr val="FFFFFF"/>
                          </a:solidFill>
                          <a:latin typeface="Roboto"/>
                          <a:ea typeface="Roboto"/>
                          <a:cs typeface="Roboto"/>
                          <a:sym typeface="Roboto"/>
                        </a:rPr>
                        <a:t>→</a:t>
                      </a:r>
                      <a:r>
                        <a:rPr lang="bg-BG" sz="1400" b="0" i="0" u="none" strike="noStrike" cap="none" noProof="0" dirty="0">
                          <a:solidFill>
                            <a:srgbClr val="FFFFFF"/>
                          </a:solidFill>
                          <a:latin typeface="Roboto"/>
                          <a:ea typeface="Roboto"/>
                          <a:cs typeface="Roboto"/>
                          <a:sym typeface="Roboto"/>
                        </a:rPr>
                        <a:t> възлагане при по-слаба конкуренция</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Конфликт на интереси (свързани фирми)</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М1 (отлагане във времето; по-слаб конкурентен натиск) и М2</a:t>
                      </a:r>
                      <a:endParaRPr lang="bg-BG" sz="2400" b="0" i="0" u="none" strike="noStrike" cap="none" noProof="0" dirty="0">
                        <a:solidFill>
                          <a:srgbClr val="000000"/>
                        </a:solidFill>
                        <a:latin typeface="+mn-lt"/>
                        <a:ea typeface="Arial"/>
                        <a:cs typeface="Arial"/>
                        <a:sym typeface="Arial"/>
                      </a:endParaRPr>
                    </a:p>
                    <a:p>
                      <a:endParaRPr lang="bg-BG" noProof="0" dirty="0"/>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a:t>
                      </a:r>
                      <a:endParaRPr lang="bg-BG" sz="14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1556060421"/>
                  </a:ext>
                </a:extLst>
              </a:tr>
              <a:tr h="967477">
                <a:tc>
                  <a:txBody>
                    <a:bodyPr/>
                    <a:lstStyle/>
                    <a:p>
                      <a:pPr algn="ctr"/>
                      <a:r>
                        <a:rPr lang="bg-BG" noProof="0"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Прекалено рестриктивни критерии за допустимост/ технически изисквания</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Конфликт на интереси (свързани фирми)</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М1 (единствено възможно решение) 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М2 (без алтернатива = </a:t>
                      </a:r>
                      <a:r>
                        <a:rPr lang="bg-BG" sz="1400" noProof="0" dirty="0">
                          <a:solidFill>
                            <a:schemeClr val="lt1"/>
                          </a:solidFill>
                          <a:latin typeface="Roboto"/>
                          <a:ea typeface="Roboto"/>
                          <a:cs typeface="Roboto"/>
                          <a:sym typeface="Roboto"/>
                        </a:rPr>
                        <a:t>ниско качество</a:t>
                      </a:r>
                      <a:r>
                        <a:rPr lang="bg-BG" sz="1400" b="0" i="0" u="none" strike="noStrike" cap="none" noProof="0" dirty="0">
                          <a:solidFill>
                            <a:schemeClr val="lt1"/>
                          </a:solidFill>
                          <a:latin typeface="Roboto"/>
                          <a:ea typeface="Roboto"/>
                          <a:cs typeface="Roboto"/>
                          <a:sym typeface="Roboto"/>
                        </a:rPr>
                        <a:t>)</a:t>
                      </a:r>
                      <a:endParaRPr lang="bg-BG" sz="2400" b="0" i="0" u="none" strike="noStrike" cap="none" noProof="0" dirty="0">
                        <a:solidFill>
                          <a:srgbClr val="000000"/>
                        </a:solidFill>
                        <a:latin typeface="+mn-lt"/>
                        <a:ea typeface="Arial"/>
                        <a:cs typeface="Arial"/>
                        <a:sym typeface="Arial"/>
                      </a:endParaRPr>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a:t>
                      </a:r>
                      <a:endParaRPr lang="bg-BG" sz="14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2551243829"/>
                  </a:ext>
                </a:extLst>
              </a:tr>
            </a:tbl>
          </a:graphicData>
        </a:graphic>
      </p:graphicFrame>
      <p:pic>
        <p:nvPicPr>
          <p:cNvPr id="3" name="Google Shape;236;g3a9b0ea2687_0_49">
            <a:extLst>
              <a:ext uri="{FF2B5EF4-FFF2-40B4-BE49-F238E27FC236}">
                <a16:creationId xmlns:a16="http://schemas.microsoft.com/office/drawing/2014/main" id="{EE025B8C-8BF7-EB83-2A4F-7BB801E5D9FF}"/>
              </a:ext>
            </a:extLst>
          </p:cNvPr>
          <p:cNvPicPr preferRelativeResize="0"/>
          <p:nvPr/>
        </p:nvPicPr>
        <p:blipFill>
          <a:blip r:embed="rId3">
            <a:alphaModFix/>
          </a:blip>
          <a:srcRect t="3588" b="24577"/>
          <a:stretch>
            <a:fillRect/>
          </a:stretch>
        </p:blipFill>
        <p:spPr>
          <a:xfrm>
            <a:off x="10071247" y="10579"/>
            <a:ext cx="1921091" cy="1857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69C9558D-BB63-5B24-080D-22F07C7D1473}"/>
            </a:ext>
          </a:extLst>
        </p:cNvPr>
        <p:cNvGrpSpPr/>
        <p:nvPr/>
      </p:nvGrpSpPr>
      <p:grpSpPr>
        <a:xfrm>
          <a:off x="0" y="0"/>
          <a:ext cx="0" cy="0"/>
          <a:chOff x="0" y="0"/>
          <a:chExt cx="0" cy="0"/>
        </a:xfrm>
      </p:grpSpPr>
      <p:sp>
        <p:nvSpPr>
          <p:cNvPr id="234" name="Google Shape;234;g3a9b0ea2687_0_49">
            <a:extLst>
              <a:ext uri="{FF2B5EF4-FFF2-40B4-BE49-F238E27FC236}">
                <a16:creationId xmlns:a16="http://schemas.microsoft.com/office/drawing/2014/main" id="{0655BC82-35AB-4860-16D1-1C9823249F75}"/>
              </a:ext>
            </a:extLst>
          </p:cNvPr>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14</a:t>
            </a:fld>
            <a:endParaRPr lang="bg-BG" noProof="0" dirty="0"/>
          </a:p>
        </p:txBody>
      </p:sp>
      <p:sp>
        <p:nvSpPr>
          <p:cNvPr id="235" name="Google Shape;235;g3a9b0ea2687_0_49">
            <a:extLst>
              <a:ext uri="{FF2B5EF4-FFF2-40B4-BE49-F238E27FC236}">
                <a16:creationId xmlns:a16="http://schemas.microsoft.com/office/drawing/2014/main" id="{6785E261-AC43-9EAA-F711-E19CDB3CACF9}"/>
              </a:ext>
            </a:extLst>
          </p:cNvPr>
          <p:cNvSpPr txBox="1">
            <a:spLocks noGrp="1"/>
          </p:cNvSpPr>
          <p:nvPr>
            <p:ph type="title"/>
          </p:nvPr>
        </p:nvSpPr>
        <p:spPr>
          <a:xfrm>
            <a:off x="564277" y="363250"/>
            <a:ext cx="10972800" cy="1143000"/>
          </a:xfrm>
          <a:prstGeom prst="rect">
            <a:avLst/>
          </a:prstGeom>
          <a:noFill/>
          <a:ln>
            <a:noFill/>
          </a:ln>
        </p:spPr>
        <p:txBody>
          <a:bodyPr spcFirstLastPara="1" wrap="square" lIns="91425" tIns="45700" rIns="91425" bIns="45700" anchor="ctr" anchorCtr="0">
            <a:normAutofit fontScale="90000"/>
          </a:bodyPr>
          <a:lstStyle/>
          <a:p>
            <a:pPr algn="l"/>
            <a:r>
              <a:rPr lang="bg-BG" sz="3500" dirty="0">
                <a:solidFill>
                  <a:srgbClr val="108670"/>
                </a:solidFill>
              </a:rPr>
              <a:t>Сценарии за риск – Изменения на договора и удължаване на сроковете</a:t>
            </a:r>
          </a:p>
        </p:txBody>
      </p:sp>
      <p:sp>
        <p:nvSpPr>
          <p:cNvPr id="263" name="Google Shape;263;g3a9b0ea2687_0_49">
            <a:extLst>
              <a:ext uri="{FF2B5EF4-FFF2-40B4-BE49-F238E27FC236}">
                <a16:creationId xmlns:a16="http://schemas.microsoft.com/office/drawing/2014/main" id="{8971B6B1-C4BC-4065-C7BF-CA8A63944829}"/>
              </a:ext>
            </a:extLst>
          </p:cNvPr>
          <p:cNvSpPr/>
          <p:nvPr/>
        </p:nvSpPr>
        <p:spPr>
          <a:xfrm>
            <a:off x="4577063" y="35065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4" name="Google Shape;264;g3a9b0ea2687_0_49">
            <a:extLst>
              <a:ext uri="{FF2B5EF4-FFF2-40B4-BE49-F238E27FC236}">
                <a16:creationId xmlns:a16="http://schemas.microsoft.com/office/drawing/2014/main" id="{79506C60-A618-4011-76E4-9A1CA7E5911D}"/>
              </a:ext>
            </a:extLst>
          </p:cNvPr>
          <p:cNvSpPr/>
          <p:nvPr/>
        </p:nvSpPr>
        <p:spPr>
          <a:xfrm>
            <a:off x="4577063" y="436880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5" name="Google Shape;265;g3a9b0ea2687_0_49">
            <a:extLst>
              <a:ext uri="{FF2B5EF4-FFF2-40B4-BE49-F238E27FC236}">
                <a16:creationId xmlns:a16="http://schemas.microsoft.com/office/drawing/2014/main" id="{3A009CAD-FF9E-D585-98DC-0C56D0F454CB}"/>
              </a:ext>
            </a:extLst>
          </p:cNvPr>
          <p:cNvSpPr/>
          <p:nvPr/>
        </p:nvSpPr>
        <p:spPr>
          <a:xfrm>
            <a:off x="4577063" y="52310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6" name="Google Shape;266;g3a9b0ea2687_0_49">
            <a:extLst>
              <a:ext uri="{FF2B5EF4-FFF2-40B4-BE49-F238E27FC236}">
                <a16:creationId xmlns:a16="http://schemas.microsoft.com/office/drawing/2014/main" id="{10309865-21F7-B1FE-64CE-3B25A1E5349C}"/>
              </a:ext>
            </a:extLst>
          </p:cNvPr>
          <p:cNvSpPr txBox="1"/>
          <p:nvPr/>
        </p:nvSpPr>
        <p:spPr>
          <a:xfrm>
            <a:off x="4432575" y="2725125"/>
            <a:ext cx="13428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Конфликт на интереси</a:t>
            </a:r>
          </a:p>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(свързани фирми)</a:t>
            </a:r>
          </a:p>
        </p:txBody>
      </p:sp>
      <p:sp>
        <p:nvSpPr>
          <p:cNvPr id="267" name="Google Shape;267;g3a9b0ea2687_0_49">
            <a:extLst>
              <a:ext uri="{FF2B5EF4-FFF2-40B4-BE49-F238E27FC236}">
                <a16:creationId xmlns:a16="http://schemas.microsoft.com/office/drawing/2014/main" id="{5BFF37A1-AC30-C779-E4CE-7D17AC346963}"/>
              </a:ext>
            </a:extLst>
          </p:cNvPr>
          <p:cNvSpPr txBox="1"/>
          <p:nvPr/>
        </p:nvSpPr>
        <p:spPr>
          <a:xfrm>
            <a:off x="5775375" y="2725125"/>
            <a:ext cx="1500496"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М3 (подставени компании) &amp; </a:t>
            </a:r>
          </a:p>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М2 (слабо качество)</a:t>
            </a:r>
          </a:p>
        </p:txBody>
      </p:sp>
      <p:sp>
        <p:nvSpPr>
          <p:cNvPr id="268" name="Google Shape;268;g3a9b0ea2687_0_49">
            <a:extLst>
              <a:ext uri="{FF2B5EF4-FFF2-40B4-BE49-F238E27FC236}">
                <a16:creationId xmlns:a16="http://schemas.microsoft.com/office/drawing/2014/main" id="{8D71E107-D6C8-C275-CE7E-1CC896191111}"/>
              </a:ext>
            </a:extLst>
          </p:cNvPr>
          <p:cNvSpPr/>
          <p:nvPr/>
        </p:nvSpPr>
        <p:spPr>
          <a:xfrm rot="-2700000">
            <a:off x="5857136" y="350418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69" name="Google Shape;269;g3a9b0ea2687_0_49">
            <a:extLst>
              <a:ext uri="{FF2B5EF4-FFF2-40B4-BE49-F238E27FC236}">
                <a16:creationId xmlns:a16="http://schemas.microsoft.com/office/drawing/2014/main" id="{7047F3B9-4F1D-73B9-8F52-DC9747C79289}"/>
              </a:ext>
            </a:extLst>
          </p:cNvPr>
          <p:cNvSpPr/>
          <p:nvPr/>
        </p:nvSpPr>
        <p:spPr>
          <a:xfrm rot="-2700000">
            <a:off x="5857136" y="44034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70" name="Google Shape;270;g3a9b0ea2687_0_49">
            <a:extLst>
              <a:ext uri="{FF2B5EF4-FFF2-40B4-BE49-F238E27FC236}">
                <a16:creationId xmlns:a16="http://schemas.microsoft.com/office/drawing/2014/main" id="{844E396D-A502-F7D9-6228-99E957D55660}"/>
              </a:ext>
            </a:extLst>
          </p:cNvPr>
          <p:cNvSpPr/>
          <p:nvPr/>
        </p:nvSpPr>
        <p:spPr>
          <a:xfrm rot="-2700000">
            <a:off x="5857136" y="44796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0" name="Google Shape;290;g3a9b0ea2687_0_49">
            <a:extLst>
              <a:ext uri="{FF2B5EF4-FFF2-40B4-BE49-F238E27FC236}">
                <a16:creationId xmlns:a16="http://schemas.microsoft.com/office/drawing/2014/main" id="{8C823E87-6E08-E1EC-59F4-32DD9CA5B8C8}"/>
              </a:ext>
            </a:extLst>
          </p:cNvPr>
          <p:cNvSpPr/>
          <p:nvPr/>
        </p:nvSpPr>
        <p:spPr>
          <a:xfrm>
            <a:off x="4577063" y="436880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91" name="Google Shape;291;g3a9b0ea2687_0_49">
            <a:extLst>
              <a:ext uri="{FF2B5EF4-FFF2-40B4-BE49-F238E27FC236}">
                <a16:creationId xmlns:a16="http://schemas.microsoft.com/office/drawing/2014/main" id="{97A95B5D-E8D0-EBDF-5314-734DC32AFD96}"/>
              </a:ext>
            </a:extLst>
          </p:cNvPr>
          <p:cNvSpPr/>
          <p:nvPr/>
        </p:nvSpPr>
        <p:spPr>
          <a:xfrm>
            <a:off x="4577063" y="35065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92" name="Google Shape;292;g3a9b0ea2687_0_49">
            <a:extLst>
              <a:ext uri="{FF2B5EF4-FFF2-40B4-BE49-F238E27FC236}">
                <a16:creationId xmlns:a16="http://schemas.microsoft.com/office/drawing/2014/main" id="{208BB81A-45C0-504A-66AC-58422E40AA4B}"/>
              </a:ext>
            </a:extLst>
          </p:cNvPr>
          <p:cNvSpPr/>
          <p:nvPr/>
        </p:nvSpPr>
        <p:spPr>
          <a:xfrm rot="-2700000">
            <a:off x="5974511" y="44034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3" name="Google Shape;293;g3a9b0ea2687_0_49">
            <a:extLst>
              <a:ext uri="{FF2B5EF4-FFF2-40B4-BE49-F238E27FC236}">
                <a16:creationId xmlns:a16="http://schemas.microsoft.com/office/drawing/2014/main" id="{B36B4F3A-888E-CB95-C293-C5C37162CB2C}"/>
              </a:ext>
            </a:extLst>
          </p:cNvPr>
          <p:cNvSpPr/>
          <p:nvPr/>
        </p:nvSpPr>
        <p:spPr>
          <a:xfrm rot="-2700000">
            <a:off x="5974036" y="530263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4" name="Google Shape;294;g3a9b0ea2687_0_49">
            <a:extLst>
              <a:ext uri="{FF2B5EF4-FFF2-40B4-BE49-F238E27FC236}">
                <a16:creationId xmlns:a16="http://schemas.microsoft.com/office/drawing/2014/main" id="{6C3A8A93-C5EB-D217-7F08-AC43AD62990E}"/>
              </a:ext>
            </a:extLst>
          </p:cNvPr>
          <p:cNvSpPr/>
          <p:nvPr/>
        </p:nvSpPr>
        <p:spPr>
          <a:xfrm rot="-2700000">
            <a:off x="5974036" y="350418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7" name="Google Shape;297;g3a9b0ea2687_0_49">
            <a:extLst>
              <a:ext uri="{FF2B5EF4-FFF2-40B4-BE49-F238E27FC236}">
                <a16:creationId xmlns:a16="http://schemas.microsoft.com/office/drawing/2014/main" id="{8DF688B5-EFA2-398C-4AA1-0ED3F9C28640}"/>
              </a:ext>
            </a:extLst>
          </p:cNvPr>
          <p:cNvSpPr txBox="1"/>
          <p:nvPr/>
        </p:nvSpPr>
        <p:spPr>
          <a:xfrm>
            <a:off x="5804537" y="5408100"/>
            <a:ext cx="13428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М1 &amp; М2 (без алтернатива = </a:t>
            </a:r>
            <a:r>
              <a:rPr lang="bg-BG" sz="1000" noProof="0" dirty="0">
                <a:solidFill>
                  <a:schemeClr val="lt1"/>
                </a:solidFill>
                <a:latin typeface="Roboto"/>
                <a:ea typeface="Roboto"/>
                <a:cs typeface="Roboto"/>
                <a:sym typeface="Roboto"/>
              </a:rPr>
              <a:t>ниско качество</a:t>
            </a:r>
            <a:r>
              <a:rPr lang="bg-BG" sz="1000" b="0" i="0" u="none" strike="noStrike" cap="none" noProof="0" dirty="0">
                <a:solidFill>
                  <a:schemeClr val="lt1"/>
                </a:solidFill>
                <a:latin typeface="Roboto"/>
                <a:ea typeface="Roboto"/>
                <a:cs typeface="Roboto"/>
                <a:sym typeface="Roboto"/>
              </a:rPr>
              <a:t>)</a:t>
            </a:r>
            <a:endParaRPr lang="bg-BG" sz="1400" b="0" i="0" u="none" strike="noStrike" cap="none" noProof="0"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id="{D23733D6-E889-AA5E-4423-9966E0E3EC92}"/>
              </a:ext>
            </a:extLst>
          </p:cNvPr>
          <p:cNvGraphicFramePr>
            <a:graphicFrameLocks noGrp="1"/>
          </p:cNvGraphicFramePr>
          <p:nvPr>
            <p:extLst>
              <p:ext uri="{D42A27DB-BD31-4B8C-83A1-F6EECF244321}">
                <p14:modId xmlns:p14="http://schemas.microsoft.com/office/powerpoint/2010/main" val="2337376475"/>
              </p:ext>
            </p:extLst>
          </p:nvPr>
        </p:nvGraphicFramePr>
        <p:xfrm>
          <a:off x="564277" y="2045182"/>
          <a:ext cx="10422195" cy="4015477"/>
        </p:xfrm>
        <a:graphic>
          <a:graphicData uri="http://schemas.openxmlformats.org/drawingml/2006/table">
            <a:tbl>
              <a:tblPr firstRow="1" bandRow="1">
                <a:tableStyleId>{D113A9D2-9D6B-4929-AA2D-F23B5EE8CBE7}</a:tableStyleId>
              </a:tblPr>
              <a:tblGrid>
                <a:gridCol w="628926">
                  <a:extLst>
                    <a:ext uri="{9D8B030D-6E8A-4147-A177-3AD203B41FA5}">
                      <a16:colId xmlns:a16="http://schemas.microsoft.com/office/drawing/2014/main" val="405810570"/>
                    </a:ext>
                  </a:extLst>
                </a:gridCol>
                <a:gridCol w="2845139">
                  <a:extLst>
                    <a:ext uri="{9D8B030D-6E8A-4147-A177-3AD203B41FA5}">
                      <a16:colId xmlns:a16="http://schemas.microsoft.com/office/drawing/2014/main" val="3376335648"/>
                    </a:ext>
                  </a:extLst>
                </a:gridCol>
                <a:gridCol w="2316043">
                  <a:extLst>
                    <a:ext uri="{9D8B030D-6E8A-4147-A177-3AD203B41FA5}">
                      <a16:colId xmlns:a16="http://schemas.microsoft.com/office/drawing/2014/main" val="3785624447"/>
                    </a:ext>
                  </a:extLst>
                </a:gridCol>
                <a:gridCol w="2429662">
                  <a:extLst>
                    <a:ext uri="{9D8B030D-6E8A-4147-A177-3AD203B41FA5}">
                      <a16:colId xmlns:a16="http://schemas.microsoft.com/office/drawing/2014/main" val="2548161000"/>
                    </a:ext>
                  </a:extLst>
                </a:gridCol>
                <a:gridCol w="2202425">
                  <a:extLst>
                    <a:ext uri="{9D8B030D-6E8A-4147-A177-3AD203B41FA5}">
                      <a16:colId xmlns:a16="http://schemas.microsoft.com/office/drawing/2014/main" val="846279828"/>
                    </a:ext>
                  </a:extLst>
                </a:gridCol>
              </a:tblGrid>
              <a:tr h="967477">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bg-BG" sz="1400" b="1" i="0" u="none" strike="noStrike" cap="none" noProof="0" dirty="0">
                          <a:solidFill>
                            <a:schemeClr val="lt1"/>
                          </a:solidFill>
                          <a:latin typeface="Roboto"/>
                          <a:ea typeface="Roboto"/>
                          <a:cs typeface="Roboto"/>
                          <a:sym typeface="Roboto"/>
                        </a:rPr>
                        <a:t>Сценарий за риск </a:t>
                      </a:r>
                      <a:endParaRPr lang="bg-BG" sz="1400" b="1" noProof="0" dirty="0">
                        <a:solidFill>
                          <a:schemeClr val="lt1"/>
                        </a:solidFill>
                        <a:latin typeface="Roboto"/>
                        <a:ea typeface="Roboto"/>
                        <a:cs typeface="Roboto"/>
                        <a:sym typeface="Roboto"/>
                      </a:endParaRPr>
                    </a:p>
                  </a:txBody>
                  <a:tcPr anchor="ctr"/>
                </a:tc>
                <a:tc h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Основен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корупционен модел</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Вторичен корупционен модел (обичайно)</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Среща се при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(обект на поръчката)</a:t>
                      </a:r>
                    </a:p>
                  </a:txBody>
                  <a:tcPr anchor="ctr"/>
                </a:tc>
                <a:extLst>
                  <a:ext uri="{0D108BD9-81ED-4DB2-BD59-A6C34878D82A}">
                    <a16:rowId xmlns:a16="http://schemas.microsoft.com/office/drawing/2014/main" val="2098589382"/>
                  </a:ext>
                </a:extLst>
              </a:tr>
              <a:tr h="0">
                <a:tc>
                  <a:txBody>
                    <a:bodyPr/>
                    <a:lstStyle/>
                    <a:p>
                      <a:pPr algn="ctr"/>
                      <a:r>
                        <a:rPr lang="bg-BG" noProof="0" dirty="0"/>
                        <a:t>1</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Изменения/удължаване на срока без надлежна официална обосновка</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М1 - </a:t>
                      </a:r>
                      <a:r>
                        <a:rPr lang="bg-BG" sz="1400" b="0" i="0" u="none" strike="noStrike" cap="none" dirty="0">
                          <a:solidFill>
                            <a:schemeClr val="lt1"/>
                          </a:solidFill>
                          <a:effectLst/>
                          <a:latin typeface="+mn-lt"/>
                          <a:ea typeface="+mn-ea"/>
                          <a:cs typeface="+mn-cs"/>
                          <a:sym typeface="Arial"/>
                        </a:rPr>
                        <a:t>Необосновани изменения на договора / разширяване на обхвата</a:t>
                      </a:r>
                      <a:endParaRPr lang="bg-BG" sz="1400" b="0" i="0" u="none" strike="noStrike" cap="none" noProof="0" dirty="0">
                        <a:solidFill>
                          <a:schemeClr val="lt1"/>
                        </a:solidFill>
                        <a:latin typeface="Roboto"/>
                        <a:ea typeface="Roboto"/>
                        <a:cs typeface="Roboto"/>
                        <a:sym typeface="Roboto"/>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М2 (липса на правно основание </a:t>
                      </a:r>
                      <a:r>
                        <a:rPr lang="en-US" sz="1400" b="0" i="0" u="none" strike="noStrike" cap="none" noProof="0" dirty="0">
                          <a:solidFill>
                            <a:schemeClr val="lt1"/>
                          </a:solidFill>
                          <a:latin typeface="Roboto"/>
                          <a:ea typeface="Roboto"/>
                          <a:cs typeface="Roboto"/>
                          <a:sym typeface="Roboto"/>
                        </a:rPr>
                        <a:t>= </a:t>
                      </a:r>
                      <a:r>
                        <a:rPr lang="bg-BG" sz="1400" b="0" i="0" u="none" strike="noStrike" cap="none" noProof="0" dirty="0">
                          <a:solidFill>
                            <a:schemeClr val="lt1"/>
                          </a:solidFill>
                          <a:latin typeface="Roboto"/>
                          <a:ea typeface="Roboto"/>
                          <a:cs typeface="Roboto"/>
                          <a:sym typeface="Roboto"/>
                        </a:rPr>
                        <a:t>ниско качество) и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Конфликт на интереси</a:t>
                      </a:r>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 </a:t>
                      </a:r>
                      <a:r>
                        <a:rPr lang="bg-BG" sz="1000" noProof="0" dirty="0">
                          <a:solidFill>
                            <a:srgbClr val="FFFFFF"/>
                          </a:solidFill>
                          <a:latin typeface="Roboto"/>
                          <a:ea typeface="Roboto"/>
                          <a:cs typeface="Roboto"/>
                          <a:sym typeface="Roboto"/>
                        </a:rPr>
                        <a:t>(понякога)</a:t>
                      </a:r>
                      <a:endParaRPr lang="bg-BG" sz="10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3601216281"/>
                  </a:ext>
                </a:extLst>
              </a:tr>
              <a:tr h="0">
                <a:tc>
                  <a:txBody>
                    <a:bodyPr/>
                    <a:lstStyle/>
                    <a:p>
                      <a:pPr algn="ctr"/>
                      <a:r>
                        <a:rPr lang="bg-BG" noProof="0"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Многократни/серийни изменения</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М1 - </a:t>
                      </a:r>
                      <a:r>
                        <a:rPr lang="bg-BG" sz="1400" b="0" i="0" u="none" strike="noStrike" cap="none" dirty="0">
                          <a:solidFill>
                            <a:schemeClr val="lt1"/>
                          </a:solidFill>
                          <a:effectLst/>
                          <a:latin typeface="+mn-lt"/>
                          <a:ea typeface="+mn-ea"/>
                          <a:cs typeface="+mn-cs"/>
                          <a:sym typeface="Arial"/>
                        </a:rPr>
                        <a:t>Необосновани изменения на договора / разширяване на обхвата</a:t>
                      </a:r>
                      <a:endParaRPr lang="bg-BG" sz="1400" b="0" i="0" u="none" strike="noStrike" cap="none" noProof="0" dirty="0">
                        <a:solidFill>
                          <a:schemeClr val="lt1"/>
                        </a:solidFill>
                        <a:latin typeface="Roboto"/>
                        <a:ea typeface="Roboto"/>
                        <a:cs typeface="Roboto"/>
                        <a:sym typeface="Roboto"/>
                      </a:endParaRPr>
                    </a:p>
                  </a:txBody>
                  <a:tcPr anchor="ctr"/>
                </a:tc>
                <a:tc>
                  <a:txBody>
                    <a:bodyPr/>
                    <a:lstStyle/>
                    <a:p>
                      <a:r>
                        <a:rPr lang="bg-BG" noProof="0" dirty="0"/>
                        <a:t>М2 (множество изменения </a:t>
                      </a:r>
                      <a:r>
                        <a:rPr lang="en-US" noProof="0" dirty="0"/>
                        <a:t>=</a:t>
                      </a:r>
                      <a:r>
                        <a:rPr lang="bg-BG" noProof="0" dirty="0"/>
                        <a:t> ниско качество) и</a:t>
                      </a:r>
                    </a:p>
                    <a:p>
                      <a:r>
                        <a:rPr lang="bg-BG" noProof="0" dirty="0"/>
                        <a:t>М3 (неоторизирани подизпълнители)</a:t>
                      </a:r>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 </a:t>
                      </a:r>
                      <a:r>
                        <a:rPr lang="bg-BG" sz="1000" noProof="0" dirty="0">
                          <a:solidFill>
                            <a:srgbClr val="FFFFFF"/>
                          </a:solidFill>
                          <a:latin typeface="Roboto"/>
                          <a:ea typeface="Roboto"/>
                          <a:cs typeface="Roboto"/>
                          <a:sym typeface="Roboto"/>
                        </a:rPr>
                        <a:t>(понякога)</a:t>
                      </a:r>
                      <a:endParaRPr lang="bg-BG" sz="10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225224790"/>
                  </a:ext>
                </a:extLst>
              </a:tr>
              <a:tr h="0">
                <a:tc>
                  <a:txBody>
                    <a:bodyPr/>
                    <a:lstStyle/>
                    <a:p>
                      <a:pPr algn="ctr"/>
                      <a:r>
                        <a:rPr lang="bg-BG" noProof="0" dirty="0"/>
                        <a:t>3</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Съществени изменения</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chemeClr val="lt1"/>
                          </a:solidFill>
                          <a:latin typeface="Roboto"/>
                          <a:ea typeface="Roboto"/>
                          <a:cs typeface="Roboto"/>
                          <a:sym typeface="Roboto"/>
                        </a:rPr>
                        <a:t>М1 - </a:t>
                      </a:r>
                      <a:r>
                        <a:rPr lang="bg-BG" sz="1400" b="0" i="0" u="none" strike="noStrike" cap="none" dirty="0">
                          <a:solidFill>
                            <a:schemeClr val="lt1"/>
                          </a:solidFill>
                          <a:effectLst/>
                          <a:latin typeface="+mn-lt"/>
                          <a:ea typeface="+mn-ea"/>
                          <a:cs typeface="+mn-cs"/>
                          <a:sym typeface="Arial"/>
                        </a:rPr>
                        <a:t>Необосновани изменения на договора / разширяване на обхвата</a:t>
                      </a:r>
                      <a:endParaRPr lang="bg-BG" sz="1400" b="0" i="0" u="none" strike="noStrike" cap="none" noProof="0" dirty="0">
                        <a:solidFill>
                          <a:schemeClr val="lt1"/>
                        </a:solidFill>
                        <a:latin typeface="Roboto"/>
                        <a:ea typeface="Roboto"/>
                        <a:cs typeface="Roboto"/>
                        <a:sym typeface="Roboto"/>
                      </a:endParaRPr>
                    </a:p>
                  </a:txBody>
                  <a:tcPr anchor="ctr"/>
                </a:tc>
                <a:tc>
                  <a:txBody>
                    <a:bodyPr/>
                    <a:lstStyle/>
                    <a:p>
                      <a:r>
                        <a:rPr lang="bg-BG" noProof="0" dirty="0"/>
                        <a:t>М2 (решение не отговарящо на нуждите, компромиси с качеството) и</a:t>
                      </a:r>
                    </a:p>
                    <a:p>
                      <a:r>
                        <a:rPr lang="bg-BG" noProof="0" dirty="0"/>
                        <a:t>Конфликт на интереси</a:t>
                      </a:r>
                    </a:p>
                  </a:txBody>
                  <a:tcPr anchor="ctr"/>
                </a:tc>
                <a:tc>
                  <a:txBody>
                    <a:bodyPr/>
                    <a:lstStyle/>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Строителство</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Услуги </a:t>
                      </a:r>
                      <a:r>
                        <a:rPr kumimoji="0" lang="bg-BG" sz="1000" b="0" i="0" u="none" strike="noStrike" kern="0" cap="none" spc="0" normalizeH="0" baseline="0" noProof="0" dirty="0">
                          <a:ln>
                            <a:noFill/>
                          </a:ln>
                          <a:solidFill>
                            <a:srgbClr val="FFFFFF"/>
                          </a:solidFill>
                          <a:effectLst/>
                          <a:uLnTx/>
                          <a:uFillTx/>
                          <a:latin typeface="Roboto"/>
                          <a:ea typeface="Roboto"/>
                          <a:cs typeface="Roboto"/>
                          <a:sym typeface="Roboto"/>
                        </a:rPr>
                        <a:t>(понякога)</a:t>
                      </a:r>
                      <a:endParaRPr lang="bg-BG" sz="1400" b="0" i="0" u="none" strike="noStrike" cap="none" noProof="0" dirty="0">
                        <a:solidFill>
                          <a:srgbClr val="FFFFFF"/>
                        </a:solidFill>
                        <a:latin typeface="Roboto"/>
                        <a:ea typeface="Roboto"/>
                        <a:cs typeface="Roboto"/>
                        <a:sym typeface="Roboto"/>
                      </a:endParaRPr>
                    </a:p>
                    <a:p>
                      <a:pPr marL="520700" lvl="0" indent="-285750" algn="l">
                        <a:lnSpc>
                          <a:spcPct val="115000"/>
                        </a:lnSpc>
                        <a:buClr>
                          <a:srgbClr val="FFFFFF"/>
                        </a:buClr>
                        <a:buSzPts val="1100"/>
                        <a:buFont typeface="Arial" panose="020B0604020202020204" pitchFamily="34" charset="0"/>
                        <a:buChar char="•"/>
                      </a:pPr>
                      <a:r>
                        <a:rPr lang="bg-BG" sz="1400" noProof="0" dirty="0">
                          <a:solidFill>
                            <a:srgbClr val="FFFFFF"/>
                          </a:solidFill>
                          <a:latin typeface="Roboto"/>
                          <a:ea typeface="Roboto"/>
                          <a:cs typeface="Roboto"/>
                          <a:sym typeface="Roboto"/>
                        </a:rPr>
                        <a:t>Доставки </a:t>
                      </a:r>
                      <a:r>
                        <a:rPr lang="bg-BG" sz="1000" noProof="0" dirty="0">
                          <a:solidFill>
                            <a:srgbClr val="FFFFFF"/>
                          </a:solidFill>
                          <a:latin typeface="Roboto"/>
                          <a:ea typeface="Roboto"/>
                          <a:cs typeface="Roboto"/>
                          <a:sym typeface="Roboto"/>
                        </a:rPr>
                        <a:t>(понякога)</a:t>
                      </a:r>
                      <a:endParaRPr lang="bg-BG" sz="1000" b="0" i="0" u="none" strike="noStrike" cap="none" noProof="0" dirty="0">
                        <a:solidFill>
                          <a:srgbClr val="FFFFFF"/>
                        </a:solidFill>
                        <a:latin typeface="Roboto"/>
                        <a:ea typeface="Roboto"/>
                        <a:cs typeface="Roboto"/>
                        <a:sym typeface="Roboto"/>
                      </a:endParaRPr>
                    </a:p>
                  </a:txBody>
                  <a:tcPr anchor="ctr"/>
                </a:tc>
                <a:extLst>
                  <a:ext uri="{0D108BD9-81ED-4DB2-BD59-A6C34878D82A}">
                    <a16:rowId xmlns:a16="http://schemas.microsoft.com/office/drawing/2014/main" val="1556060421"/>
                  </a:ext>
                </a:extLst>
              </a:tr>
            </a:tbl>
          </a:graphicData>
        </a:graphic>
      </p:graphicFrame>
      <p:pic>
        <p:nvPicPr>
          <p:cNvPr id="3" name="Google Shape;236;g3a9b0ea2687_0_49">
            <a:extLst>
              <a:ext uri="{FF2B5EF4-FFF2-40B4-BE49-F238E27FC236}">
                <a16:creationId xmlns:a16="http://schemas.microsoft.com/office/drawing/2014/main" id="{61B0B023-1997-2713-26F2-8BBB06FEA30D}"/>
              </a:ext>
            </a:extLst>
          </p:cNvPr>
          <p:cNvPicPr preferRelativeResize="0"/>
          <p:nvPr/>
        </p:nvPicPr>
        <p:blipFill>
          <a:blip r:embed="rId3">
            <a:alphaModFix/>
          </a:blip>
          <a:srcRect t="3588" b="24577"/>
          <a:stretch>
            <a:fillRect/>
          </a:stretch>
        </p:blipFill>
        <p:spPr>
          <a:xfrm>
            <a:off x="10071247" y="10579"/>
            <a:ext cx="1921091" cy="1857550"/>
          </a:xfrm>
          <a:prstGeom prst="rect">
            <a:avLst/>
          </a:prstGeom>
          <a:noFill/>
          <a:ln>
            <a:noFill/>
          </a:ln>
        </p:spPr>
      </p:pic>
    </p:spTree>
    <p:extLst>
      <p:ext uri="{BB962C8B-B14F-4D97-AF65-F5344CB8AC3E}">
        <p14:creationId xmlns:p14="http://schemas.microsoft.com/office/powerpoint/2010/main" val="2269790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095EF05C-E2CC-1B61-B0C8-4D9191136061}"/>
            </a:ext>
          </a:extLst>
        </p:cNvPr>
        <p:cNvGrpSpPr/>
        <p:nvPr/>
      </p:nvGrpSpPr>
      <p:grpSpPr>
        <a:xfrm>
          <a:off x="0" y="0"/>
          <a:ext cx="0" cy="0"/>
          <a:chOff x="0" y="0"/>
          <a:chExt cx="0" cy="0"/>
        </a:xfrm>
      </p:grpSpPr>
      <p:sp>
        <p:nvSpPr>
          <p:cNvPr id="234" name="Google Shape;234;g3a9b0ea2687_0_49">
            <a:extLst>
              <a:ext uri="{FF2B5EF4-FFF2-40B4-BE49-F238E27FC236}">
                <a16:creationId xmlns:a16="http://schemas.microsoft.com/office/drawing/2014/main" id="{721B3651-7B79-7760-B64B-E5CFC85D4754}"/>
              </a:ext>
            </a:extLst>
          </p:cNvPr>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15</a:t>
            </a:fld>
            <a:endParaRPr lang="bg-BG" noProof="0" dirty="0"/>
          </a:p>
        </p:txBody>
      </p:sp>
      <p:sp>
        <p:nvSpPr>
          <p:cNvPr id="263" name="Google Shape;263;g3a9b0ea2687_0_49">
            <a:extLst>
              <a:ext uri="{FF2B5EF4-FFF2-40B4-BE49-F238E27FC236}">
                <a16:creationId xmlns:a16="http://schemas.microsoft.com/office/drawing/2014/main" id="{29398E3D-929B-01F7-9519-6661E3BB8BCA}"/>
              </a:ext>
            </a:extLst>
          </p:cNvPr>
          <p:cNvSpPr/>
          <p:nvPr/>
        </p:nvSpPr>
        <p:spPr>
          <a:xfrm>
            <a:off x="4577063" y="35065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4" name="Google Shape;264;g3a9b0ea2687_0_49">
            <a:extLst>
              <a:ext uri="{FF2B5EF4-FFF2-40B4-BE49-F238E27FC236}">
                <a16:creationId xmlns:a16="http://schemas.microsoft.com/office/drawing/2014/main" id="{282E5731-0015-2BC8-E87A-2294664E886C}"/>
              </a:ext>
            </a:extLst>
          </p:cNvPr>
          <p:cNvSpPr/>
          <p:nvPr/>
        </p:nvSpPr>
        <p:spPr>
          <a:xfrm>
            <a:off x="4577063" y="436880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5" name="Google Shape;265;g3a9b0ea2687_0_49">
            <a:extLst>
              <a:ext uri="{FF2B5EF4-FFF2-40B4-BE49-F238E27FC236}">
                <a16:creationId xmlns:a16="http://schemas.microsoft.com/office/drawing/2014/main" id="{F1CA1CD6-4985-1E3F-7A28-AA838296AB3B}"/>
              </a:ext>
            </a:extLst>
          </p:cNvPr>
          <p:cNvSpPr/>
          <p:nvPr/>
        </p:nvSpPr>
        <p:spPr>
          <a:xfrm>
            <a:off x="4577063" y="52310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66" name="Google Shape;266;g3a9b0ea2687_0_49">
            <a:extLst>
              <a:ext uri="{FF2B5EF4-FFF2-40B4-BE49-F238E27FC236}">
                <a16:creationId xmlns:a16="http://schemas.microsoft.com/office/drawing/2014/main" id="{4A1AEF7B-45B7-5A0E-459C-CF11B84B19D0}"/>
              </a:ext>
            </a:extLst>
          </p:cNvPr>
          <p:cNvSpPr txBox="1"/>
          <p:nvPr/>
        </p:nvSpPr>
        <p:spPr>
          <a:xfrm>
            <a:off x="4432575" y="2725125"/>
            <a:ext cx="13428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Конфликт на интереси</a:t>
            </a:r>
          </a:p>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(свързани фирми)</a:t>
            </a:r>
          </a:p>
        </p:txBody>
      </p:sp>
      <p:sp>
        <p:nvSpPr>
          <p:cNvPr id="267" name="Google Shape;267;g3a9b0ea2687_0_49">
            <a:extLst>
              <a:ext uri="{FF2B5EF4-FFF2-40B4-BE49-F238E27FC236}">
                <a16:creationId xmlns:a16="http://schemas.microsoft.com/office/drawing/2014/main" id="{9FE40BCE-0B3B-CAE9-E13D-95630B7C9D4B}"/>
              </a:ext>
            </a:extLst>
          </p:cNvPr>
          <p:cNvSpPr txBox="1"/>
          <p:nvPr/>
        </p:nvSpPr>
        <p:spPr>
          <a:xfrm>
            <a:off x="5775375" y="2725125"/>
            <a:ext cx="1500496"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М3 (подставени компании) &amp; </a:t>
            </a:r>
          </a:p>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М2 (слабо качество)</a:t>
            </a:r>
          </a:p>
        </p:txBody>
      </p:sp>
      <p:sp>
        <p:nvSpPr>
          <p:cNvPr id="268" name="Google Shape;268;g3a9b0ea2687_0_49">
            <a:extLst>
              <a:ext uri="{FF2B5EF4-FFF2-40B4-BE49-F238E27FC236}">
                <a16:creationId xmlns:a16="http://schemas.microsoft.com/office/drawing/2014/main" id="{DA7ECE52-E81A-ED58-CCC4-07273E2F5D52}"/>
              </a:ext>
            </a:extLst>
          </p:cNvPr>
          <p:cNvSpPr/>
          <p:nvPr/>
        </p:nvSpPr>
        <p:spPr>
          <a:xfrm rot="-2700000">
            <a:off x="5857136" y="350418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69" name="Google Shape;269;g3a9b0ea2687_0_49">
            <a:extLst>
              <a:ext uri="{FF2B5EF4-FFF2-40B4-BE49-F238E27FC236}">
                <a16:creationId xmlns:a16="http://schemas.microsoft.com/office/drawing/2014/main" id="{955BFEBA-E9FB-25A7-7D3C-DAAB1FD4011D}"/>
              </a:ext>
            </a:extLst>
          </p:cNvPr>
          <p:cNvSpPr/>
          <p:nvPr/>
        </p:nvSpPr>
        <p:spPr>
          <a:xfrm rot="-2700000">
            <a:off x="5857136" y="44034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70" name="Google Shape;270;g3a9b0ea2687_0_49">
            <a:extLst>
              <a:ext uri="{FF2B5EF4-FFF2-40B4-BE49-F238E27FC236}">
                <a16:creationId xmlns:a16="http://schemas.microsoft.com/office/drawing/2014/main" id="{A6D0D01C-7871-D04F-3962-EEC96C8E7281}"/>
              </a:ext>
            </a:extLst>
          </p:cNvPr>
          <p:cNvSpPr/>
          <p:nvPr/>
        </p:nvSpPr>
        <p:spPr>
          <a:xfrm rot="-2700000">
            <a:off x="5857136" y="44796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0" name="Google Shape;290;g3a9b0ea2687_0_49">
            <a:extLst>
              <a:ext uri="{FF2B5EF4-FFF2-40B4-BE49-F238E27FC236}">
                <a16:creationId xmlns:a16="http://schemas.microsoft.com/office/drawing/2014/main" id="{41AFF96B-77BD-BBC9-B943-EB0BF9FAED75}"/>
              </a:ext>
            </a:extLst>
          </p:cNvPr>
          <p:cNvSpPr/>
          <p:nvPr/>
        </p:nvSpPr>
        <p:spPr>
          <a:xfrm>
            <a:off x="4577063" y="436880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91" name="Google Shape;291;g3a9b0ea2687_0_49">
            <a:extLst>
              <a:ext uri="{FF2B5EF4-FFF2-40B4-BE49-F238E27FC236}">
                <a16:creationId xmlns:a16="http://schemas.microsoft.com/office/drawing/2014/main" id="{5CA77C1F-7651-B394-DF77-8599EFA3CE1E}"/>
              </a:ext>
            </a:extLst>
          </p:cNvPr>
          <p:cNvSpPr/>
          <p:nvPr/>
        </p:nvSpPr>
        <p:spPr>
          <a:xfrm>
            <a:off x="4577063" y="3506550"/>
            <a:ext cx="210900" cy="262500"/>
          </a:xfrm>
          <a:prstGeom prst="mathMultiply">
            <a:avLst>
              <a:gd name="adj1" fmla="val 5080"/>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lang="bg-BG" sz="1000" b="0" i="0" u="none" strike="noStrike" cap="none" noProof="0" dirty="0">
              <a:solidFill>
                <a:srgbClr val="000000"/>
              </a:solidFill>
              <a:latin typeface="Arial"/>
              <a:ea typeface="Arial"/>
              <a:cs typeface="Arial"/>
              <a:sym typeface="Arial"/>
            </a:endParaRPr>
          </a:p>
        </p:txBody>
      </p:sp>
      <p:sp>
        <p:nvSpPr>
          <p:cNvPr id="292" name="Google Shape;292;g3a9b0ea2687_0_49">
            <a:extLst>
              <a:ext uri="{FF2B5EF4-FFF2-40B4-BE49-F238E27FC236}">
                <a16:creationId xmlns:a16="http://schemas.microsoft.com/office/drawing/2014/main" id="{3FA516A8-3CED-B978-6AC8-012F01CBD291}"/>
              </a:ext>
            </a:extLst>
          </p:cNvPr>
          <p:cNvSpPr/>
          <p:nvPr/>
        </p:nvSpPr>
        <p:spPr>
          <a:xfrm rot="-2700000">
            <a:off x="5974511" y="4403409"/>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3" name="Google Shape;293;g3a9b0ea2687_0_49">
            <a:extLst>
              <a:ext uri="{FF2B5EF4-FFF2-40B4-BE49-F238E27FC236}">
                <a16:creationId xmlns:a16="http://schemas.microsoft.com/office/drawing/2014/main" id="{D45CD7A3-1EF7-4C0C-DC96-AA764C159AEA}"/>
              </a:ext>
            </a:extLst>
          </p:cNvPr>
          <p:cNvSpPr/>
          <p:nvPr/>
        </p:nvSpPr>
        <p:spPr>
          <a:xfrm rot="-2700000">
            <a:off x="5974036" y="530263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4" name="Google Shape;294;g3a9b0ea2687_0_49">
            <a:extLst>
              <a:ext uri="{FF2B5EF4-FFF2-40B4-BE49-F238E27FC236}">
                <a16:creationId xmlns:a16="http://schemas.microsoft.com/office/drawing/2014/main" id="{A3903D30-6C22-A7E6-0223-30C28401B804}"/>
              </a:ext>
            </a:extLst>
          </p:cNvPr>
          <p:cNvSpPr/>
          <p:nvPr/>
        </p:nvSpPr>
        <p:spPr>
          <a:xfrm rot="-2700000">
            <a:off x="5974036" y="3504184"/>
            <a:ext cx="243952" cy="100126"/>
          </a:xfrm>
          <a:prstGeom prst="corner">
            <a:avLst>
              <a:gd name="adj1" fmla="val 18804"/>
              <a:gd name="adj2" fmla="val 1814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lang="bg-BG" sz="900" b="0" i="0" u="none" strike="noStrike" cap="none" noProof="0" dirty="0">
              <a:solidFill>
                <a:srgbClr val="000000"/>
              </a:solidFill>
              <a:latin typeface="Arial"/>
              <a:ea typeface="Arial"/>
              <a:cs typeface="Arial"/>
              <a:sym typeface="Arial"/>
            </a:endParaRPr>
          </a:p>
        </p:txBody>
      </p:sp>
      <p:sp>
        <p:nvSpPr>
          <p:cNvPr id="297" name="Google Shape;297;g3a9b0ea2687_0_49">
            <a:extLst>
              <a:ext uri="{FF2B5EF4-FFF2-40B4-BE49-F238E27FC236}">
                <a16:creationId xmlns:a16="http://schemas.microsoft.com/office/drawing/2014/main" id="{788C1ACF-7B6A-6421-843C-961B37FBEBE1}"/>
              </a:ext>
            </a:extLst>
          </p:cNvPr>
          <p:cNvSpPr txBox="1"/>
          <p:nvPr/>
        </p:nvSpPr>
        <p:spPr>
          <a:xfrm>
            <a:off x="5804537" y="5408100"/>
            <a:ext cx="1342800" cy="71555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bg-BG" sz="1000" b="0" i="0" u="none" strike="noStrike" cap="none" noProof="0" dirty="0">
                <a:solidFill>
                  <a:schemeClr val="lt1"/>
                </a:solidFill>
                <a:latin typeface="Roboto"/>
                <a:ea typeface="Roboto"/>
                <a:cs typeface="Roboto"/>
                <a:sym typeface="Roboto"/>
              </a:rPr>
              <a:t>М1 &amp; М2 (без алтернатива = </a:t>
            </a:r>
            <a:r>
              <a:rPr lang="bg-BG" sz="1000" noProof="0" dirty="0">
                <a:solidFill>
                  <a:schemeClr val="lt1"/>
                </a:solidFill>
                <a:latin typeface="Roboto"/>
                <a:ea typeface="Roboto"/>
                <a:cs typeface="Roboto"/>
                <a:sym typeface="Roboto"/>
              </a:rPr>
              <a:t>ниско качество</a:t>
            </a:r>
            <a:r>
              <a:rPr lang="bg-BG" sz="1000" b="0" i="0" u="none" strike="noStrike" cap="none" noProof="0" dirty="0">
                <a:solidFill>
                  <a:schemeClr val="lt1"/>
                </a:solidFill>
                <a:latin typeface="Roboto"/>
                <a:ea typeface="Roboto"/>
                <a:cs typeface="Roboto"/>
                <a:sym typeface="Roboto"/>
              </a:rPr>
              <a:t>)</a:t>
            </a:r>
            <a:endParaRPr lang="bg-BG" sz="1400" b="0" i="0" u="none" strike="noStrike" cap="none" noProof="0" dirty="0">
              <a:solidFill>
                <a:srgbClr val="000000"/>
              </a:solidFill>
              <a:latin typeface="Arial"/>
              <a:ea typeface="Arial"/>
              <a:cs typeface="Arial"/>
              <a:sym typeface="Arial"/>
            </a:endParaRPr>
          </a:p>
        </p:txBody>
      </p:sp>
      <p:sp>
        <p:nvSpPr>
          <p:cNvPr id="7" name="Google Shape;235;g3a9b0ea2687_0_49">
            <a:extLst>
              <a:ext uri="{FF2B5EF4-FFF2-40B4-BE49-F238E27FC236}">
                <a16:creationId xmlns:a16="http://schemas.microsoft.com/office/drawing/2014/main" id="{98FFBC5B-1D4A-F0C2-E32D-119EC1D044B5}"/>
              </a:ext>
            </a:extLst>
          </p:cNvPr>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lvl="0" algn="l"/>
            <a:r>
              <a:rPr lang="bg-BG" sz="3500" dirty="0">
                <a:solidFill>
                  <a:srgbClr val="108670"/>
                </a:solidFill>
              </a:rPr>
              <a:t>Сценарии за риск </a:t>
            </a:r>
            <a:r>
              <a:rPr lang="en-US" sz="3500" dirty="0">
                <a:solidFill>
                  <a:srgbClr val="108670"/>
                </a:solidFill>
              </a:rPr>
              <a:t>–</a:t>
            </a:r>
            <a:r>
              <a:rPr lang="bg-BG" sz="3500" dirty="0">
                <a:solidFill>
                  <a:srgbClr val="108670"/>
                </a:solidFill>
              </a:rPr>
              <a:t> Изпълнение</a:t>
            </a:r>
            <a:endParaRPr sz="3500" dirty="0">
              <a:solidFill>
                <a:srgbClr val="108670"/>
              </a:solidFill>
            </a:endParaRPr>
          </a:p>
        </p:txBody>
      </p:sp>
      <p:graphicFrame>
        <p:nvGraphicFramePr>
          <p:cNvPr id="8" name="Table 7">
            <a:extLst>
              <a:ext uri="{FF2B5EF4-FFF2-40B4-BE49-F238E27FC236}">
                <a16:creationId xmlns:a16="http://schemas.microsoft.com/office/drawing/2014/main" id="{06B2B151-965D-1541-9C5B-49C20D809FA8}"/>
              </a:ext>
            </a:extLst>
          </p:cNvPr>
          <p:cNvGraphicFramePr>
            <a:graphicFrameLocks noGrp="1"/>
          </p:cNvGraphicFramePr>
          <p:nvPr>
            <p:extLst>
              <p:ext uri="{D42A27DB-BD31-4B8C-83A1-F6EECF244321}">
                <p14:modId xmlns:p14="http://schemas.microsoft.com/office/powerpoint/2010/main" val="3600018231"/>
              </p:ext>
            </p:extLst>
          </p:nvPr>
        </p:nvGraphicFramePr>
        <p:xfrm>
          <a:off x="723962" y="1273804"/>
          <a:ext cx="10422000" cy="5441175"/>
        </p:xfrm>
        <a:graphic>
          <a:graphicData uri="http://schemas.openxmlformats.org/drawingml/2006/table">
            <a:tbl>
              <a:tblPr firstRow="1" bandRow="1">
                <a:tableStyleId>{D113A9D2-9D6B-4929-AA2D-F23B5EE8CBE7}</a:tableStyleId>
              </a:tblPr>
              <a:tblGrid>
                <a:gridCol w="630000">
                  <a:extLst>
                    <a:ext uri="{9D8B030D-6E8A-4147-A177-3AD203B41FA5}">
                      <a16:colId xmlns:a16="http://schemas.microsoft.com/office/drawing/2014/main" val="80584330"/>
                    </a:ext>
                  </a:extLst>
                </a:gridCol>
                <a:gridCol w="2844000">
                  <a:extLst>
                    <a:ext uri="{9D8B030D-6E8A-4147-A177-3AD203B41FA5}">
                      <a16:colId xmlns:a16="http://schemas.microsoft.com/office/drawing/2014/main" val="1542901034"/>
                    </a:ext>
                  </a:extLst>
                </a:gridCol>
                <a:gridCol w="2314800">
                  <a:extLst>
                    <a:ext uri="{9D8B030D-6E8A-4147-A177-3AD203B41FA5}">
                      <a16:colId xmlns:a16="http://schemas.microsoft.com/office/drawing/2014/main" val="1566797395"/>
                    </a:ext>
                  </a:extLst>
                </a:gridCol>
                <a:gridCol w="2430000">
                  <a:extLst>
                    <a:ext uri="{9D8B030D-6E8A-4147-A177-3AD203B41FA5}">
                      <a16:colId xmlns:a16="http://schemas.microsoft.com/office/drawing/2014/main" val="679678210"/>
                    </a:ext>
                  </a:extLst>
                </a:gridCol>
                <a:gridCol w="2203200">
                  <a:extLst>
                    <a:ext uri="{9D8B030D-6E8A-4147-A177-3AD203B41FA5}">
                      <a16:colId xmlns:a16="http://schemas.microsoft.com/office/drawing/2014/main" val="3080803304"/>
                    </a:ext>
                  </a:extLst>
                </a:gridCol>
              </a:tblGrid>
              <a:tr h="899259">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bg-BG" sz="1400" b="1" i="0" u="none" strike="noStrike" cap="none" noProof="0" dirty="0">
                          <a:solidFill>
                            <a:schemeClr val="lt1"/>
                          </a:solidFill>
                          <a:latin typeface="Roboto"/>
                          <a:ea typeface="Roboto"/>
                          <a:cs typeface="Roboto"/>
                          <a:sym typeface="Roboto"/>
                        </a:rPr>
                        <a:t>Сценарий за риск </a:t>
                      </a:r>
                      <a:endParaRPr lang="bg-BG" sz="1400" b="1" noProof="0" dirty="0">
                        <a:solidFill>
                          <a:schemeClr val="lt1"/>
                        </a:solidFill>
                        <a:latin typeface="Roboto"/>
                        <a:ea typeface="Roboto"/>
                        <a:cs typeface="Roboto"/>
                        <a:sym typeface="Roboto"/>
                      </a:endParaRPr>
                    </a:p>
                  </a:txBody>
                  <a:tcPr anchor="ctr"/>
                </a:tc>
                <a:tc h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Основен</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корупционен модел</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Вторичен корупционен модел (обичайно)</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Среща се при</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sz="1400" b="0" i="0" u="none" strike="noStrike" cap="none" noProof="0" dirty="0">
                          <a:solidFill>
                            <a:srgbClr val="FFFFFF"/>
                          </a:solidFill>
                          <a:latin typeface="Roboto"/>
                          <a:ea typeface="Roboto"/>
                          <a:cs typeface="Roboto"/>
                          <a:sym typeface="Roboto"/>
                        </a:rPr>
                        <a:t>(обект на поръчката)</a:t>
                      </a:r>
                    </a:p>
                  </a:txBody>
                  <a:tcPr anchor="ctr"/>
                </a:tc>
                <a:extLst>
                  <a:ext uri="{0D108BD9-81ED-4DB2-BD59-A6C34878D82A}">
                    <a16:rowId xmlns:a16="http://schemas.microsoft.com/office/drawing/2014/main" val="1707159100"/>
                  </a:ext>
                </a:extLst>
              </a:tr>
              <a:tr h="899259">
                <a:tc>
                  <a:txBody>
                    <a:bodyPr/>
                    <a:lstStyle/>
                    <a:p>
                      <a:pPr algn="ctr"/>
                      <a:r>
                        <a:rPr lang="bg-BG" dirty="0"/>
                        <a:t>1</a:t>
                      </a:r>
                      <a:endParaRPr lang="en-GB" dirty="0"/>
                    </a:p>
                  </a:txBody>
                  <a:tcPr anchor="ctr"/>
                </a:tc>
                <a:tc>
                  <a:txBody>
                    <a:bodyPr/>
                    <a:lstStyle/>
                    <a:p>
                      <a:r>
                        <a:rPr lang="bg-BG" dirty="0"/>
                        <a:t>Плащанията не отговарят на действителните доставки и изпълнените дейности</a:t>
                      </a:r>
                      <a:endParaRPr lang="en-GB" dirty="0"/>
                    </a:p>
                  </a:txBody>
                  <a:tcPr anchor="ctr"/>
                </a:tc>
                <a:tc>
                  <a:txBody>
                    <a:bodyPr/>
                    <a:lstStyle/>
                    <a:p>
                      <a:r>
                        <a:rPr lang="bg-BG" dirty="0"/>
                        <a:t>М2 - </a:t>
                      </a:r>
                      <a:r>
                        <a:rPr lang="bg-BG" sz="1400" b="0" i="0" u="none" strike="noStrike" cap="none" dirty="0">
                          <a:solidFill>
                            <a:schemeClr val="lt1"/>
                          </a:solidFill>
                          <a:effectLst/>
                          <a:latin typeface="+mn-lt"/>
                          <a:ea typeface="+mn-ea"/>
                          <a:cs typeface="+mn-cs"/>
                          <a:sym typeface="Arial"/>
                        </a:rPr>
                        <a:t>Некачествено или непълно изпълнение в сравнение с плащанията</a:t>
                      </a:r>
                      <a:endParaRPr lang="en-GB" dirty="0"/>
                    </a:p>
                  </a:txBody>
                  <a:tcPr anchor="ctr"/>
                </a:tc>
                <a:tc>
                  <a:txBody>
                    <a:bodyPr/>
                    <a:lstStyle/>
                    <a:p>
                      <a:r>
                        <a:rPr lang="bg-BG" dirty="0"/>
                        <a:t>М1 (обосновка със задна дата) и</a:t>
                      </a:r>
                    </a:p>
                    <a:p>
                      <a:r>
                        <a:rPr lang="bg-BG" dirty="0"/>
                        <a:t>Конфликт на интереси</a:t>
                      </a:r>
                      <a:endParaRPr lang="en-GB" dirty="0"/>
                    </a:p>
                  </a:txBody>
                  <a:tcPr anchor="ctr"/>
                </a:tc>
                <a:tc>
                  <a:txBody>
                    <a:bodyPr/>
                    <a:lstStyle/>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Строителство</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Услуги</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Доставки</a:t>
                      </a:r>
                    </a:p>
                  </a:txBody>
                  <a:tcPr anchor="ctr"/>
                </a:tc>
                <a:extLst>
                  <a:ext uri="{0D108BD9-81ED-4DB2-BD59-A6C34878D82A}">
                    <a16:rowId xmlns:a16="http://schemas.microsoft.com/office/drawing/2014/main" val="2118065222"/>
                  </a:ext>
                </a:extLst>
              </a:tr>
              <a:tr h="899259">
                <a:tc>
                  <a:txBody>
                    <a:bodyPr/>
                    <a:lstStyle/>
                    <a:p>
                      <a:pPr algn="ctr"/>
                      <a:r>
                        <a:rPr lang="bg-BG" dirty="0"/>
                        <a:t>2</a:t>
                      </a:r>
                      <a:endParaRPr lang="en-GB" dirty="0"/>
                    </a:p>
                  </a:txBody>
                  <a:tcPr anchor="ctr"/>
                </a:tc>
                <a:tc>
                  <a:txBody>
                    <a:bodyPr/>
                    <a:lstStyle/>
                    <a:p>
                      <a:r>
                        <a:rPr lang="bg-BG" dirty="0"/>
                        <a:t>Действителното изпълнение не отговаря на докладите за напредък</a:t>
                      </a:r>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dirty="0"/>
                        <a:t>М2 - </a:t>
                      </a:r>
                      <a:r>
                        <a:rPr lang="bg-BG" sz="1400" b="0" i="0" u="none" strike="noStrike" cap="none" dirty="0">
                          <a:solidFill>
                            <a:schemeClr val="lt1"/>
                          </a:solidFill>
                          <a:effectLst/>
                          <a:latin typeface="+mn-lt"/>
                          <a:ea typeface="+mn-ea"/>
                          <a:cs typeface="+mn-cs"/>
                          <a:sym typeface="Arial"/>
                        </a:rPr>
                        <a:t>Некачествено или непълно изпълнение в сравнение с плащанията</a:t>
                      </a:r>
                      <a:endParaRPr lang="en-GB" dirty="0"/>
                    </a:p>
                  </a:txBody>
                  <a:tcPr anchor="ctr"/>
                </a:tc>
                <a:tc>
                  <a:txBody>
                    <a:bodyPr/>
                    <a:lstStyle/>
                    <a:p>
                      <a:r>
                        <a:rPr lang="bg-BG" dirty="0"/>
                        <a:t>М1 (корекции на „пропуските“ чрез обхвата/времето) и</a:t>
                      </a:r>
                    </a:p>
                    <a:p>
                      <a:r>
                        <a:rPr lang="bg-BG" dirty="0"/>
                        <a:t>М3 (</a:t>
                      </a:r>
                      <a:r>
                        <a:rPr lang="bg-BG" dirty="0" err="1"/>
                        <a:t>подизп</a:t>
                      </a:r>
                      <a:r>
                        <a:rPr lang="bg-BG" dirty="0"/>
                        <a:t>.–фантоми)</a:t>
                      </a:r>
                      <a:endParaRPr lang="en-GB" dirty="0"/>
                    </a:p>
                  </a:txBody>
                  <a:tcPr anchor="ctr"/>
                </a:tc>
                <a:tc>
                  <a:txBody>
                    <a:bodyPr/>
                    <a:lstStyle/>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Строителство</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Услуги</a:t>
                      </a:r>
                    </a:p>
                  </a:txBody>
                  <a:tcPr anchor="ctr"/>
                </a:tc>
                <a:extLst>
                  <a:ext uri="{0D108BD9-81ED-4DB2-BD59-A6C34878D82A}">
                    <a16:rowId xmlns:a16="http://schemas.microsoft.com/office/drawing/2014/main" val="2352536257"/>
                  </a:ext>
                </a:extLst>
              </a:tr>
              <a:tr h="899259">
                <a:tc>
                  <a:txBody>
                    <a:bodyPr/>
                    <a:lstStyle/>
                    <a:p>
                      <a:pPr algn="ctr"/>
                      <a:r>
                        <a:rPr lang="bg-BG" dirty="0"/>
                        <a:t>3</a:t>
                      </a:r>
                      <a:endParaRPr lang="en-GB" dirty="0"/>
                    </a:p>
                  </a:txBody>
                  <a:tcPr anchor="ctr"/>
                </a:tc>
                <a:tc>
                  <a:txBody>
                    <a:bodyPr/>
                    <a:lstStyle/>
                    <a:p>
                      <a:r>
                        <a:rPr lang="bg-BG" dirty="0"/>
                        <a:t>Изпълнението не следва установения график</a:t>
                      </a:r>
                      <a:endParaRPr lang="en-GB" dirty="0"/>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bg-BG" dirty="0"/>
                        <a:t>М2 - </a:t>
                      </a:r>
                      <a:r>
                        <a:rPr lang="bg-BG" sz="1400" b="0" i="0" u="none" strike="noStrike" cap="none" dirty="0">
                          <a:solidFill>
                            <a:schemeClr val="lt1"/>
                          </a:solidFill>
                          <a:effectLst/>
                          <a:latin typeface="+mn-lt"/>
                          <a:ea typeface="+mn-ea"/>
                          <a:cs typeface="+mn-cs"/>
                          <a:sym typeface="Arial"/>
                        </a:rPr>
                        <a:t>Некачествено или непълно изпълнение в сравнение с плащанията</a:t>
                      </a:r>
                      <a:endParaRPr lang="en-GB" dirty="0"/>
                    </a:p>
                  </a:txBody>
                  <a:tcPr anchor="ctr"/>
                </a:tc>
                <a:tc>
                  <a:txBody>
                    <a:bodyPr/>
                    <a:lstStyle/>
                    <a:p>
                      <a:r>
                        <a:rPr lang="bg-BG" dirty="0"/>
                        <a:t>М1 (график + искания за плащане) и</a:t>
                      </a:r>
                    </a:p>
                    <a:p>
                      <a:r>
                        <a:rPr lang="bg-BG" dirty="0"/>
                        <a:t>М3 (</a:t>
                      </a:r>
                      <a:r>
                        <a:rPr lang="bg-BG" dirty="0" err="1"/>
                        <a:t>подизп</a:t>
                      </a:r>
                      <a:r>
                        <a:rPr lang="bg-BG" dirty="0"/>
                        <a:t>.–фантоми)</a:t>
                      </a:r>
                      <a:endParaRPr lang="en-GB" dirty="0"/>
                    </a:p>
                  </a:txBody>
                  <a:tcPr anchor="ctr"/>
                </a:tc>
                <a:tc>
                  <a:txBody>
                    <a:bodyPr/>
                    <a:lstStyle/>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Строителство</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Услуги</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Доставки</a:t>
                      </a:r>
                    </a:p>
                  </a:txBody>
                  <a:tcPr anchor="ctr"/>
                </a:tc>
                <a:extLst>
                  <a:ext uri="{0D108BD9-81ED-4DB2-BD59-A6C34878D82A}">
                    <a16:rowId xmlns:a16="http://schemas.microsoft.com/office/drawing/2014/main" val="1149351936"/>
                  </a:ext>
                </a:extLst>
              </a:tr>
              <a:tr h="899259">
                <a:tc>
                  <a:txBody>
                    <a:bodyPr/>
                    <a:lstStyle/>
                    <a:p>
                      <a:pPr algn="ctr"/>
                      <a:r>
                        <a:rPr lang="bg-BG" dirty="0"/>
                        <a:t>4</a:t>
                      </a:r>
                      <a:endParaRPr lang="en-GB" dirty="0"/>
                    </a:p>
                  </a:txBody>
                  <a:tcPr anchor="ctr"/>
                </a:tc>
                <a:tc>
                  <a:txBody>
                    <a:bodyPr/>
                    <a:lstStyle/>
                    <a:p>
                      <a:r>
                        <a:rPr lang="bg-BG" dirty="0"/>
                        <a:t>Прекомерно / неправомерно възлагане на подизпълнители</a:t>
                      </a:r>
                      <a:endParaRPr lang="en-GB" dirty="0"/>
                    </a:p>
                  </a:txBody>
                  <a:tcPr anchor="ctr"/>
                </a:tc>
                <a:tc>
                  <a:txBody>
                    <a:bodyPr/>
                    <a:lstStyle/>
                    <a:p>
                      <a:r>
                        <a:rPr lang="bg-BG" dirty="0"/>
                        <a:t>М3 - </a:t>
                      </a:r>
                      <a:r>
                        <a:rPr lang="bg-BG" sz="1400" b="0" i="0" u="none" strike="noStrike" cap="none" dirty="0">
                          <a:solidFill>
                            <a:schemeClr val="lt1"/>
                          </a:solidFill>
                          <a:effectLst/>
                          <a:latin typeface="+mn-lt"/>
                          <a:ea typeface="+mn-ea"/>
                          <a:cs typeface="+mn-cs"/>
                          <a:sym typeface="Arial"/>
                        </a:rPr>
                        <a:t>Неправомерно или фантомно подизпълнение</a:t>
                      </a:r>
                      <a:endParaRPr lang="en-GB" dirty="0"/>
                    </a:p>
                  </a:txBody>
                  <a:tcPr anchor="ctr"/>
                </a:tc>
                <a:tc>
                  <a:txBody>
                    <a:bodyPr/>
                    <a:lstStyle/>
                    <a:p>
                      <a:r>
                        <a:rPr lang="bg-BG" dirty="0"/>
                        <a:t>М2 (много подизпълнители </a:t>
                      </a:r>
                      <a:r>
                        <a:rPr lang="en-US" dirty="0"/>
                        <a:t>= </a:t>
                      </a:r>
                      <a:r>
                        <a:rPr lang="bg-BG" dirty="0"/>
                        <a:t>по-ниско качество) и КИ</a:t>
                      </a:r>
                    </a:p>
                  </a:txBody>
                  <a:tcPr anchor="ctr"/>
                </a:tc>
                <a:tc>
                  <a:txBody>
                    <a:bodyPr/>
                    <a:lstStyle/>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Строителство</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Услуги</a:t>
                      </a:r>
                    </a:p>
                  </a:txBody>
                  <a:tcPr anchor="ctr"/>
                </a:tc>
                <a:extLst>
                  <a:ext uri="{0D108BD9-81ED-4DB2-BD59-A6C34878D82A}">
                    <a16:rowId xmlns:a16="http://schemas.microsoft.com/office/drawing/2014/main" val="1102808129"/>
                  </a:ext>
                </a:extLst>
              </a:tr>
              <a:tr h="899259">
                <a:tc>
                  <a:txBody>
                    <a:bodyPr/>
                    <a:lstStyle/>
                    <a:p>
                      <a:pPr algn="ctr"/>
                      <a:r>
                        <a:rPr lang="bg-BG" dirty="0"/>
                        <a:t>5</a:t>
                      </a:r>
                      <a:endParaRPr lang="en-GB" dirty="0"/>
                    </a:p>
                  </a:txBody>
                  <a:tcPr anchor="ctr"/>
                </a:tc>
                <a:tc>
                  <a:txBody>
                    <a:bodyPr/>
                    <a:lstStyle/>
                    <a:p>
                      <a:r>
                        <a:rPr lang="bg-BG" dirty="0"/>
                        <a:t>Отказ на достъп до обекта („червена лампичка“ с най-малка тежест)</a:t>
                      </a:r>
                      <a:endParaRPr lang="en-GB" dirty="0"/>
                    </a:p>
                  </a:txBody>
                  <a:tcPr anchor="ctr"/>
                </a:tc>
                <a:tc>
                  <a:txBody>
                    <a:bodyPr/>
                    <a:lstStyle/>
                    <a:p>
                      <a:r>
                        <a:rPr lang="bg-BG" dirty="0"/>
                        <a:t>Недопускане на независими наблюдатели</a:t>
                      </a:r>
                      <a:endParaRPr lang="en-GB" dirty="0"/>
                    </a:p>
                  </a:txBody>
                  <a:tcPr anchor="ctr"/>
                </a:tc>
                <a:tc>
                  <a:txBody>
                    <a:bodyPr/>
                    <a:lstStyle/>
                    <a:p>
                      <a:r>
                        <a:rPr lang="bg-BG" dirty="0"/>
                        <a:t>М1 (отсъствие на ключовите експерти)</a:t>
                      </a:r>
                      <a:endParaRPr lang="en-GB" dirty="0"/>
                    </a:p>
                  </a:txBody>
                  <a:tcPr anchor="ctr"/>
                </a:tc>
                <a:tc>
                  <a:txBody>
                    <a:bodyPr/>
                    <a:lstStyle/>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Строителство</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Услуги</a:t>
                      </a:r>
                    </a:p>
                    <a:p>
                      <a:pPr marL="520700" marR="0" lvl="0" indent="-285750" algn="l" defTabSz="914400" rtl="0" eaLnBrk="1" fontAlgn="auto" latinLnBrk="0" hangingPunct="1">
                        <a:lnSpc>
                          <a:spcPct val="115000"/>
                        </a:lnSpc>
                        <a:spcBef>
                          <a:spcPts val="0"/>
                        </a:spcBef>
                        <a:spcAft>
                          <a:spcPts val="0"/>
                        </a:spcAft>
                        <a:buClr>
                          <a:srgbClr val="FFFFFF"/>
                        </a:buClr>
                        <a:buSzPts val="1100"/>
                        <a:buFont typeface="Arial" panose="020B0604020202020204" pitchFamily="34" charset="0"/>
                        <a:buChar char="•"/>
                        <a:tabLst/>
                        <a:defRPr/>
                      </a:pPr>
                      <a:r>
                        <a:rPr kumimoji="0" lang="bg-BG" sz="1400" b="0" i="0" u="none" strike="noStrike" kern="0" cap="none" spc="0" normalizeH="0" baseline="0" noProof="0" dirty="0">
                          <a:ln>
                            <a:noFill/>
                          </a:ln>
                          <a:solidFill>
                            <a:srgbClr val="FFFFFF"/>
                          </a:solidFill>
                          <a:effectLst/>
                          <a:uLnTx/>
                          <a:uFillTx/>
                          <a:latin typeface="Roboto"/>
                          <a:ea typeface="Roboto"/>
                          <a:cs typeface="Roboto"/>
                          <a:sym typeface="Roboto"/>
                        </a:rPr>
                        <a:t>Доставки</a:t>
                      </a:r>
                    </a:p>
                  </a:txBody>
                  <a:tcPr anchor="ctr"/>
                </a:tc>
                <a:extLst>
                  <a:ext uri="{0D108BD9-81ED-4DB2-BD59-A6C34878D82A}">
                    <a16:rowId xmlns:a16="http://schemas.microsoft.com/office/drawing/2014/main" val="3282243127"/>
                  </a:ext>
                </a:extLst>
              </a:tr>
            </a:tbl>
          </a:graphicData>
        </a:graphic>
      </p:graphicFrame>
      <p:pic>
        <p:nvPicPr>
          <p:cNvPr id="9" name="Google Shape;236;g3a9b0ea2687_0_49">
            <a:extLst>
              <a:ext uri="{FF2B5EF4-FFF2-40B4-BE49-F238E27FC236}">
                <a16:creationId xmlns:a16="http://schemas.microsoft.com/office/drawing/2014/main" id="{AABF9B1B-1142-5BD1-C7C4-0ADED76526EE}"/>
              </a:ext>
            </a:extLst>
          </p:cNvPr>
          <p:cNvPicPr preferRelativeResize="0"/>
          <p:nvPr/>
        </p:nvPicPr>
        <p:blipFill>
          <a:blip r:embed="rId3">
            <a:alphaModFix/>
          </a:blip>
          <a:srcRect t="3588" b="24577"/>
          <a:stretch>
            <a:fillRect/>
          </a:stretch>
        </p:blipFill>
        <p:spPr>
          <a:xfrm>
            <a:off x="10071247" y="10579"/>
            <a:ext cx="1921091" cy="1857550"/>
          </a:xfrm>
          <a:prstGeom prst="rect">
            <a:avLst/>
          </a:prstGeom>
          <a:noFill/>
          <a:ln>
            <a:noFill/>
          </a:ln>
        </p:spPr>
      </p:pic>
    </p:spTree>
    <p:extLst>
      <p:ext uri="{BB962C8B-B14F-4D97-AF65-F5344CB8AC3E}">
        <p14:creationId xmlns:p14="http://schemas.microsoft.com/office/powerpoint/2010/main" val="414286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g3a9b0ea2687_0_96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453" name="Google Shape;453;g3a9b0ea2687_0_961"/>
          <p:cNvSpPr txBox="1"/>
          <p:nvPr/>
        </p:nvSpPr>
        <p:spPr>
          <a:xfrm>
            <a:off x="865300" y="1356789"/>
            <a:ext cx="51666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3000" b="1" i="0" u="none" strike="noStrike" cap="none">
              <a:solidFill>
                <a:srgbClr val="12856F"/>
              </a:solidFill>
              <a:latin typeface="Arial"/>
              <a:ea typeface="Arial"/>
              <a:cs typeface="Arial"/>
              <a:sym typeface="Arial"/>
            </a:endParaRPr>
          </a:p>
        </p:txBody>
      </p:sp>
      <p:sp>
        <p:nvSpPr>
          <p:cNvPr id="456" name="Google Shape;456;g3a9b0ea2687_0_961"/>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bg-BG" sz="1000" b="0" i="0" u="none" strike="noStrike" cap="none" dirty="0">
                <a:solidFill>
                  <a:srgbClr val="404040"/>
                </a:solidFill>
                <a:latin typeface="Arial"/>
                <a:ea typeface="Arial"/>
                <a:cs typeface="Arial"/>
                <a:sym typeface="Arial"/>
              </a:rPr>
              <a:t>Автор: </a:t>
            </a:r>
            <a:r>
              <a:rPr lang="en-US" sz="1000" b="0" i="0" u="none" strike="noStrike" cap="none" dirty="0">
                <a:solidFill>
                  <a:srgbClr val="404040"/>
                </a:solidFill>
                <a:latin typeface="Arial"/>
                <a:ea typeface="Arial"/>
                <a:cs typeface="Arial"/>
                <a:sym typeface="Arial"/>
              </a:rPr>
              <a:t>Emma O’Connell – </a:t>
            </a:r>
            <a:r>
              <a:rPr lang="bg-BG" sz="1000" b="0" i="0" u="none" strike="noStrike" cap="none" dirty="0">
                <a:solidFill>
                  <a:srgbClr val="404040"/>
                </a:solidFill>
                <a:latin typeface="Arial"/>
                <a:ea typeface="Arial"/>
                <a:cs typeface="Arial"/>
                <a:sym typeface="Arial"/>
              </a:rPr>
              <a:t>Експерт по обществени поръчки и Изследовател по правни въпроси</a:t>
            </a:r>
            <a:r>
              <a:rPr lang="en-US" sz="1000" b="0" i="0" u="none" strike="noStrike" cap="none" dirty="0">
                <a:solidFill>
                  <a:srgbClr val="404040"/>
                </a:solidFill>
                <a:latin typeface="Arial"/>
                <a:ea typeface="Arial"/>
                <a:cs typeface="Arial"/>
                <a:sym typeface="Arial"/>
              </a:rPr>
              <a:t> (iMonitor 2.0)</a:t>
            </a:r>
            <a:endParaRPr sz="1000" b="0" i="0" u="none" strike="noStrike" cap="none" dirty="0">
              <a:solidFill>
                <a:srgbClr val="404040"/>
              </a:solidFill>
              <a:latin typeface="Arial"/>
              <a:ea typeface="Arial"/>
              <a:cs typeface="Arial"/>
              <a:sym typeface="Arial"/>
            </a:endParaRPr>
          </a:p>
        </p:txBody>
      </p:sp>
      <p:sp>
        <p:nvSpPr>
          <p:cNvPr id="457" name="Google Shape;457;g3a9b0ea2687_0_961"/>
          <p:cNvSpPr txBox="1">
            <a:spLocks noGrp="1"/>
          </p:cNvSpPr>
          <p:nvPr>
            <p:ph type="body" idx="1"/>
          </p:nvPr>
        </p:nvSpPr>
        <p:spPr>
          <a:xfrm>
            <a:off x="1253250" y="2053675"/>
            <a:ext cx="9685500" cy="2698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08670"/>
              </a:buClr>
              <a:buSzPts val="3200"/>
              <a:buFont typeface="Oi"/>
              <a:buNone/>
            </a:pPr>
            <a:r>
              <a:rPr lang="bg-BG" sz="2000" b="1" dirty="0">
                <a:solidFill>
                  <a:srgbClr val="108670"/>
                </a:solidFill>
              </a:rPr>
              <a:t>Днес научихте</a:t>
            </a:r>
            <a:r>
              <a:rPr lang="en-US" sz="2000" b="1" dirty="0">
                <a:solidFill>
                  <a:srgbClr val="108670"/>
                </a:solidFill>
              </a:rPr>
              <a:t>:</a:t>
            </a:r>
            <a:endParaRPr sz="2000" b="1" dirty="0"/>
          </a:p>
          <a:p>
            <a:pPr marL="457200" marR="0" lvl="0" indent="-355600" algn="l" rtl="0">
              <a:lnSpc>
                <a:spcPct val="100000"/>
              </a:lnSpc>
              <a:spcBef>
                <a:spcPts val="0"/>
              </a:spcBef>
              <a:spcAft>
                <a:spcPts val="0"/>
              </a:spcAft>
              <a:buClr>
                <a:srgbClr val="666666"/>
              </a:buClr>
              <a:buSzPts val="2000"/>
              <a:buChar char="❏"/>
            </a:pPr>
            <a:r>
              <a:rPr lang="bg-BG" sz="2000" dirty="0">
                <a:solidFill>
                  <a:srgbClr val="666666"/>
                </a:solidFill>
              </a:rPr>
              <a:t>Как да наблюдавате строителни проекти през призмата на три основни корупционни модела</a:t>
            </a:r>
            <a:endParaRPr sz="20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BG" sz="2000" dirty="0">
                <a:solidFill>
                  <a:srgbClr val="666666"/>
                </a:solidFill>
              </a:rPr>
              <a:t>Да обяснявате как тези модели се вписват в Елемент 7 на </a:t>
            </a:r>
            <a:r>
              <a:rPr lang="en-US" sz="2000" dirty="0">
                <a:solidFill>
                  <a:srgbClr val="666666"/>
                </a:solidFill>
              </a:rPr>
              <a:t>Blue Dot Network </a:t>
            </a:r>
            <a:r>
              <a:rPr lang="bg-BG" sz="2000" dirty="0">
                <a:solidFill>
                  <a:srgbClr val="666666"/>
                </a:solidFill>
              </a:rPr>
              <a:t>стандарта</a:t>
            </a:r>
            <a:endParaRPr sz="20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BG" sz="2000" dirty="0">
                <a:solidFill>
                  <a:srgbClr val="666666"/>
                </a:solidFill>
              </a:rPr>
              <a:t>Да анализирате ключови рискови сценарии за да предвидите тенденции и модели при възлагането, измененията на договорите и същинското изпълнение</a:t>
            </a:r>
            <a:endParaRPr sz="2000" dirty="0">
              <a:solidFill>
                <a:srgbClr val="666666"/>
              </a:solidFill>
            </a:endParaRPr>
          </a:p>
          <a:p>
            <a:pPr marL="0" lvl="0" indent="0" algn="l" rtl="0">
              <a:lnSpc>
                <a:spcPct val="100000"/>
              </a:lnSpc>
              <a:spcBef>
                <a:spcPts val="1000"/>
              </a:spcBef>
              <a:spcAft>
                <a:spcPts val="0"/>
              </a:spcAft>
              <a:buClr>
                <a:srgbClr val="108670"/>
              </a:buClr>
              <a:buSzPts val="3200"/>
              <a:buFont typeface="Oi"/>
              <a:buNone/>
            </a:pPr>
            <a:r>
              <a:rPr lang="bg-BG" sz="2000" b="1" dirty="0">
                <a:solidFill>
                  <a:srgbClr val="108670"/>
                </a:solidFill>
              </a:rPr>
              <a:t>Следва</a:t>
            </a:r>
            <a:r>
              <a:rPr lang="en-US" sz="2000" b="1" dirty="0">
                <a:solidFill>
                  <a:srgbClr val="108670"/>
                </a:solidFill>
              </a:rPr>
              <a:t>: </a:t>
            </a:r>
            <a:r>
              <a:rPr lang="bg-BG" sz="2000" dirty="0">
                <a:solidFill>
                  <a:srgbClr val="108670"/>
                </a:solidFill>
              </a:rPr>
              <a:t>В </a:t>
            </a:r>
            <a:r>
              <a:rPr lang="bg-BG" sz="2000" b="1" dirty="0">
                <a:solidFill>
                  <a:srgbClr val="108670"/>
                </a:solidFill>
              </a:rPr>
              <a:t>част 2 </a:t>
            </a:r>
            <a:r>
              <a:rPr lang="bg-BG" sz="2000" dirty="0">
                <a:solidFill>
                  <a:srgbClr val="108670"/>
                </a:solidFill>
              </a:rPr>
              <a:t>ще свържем тези рискове с </a:t>
            </a:r>
            <a:r>
              <a:rPr lang="bg-BG" sz="2000" b="1" dirty="0">
                <a:solidFill>
                  <a:srgbClr val="108670"/>
                </a:solidFill>
              </a:rPr>
              <a:t>конкретните въпроси </a:t>
            </a:r>
            <a:r>
              <a:rPr lang="bg-BG" sz="2000" dirty="0">
                <a:solidFill>
                  <a:srgbClr val="108670"/>
                </a:solidFill>
              </a:rPr>
              <a:t>от формуляра за доклад от наблюдението на </a:t>
            </a:r>
            <a:r>
              <a:rPr lang="en-US" sz="2000" dirty="0" err="1">
                <a:solidFill>
                  <a:srgbClr val="108670"/>
                </a:solidFill>
              </a:rPr>
              <a:t>iMonitor</a:t>
            </a:r>
            <a:r>
              <a:rPr lang="en-US" sz="2000" dirty="0">
                <a:solidFill>
                  <a:srgbClr val="108670"/>
                </a:solidFill>
              </a:rPr>
              <a:t> </a:t>
            </a:r>
            <a:endParaRPr sz="2000" dirty="0">
              <a:solidFill>
                <a:srgbClr val="666666"/>
              </a:solidFill>
            </a:endParaRPr>
          </a:p>
        </p:txBody>
      </p:sp>
      <p:pic>
        <p:nvPicPr>
          <p:cNvPr id="458" name="Google Shape;458;g3a9b0ea2687_0_961"/>
          <p:cNvPicPr preferRelativeResize="0"/>
          <p:nvPr/>
        </p:nvPicPr>
        <p:blipFill rotWithShape="1">
          <a:blip r:embed="rId4">
            <a:alphaModFix/>
          </a:blip>
          <a:srcRect/>
          <a:stretch/>
        </p:blipFill>
        <p:spPr>
          <a:xfrm>
            <a:off x="0" y="5661702"/>
            <a:ext cx="12192000" cy="646500"/>
          </a:xfrm>
          <a:prstGeom prst="rect">
            <a:avLst/>
          </a:prstGeom>
          <a:noFill/>
          <a:ln>
            <a:noFill/>
          </a:ln>
        </p:spPr>
      </p:pic>
      <p:pic>
        <p:nvPicPr>
          <p:cNvPr id="2" name="Picture 1" descr="A close up of a card&#10;&#10;AI-generated content may be incorrect.">
            <a:extLst>
              <a:ext uri="{FF2B5EF4-FFF2-40B4-BE49-F238E27FC236}">
                <a16:creationId xmlns:a16="http://schemas.microsoft.com/office/drawing/2014/main" id="{C04BD44C-D2FC-CCEB-D151-87316D13EE83}"/>
              </a:ext>
            </a:extLst>
          </p:cNvPr>
          <p:cNvPicPr>
            <a:picLocks noChangeAspect="1"/>
          </p:cNvPicPr>
          <p:nvPr/>
        </p:nvPicPr>
        <p:blipFill>
          <a:blip r:embed="rId5"/>
          <a:stretch>
            <a:fillRect/>
          </a:stretch>
        </p:blipFill>
        <p:spPr>
          <a:xfrm>
            <a:off x="3234690" y="282290"/>
            <a:ext cx="6332220" cy="1013460"/>
          </a:xfrm>
          <a:prstGeom prst="rect">
            <a:avLst/>
          </a:prstGeom>
        </p:spPr>
      </p:pic>
      <p:pic>
        <p:nvPicPr>
          <p:cNvPr id="3" name="Picture 2" descr="Blue and white text on a black background&#10;&#10;AI-generated content may be incorrect.">
            <a:extLst>
              <a:ext uri="{FF2B5EF4-FFF2-40B4-BE49-F238E27FC236}">
                <a16:creationId xmlns:a16="http://schemas.microsoft.com/office/drawing/2014/main" id="{1B00911B-F789-6CA3-2C33-E09F93936D8B}"/>
              </a:ext>
            </a:extLst>
          </p:cNvPr>
          <p:cNvPicPr>
            <a:picLocks noChangeAspect="1"/>
          </p:cNvPicPr>
          <p:nvPr/>
        </p:nvPicPr>
        <p:blipFill>
          <a:blip r:embed="rId6"/>
          <a:stretch>
            <a:fillRect/>
          </a:stretch>
        </p:blipFill>
        <p:spPr>
          <a:xfrm>
            <a:off x="580841" y="457200"/>
            <a:ext cx="2388502" cy="5263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33f636c5992_0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BG" noProof="0" dirty="0">
                <a:solidFill>
                  <a:srgbClr val="108670"/>
                </a:solidFill>
              </a:rPr>
              <a:t>Проектът </a:t>
            </a:r>
            <a:r>
              <a:rPr lang="bg-BG" noProof="0" dirty="0" err="1">
                <a:solidFill>
                  <a:srgbClr val="108670"/>
                </a:solidFill>
              </a:rPr>
              <a:t>iMonitor</a:t>
            </a:r>
            <a:r>
              <a:rPr lang="bg-BG" noProof="0" dirty="0">
                <a:solidFill>
                  <a:srgbClr val="108670"/>
                </a:solidFill>
              </a:rPr>
              <a:t> 2.0</a:t>
            </a:r>
          </a:p>
        </p:txBody>
      </p:sp>
      <p:sp>
        <p:nvSpPr>
          <p:cNvPr id="88" name="Google Shape;88;g33f636c5992_0_0"/>
          <p:cNvSpPr txBox="1">
            <a:spLocks noGrp="1"/>
          </p:cNvSpPr>
          <p:nvPr>
            <p:ph type="body" idx="1"/>
          </p:nvPr>
        </p:nvSpPr>
        <p:spPr>
          <a:xfrm>
            <a:off x="609600" y="1600201"/>
            <a:ext cx="53847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404040"/>
              </a:buClr>
              <a:buSzPts val="2400"/>
              <a:buFont typeface="Arial"/>
              <a:buNone/>
            </a:pPr>
            <a:endParaRPr lang="bg-BG" sz="2400" b="0" i="0" u="none" strike="noStrike" noProof="0" dirty="0">
              <a:solidFill>
                <a:srgbClr val="595959"/>
              </a:solidFill>
              <a:latin typeface="Arial"/>
              <a:ea typeface="Arial"/>
              <a:cs typeface="Arial"/>
              <a:sym typeface="Arial"/>
            </a:endParaRPr>
          </a:p>
          <a:p>
            <a:pPr marL="0" lvl="0" indent="0" algn="l" rtl="0">
              <a:lnSpc>
                <a:spcPct val="100000"/>
              </a:lnSpc>
              <a:spcBef>
                <a:spcPts val="480"/>
              </a:spcBef>
              <a:spcAft>
                <a:spcPts val="0"/>
              </a:spcAft>
              <a:buClr>
                <a:srgbClr val="404040"/>
              </a:buClr>
              <a:buSzPts val="2400"/>
              <a:buFont typeface="Arial"/>
              <a:buNone/>
            </a:pPr>
            <a:endParaRPr lang="bg-BG" sz="2400" b="0" i="0" u="none" strike="noStrike" noProof="0" dirty="0">
              <a:solidFill>
                <a:srgbClr val="595959"/>
              </a:solidFill>
              <a:latin typeface="Arial"/>
              <a:ea typeface="Arial"/>
              <a:cs typeface="Arial"/>
              <a:sym typeface="Arial"/>
            </a:endParaRPr>
          </a:p>
          <a:p>
            <a:pPr marL="0" lvl="0" indent="0" algn="l" rtl="0">
              <a:lnSpc>
                <a:spcPct val="100000"/>
              </a:lnSpc>
              <a:spcBef>
                <a:spcPts val="480"/>
              </a:spcBef>
              <a:spcAft>
                <a:spcPts val="0"/>
              </a:spcAft>
              <a:buClr>
                <a:srgbClr val="595959"/>
              </a:buClr>
              <a:buSzPts val="2400"/>
              <a:buFont typeface="Arial"/>
              <a:buNone/>
            </a:pPr>
            <a:r>
              <a:rPr lang="bg-BG" sz="2400" b="0" i="0" u="none" strike="noStrike" noProof="0" dirty="0">
                <a:solidFill>
                  <a:srgbClr val="666666"/>
                </a:solidFill>
                <a:latin typeface="Arial"/>
                <a:ea typeface="Arial"/>
                <a:cs typeface="Arial"/>
                <a:sym typeface="Arial"/>
              </a:rPr>
              <a:t>Целта на </a:t>
            </a:r>
            <a:r>
              <a:rPr lang="bg-BG" sz="2400" b="0" i="0" u="none" strike="noStrike" noProof="0" dirty="0" err="1">
                <a:solidFill>
                  <a:srgbClr val="666666"/>
                </a:solidFill>
                <a:latin typeface="Arial"/>
                <a:ea typeface="Arial"/>
                <a:cs typeface="Arial"/>
                <a:sym typeface="Arial"/>
              </a:rPr>
              <a:t>iMonitor</a:t>
            </a:r>
            <a:r>
              <a:rPr lang="bg-BG" sz="2400" b="0" i="0" u="none" strike="noStrike" noProof="0" dirty="0">
                <a:solidFill>
                  <a:srgbClr val="666666"/>
                </a:solidFill>
                <a:latin typeface="Arial"/>
                <a:ea typeface="Arial"/>
                <a:cs typeface="Arial"/>
                <a:sym typeface="Arial"/>
              </a:rPr>
              <a:t> 2.0 е да спомогне разкриването и предотвратяването на корупционни практики при обществените поръчки, чрез съчетаване на основана на данни оценка на риска, мониторинг от граждански наблюдатели и сътрудничество с публични институции</a:t>
            </a:r>
            <a:endParaRPr lang="bg-BG" sz="2400" b="0" noProof="0" dirty="0">
              <a:solidFill>
                <a:srgbClr val="666666"/>
              </a:solidFill>
              <a:latin typeface="Arial"/>
              <a:ea typeface="Arial"/>
              <a:cs typeface="Arial"/>
              <a:sym typeface="Arial"/>
            </a:endParaRPr>
          </a:p>
        </p:txBody>
      </p:sp>
      <p:sp>
        <p:nvSpPr>
          <p:cNvPr id="89" name="Google Shape;89;g33f636c5992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2</a:t>
            </a:fld>
            <a:endParaRPr lang="bg-BG" noProof="0" dirty="0"/>
          </a:p>
        </p:txBody>
      </p:sp>
      <p:grpSp>
        <p:nvGrpSpPr>
          <p:cNvPr id="3" name="Google Shape;262;p24">
            <a:extLst>
              <a:ext uri="{FF2B5EF4-FFF2-40B4-BE49-F238E27FC236}">
                <a16:creationId xmlns:a16="http://schemas.microsoft.com/office/drawing/2014/main" id="{DE92374D-525F-00D9-EA76-D4B8737DECF6}"/>
              </a:ext>
            </a:extLst>
          </p:cNvPr>
          <p:cNvGrpSpPr/>
          <p:nvPr/>
        </p:nvGrpSpPr>
        <p:grpSpPr>
          <a:xfrm>
            <a:off x="6881669" y="1481224"/>
            <a:ext cx="2989918" cy="4614417"/>
            <a:chOff x="6045927" y="760140"/>
            <a:chExt cx="3634250" cy="5909219"/>
          </a:xfrm>
        </p:grpSpPr>
        <p:sp>
          <p:nvSpPr>
            <p:cNvPr id="4" name="Google Shape;263;p24">
              <a:extLst>
                <a:ext uri="{FF2B5EF4-FFF2-40B4-BE49-F238E27FC236}">
                  <a16:creationId xmlns:a16="http://schemas.microsoft.com/office/drawing/2014/main" id="{07082BC7-91E6-CA8D-4DF3-BCBD502C7668}"/>
                </a:ext>
              </a:extLst>
            </p:cNvPr>
            <p:cNvSpPr/>
            <p:nvPr/>
          </p:nvSpPr>
          <p:spPr>
            <a:xfrm>
              <a:off x="6835912" y="760140"/>
              <a:ext cx="2844265" cy="2844698"/>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9"/>
                    <a:pt x="97559" y="104517"/>
                    <a:pt x="71162" y="110367"/>
                  </a:cubicBezTo>
                  <a:lnTo>
                    <a:pt x="70593" y="118429"/>
                  </a:lnTo>
                  <a:lnTo>
                    <a:pt x="56830" y="104890"/>
                  </a:lnTo>
                  <a:lnTo>
                    <a:pt x="72706" y="88508"/>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solidFill>
              <a:srgbClr val="BBE0E3"/>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bg-BG" sz="1800" b="0" i="0" u="none" strike="noStrike" cap="none" noProof="0" dirty="0">
                <a:solidFill>
                  <a:srgbClr val="FFFFFF"/>
                </a:solidFill>
                <a:latin typeface="Arial"/>
                <a:ea typeface="Arial"/>
                <a:cs typeface="Arial"/>
                <a:sym typeface="Arial"/>
              </a:endParaRPr>
            </a:p>
          </p:txBody>
        </p:sp>
        <p:sp>
          <p:nvSpPr>
            <p:cNvPr id="5" name="Google Shape;264;p24">
              <a:extLst>
                <a:ext uri="{FF2B5EF4-FFF2-40B4-BE49-F238E27FC236}">
                  <a16:creationId xmlns:a16="http://schemas.microsoft.com/office/drawing/2014/main" id="{C36FF088-8F17-CC68-1E7E-1FC550A877FB}"/>
                </a:ext>
              </a:extLst>
            </p:cNvPr>
            <p:cNvSpPr/>
            <p:nvPr/>
          </p:nvSpPr>
          <p:spPr>
            <a:xfrm>
              <a:off x="7473803" y="1713905"/>
              <a:ext cx="1580503" cy="790062"/>
            </a:xfrm>
            <a:custGeom>
              <a:avLst/>
              <a:gdLst/>
              <a:ahLst/>
              <a:cxnLst/>
              <a:rect l="l" t="t" r="r" b="b"/>
              <a:pathLst>
                <a:path w="1580503" h="790062" extrusionOk="0">
                  <a:moveTo>
                    <a:pt x="0" y="0"/>
                  </a:moveTo>
                  <a:lnTo>
                    <a:pt x="1580503" y="0"/>
                  </a:lnTo>
                  <a:lnTo>
                    <a:pt x="1580503" y="790062"/>
                  </a:lnTo>
                  <a:lnTo>
                    <a:pt x="0" y="790062"/>
                  </a:lnTo>
                  <a:lnTo>
                    <a:pt x="0" y="0"/>
                  </a:lnTo>
                  <a:close/>
                </a:path>
              </a:pathLst>
            </a:cu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595959"/>
                </a:buClr>
                <a:buSzPts val="1800"/>
                <a:buFont typeface="Arial"/>
                <a:buNone/>
              </a:pPr>
              <a:r>
                <a:rPr lang="bg-BG" sz="1500" b="0" i="0" u="none" strike="noStrike" cap="none" noProof="0" dirty="0">
                  <a:solidFill>
                    <a:srgbClr val="666666"/>
                  </a:solidFill>
                  <a:latin typeface="Arial"/>
                  <a:ea typeface="Arial"/>
                  <a:cs typeface="Arial"/>
                  <a:sym typeface="Arial"/>
                </a:rPr>
                <a:t>Основана на данни оценка на риска</a:t>
              </a:r>
              <a:endParaRPr lang="bg-BG" sz="1500" noProof="0" dirty="0">
                <a:solidFill>
                  <a:srgbClr val="666666"/>
                </a:solidFill>
              </a:endParaRPr>
            </a:p>
          </p:txBody>
        </p:sp>
        <p:sp>
          <p:nvSpPr>
            <p:cNvPr id="6" name="Google Shape;265;p24">
              <a:extLst>
                <a:ext uri="{FF2B5EF4-FFF2-40B4-BE49-F238E27FC236}">
                  <a16:creationId xmlns:a16="http://schemas.microsoft.com/office/drawing/2014/main" id="{184DAEC0-FAAF-427B-1A61-253506EC5FF6}"/>
                </a:ext>
              </a:extLst>
            </p:cNvPr>
            <p:cNvSpPr/>
            <p:nvPr/>
          </p:nvSpPr>
          <p:spPr>
            <a:xfrm>
              <a:off x="6045927" y="2394630"/>
              <a:ext cx="2844265" cy="2844698"/>
            </a:xfrm>
            <a:custGeom>
              <a:avLst/>
              <a:gdLst/>
              <a:ahLst/>
              <a:cxnLst/>
              <a:rect l="l" t="t" r="r" b="b"/>
              <a:pathLst>
                <a:path w="120000" h="120000" extrusionOk="0">
                  <a:moveTo>
                    <a:pt x="96481" y="23524"/>
                  </a:moveTo>
                  <a:lnTo>
                    <a:pt x="87165" y="32840"/>
                  </a:lnTo>
                  <a:cubicBezTo>
                    <a:pt x="75945" y="21617"/>
                    <a:pt x="58981" y="18448"/>
                    <a:pt x="44467" y="24866"/>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solidFill>
              <a:srgbClr val="BBE0E3"/>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bg-BG" sz="1800" b="0" i="0" u="none" strike="noStrike" cap="none" noProof="0" dirty="0">
                <a:solidFill>
                  <a:srgbClr val="FFFFFF"/>
                </a:solidFill>
                <a:latin typeface="Arial"/>
                <a:ea typeface="Arial"/>
                <a:cs typeface="Arial"/>
                <a:sym typeface="Arial"/>
              </a:endParaRPr>
            </a:p>
          </p:txBody>
        </p:sp>
        <p:sp>
          <p:nvSpPr>
            <p:cNvPr id="7" name="Google Shape;266;p24">
              <a:extLst>
                <a:ext uri="{FF2B5EF4-FFF2-40B4-BE49-F238E27FC236}">
                  <a16:creationId xmlns:a16="http://schemas.microsoft.com/office/drawing/2014/main" id="{66E0680B-FBB1-CD37-93D9-D52F29B833FA}"/>
                </a:ext>
              </a:extLst>
            </p:cNvPr>
            <p:cNvSpPr/>
            <p:nvPr/>
          </p:nvSpPr>
          <p:spPr>
            <a:xfrm>
              <a:off x="6672062" y="2916039"/>
              <a:ext cx="1591993" cy="1658373"/>
            </a:xfrm>
            <a:custGeom>
              <a:avLst/>
              <a:gdLst/>
              <a:ahLst/>
              <a:cxnLst/>
              <a:rect l="l" t="t" r="r" b="b"/>
              <a:pathLst>
                <a:path w="1591993" h="1658373" extrusionOk="0">
                  <a:moveTo>
                    <a:pt x="0" y="0"/>
                  </a:moveTo>
                  <a:lnTo>
                    <a:pt x="1591993" y="0"/>
                  </a:lnTo>
                  <a:lnTo>
                    <a:pt x="1591993" y="1658373"/>
                  </a:lnTo>
                  <a:lnTo>
                    <a:pt x="0" y="1658373"/>
                  </a:lnTo>
                  <a:lnTo>
                    <a:pt x="0" y="0"/>
                  </a:lnTo>
                  <a:close/>
                </a:path>
              </a:pathLst>
            </a:cu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595959"/>
                </a:buClr>
                <a:buSzPts val="1800"/>
                <a:buFont typeface="Arial"/>
                <a:buNone/>
              </a:pPr>
              <a:r>
                <a:rPr lang="bg-BG" sz="1500" b="0" i="0" u="none" strike="noStrike" cap="none" noProof="0" dirty="0">
                  <a:solidFill>
                    <a:srgbClr val="666666"/>
                  </a:solidFill>
                  <a:latin typeface="Arial"/>
                  <a:ea typeface="Arial"/>
                  <a:cs typeface="Arial"/>
                  <a:sym typeface="Arial"/>
                </a:rPr>
                <a:t>Гражданско наблюдение на </a:t>
              </a:r>
              <a:r>
                <a:rPr lang="bg-BG" sz="1500" noProof="0" dirty="0">
                  <a:solidFill>
                    <a:srgbClr val="666666"/>
                  </a:solidFill>
                </a:rPr>
                <a:t>изпълнението</a:t>
              </a:r>
            </a:p>
          </p:txBody>
        </p:sp>
        <p:sp>
          <p:nvSpPr>
            <p:cNvPr id="8" name="Google Shape;267;p24">
              <a:extLst>
                <a:ext uri="{FF2B5EF4-FFF2-40B4-BE49-F238E27FC236}">
                  <a16:creationId xmlns:a16="http://schemas.microsoft.com/office/drawing/2014/main" id="{7AEC05B0-1E95-CA4F-0C88-CFBB0F699B7B}"/>
                </a:ext>
              </a:extLst>
            </p:cNvPr>
            <p:cNvSpPr/>
            <p:nvPr/>
          </p:nvSpPr>
          <p:spPr>
            <a:xfrm>
              <a:off x="7038348" y="4224715"/>
              <a:ext cx="2443664" cy="2444644"/>
            </a:xfrm>
            <a:prstGeom prst="blockArc">
              <a:avLst>
                <a:gd name="adj1" fmla="val 13500000"/>
                <a:gd name="adj2" fmla="val 10800000"/>
                <a:gd name="adj3" fmla="val 12740"/>
              </a:avLst>
            </a:prstGeom>
            <a:solidFill>
              <a:srgbClr val="BBE0E3"/>
            </a:solidFill>
            <a:ln w="254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bg-BG" sz="1800" b="0" i="0" u="none" strike="noStrike" cap="none" noProof="0" dirty="0">
                <a:solidFill>
                  <a:srgbClr val="FFFFFF"/>
                </a:solidFill>
                <a:latin typeface="Arial"/>
                <a:ea typeface="Arial"/>
                <a:cs typeface="Arial"/>
                <a:sym typeface="Arial"/>
              </a:endParaRPr>
            </a:p>
          </p:txBody>
        </p:sp>
        <p:sp>
          <p:nvSpPr>
            <p:cNvPr id="9" name="Google Shape;268;p24">
              <a:extLst>
                <a:ext uri="{FF2B5EF4-FFF2-40B4-BE49-F238E27FC236}">
                  <a16:creationId xmlns:a16="http://schemas.microsoft.com/office/drawing/2014/main" id="{1B6321C8-07D9-7450-7785-735A922CC9A0}"/>
                </a:ext>
              </a:extLst>
            </p:cNvPr>
            <p:cNvSpPr/>
            <p:nvPr/>
          </p:nvSpPr>
          <p:spPr>
            <a:xfrm>
              <a:off x="7346178" y="5048859"/>
              <a:ext cx="1939007" cy="1045854"/>
            </a:xfrm>
            <a:custGeom>
              <a:avLst/>
              <a:gdLst/>
              <a:ahLst/>
              <a:cxnLst/>
              <a:rect l="l" t="t" r="r" b="b"/>
              <a:pathLst>
                <a:path w="1580503" h="790062" extrusionOk="0">
                  <a:moveTo>
                    <a:pt x="0" y="0"/>
                  </a:moveTo>
                  <a:lnTo>
                    <a:pt x="1580503" y="0"/>
                  </a:lnTo>
                  <a:lnTo>
                    <a:pt x="1580503" y="790062"/>
                  </a:lnTo>
                  <a:lnTo>
                    <a:pt x="0" y="790062"/>
                  </a:lnTo>
                  <a:lnTo>
                    <a:pt x="0" y="0"/>
                  </a:lnTo>
                  <a:close/>
                </a:path>
              </a:pathLst>
            </a:cu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595959"/>
                </a:buClr>
                <a:buSzPts val="1800"/>
                <a:buFont typeface="Arial"/>
                <a:buNone/>
              </a:pPr>
              <a:r>
                <a:rPr lang="bg-BG" sz="1500" b="0" i="0" u="none" strike="noStrike" cap="none" noProof="0" dirty="0">
                  <a:solidFill>
                    <a:srgbClr val="666666"/>
                  </a:solidFill>
                  <a:latin typeface="Arial"/>
                  <a:ea typeface="Arial"/>
                  <a:cs typeface="Arial"/>
                  <a:sym typeface="Arial"/>
                </a:rPr>
                <a:t>Сътрудничество</a:t>
              </a:r>
            </a:p>
            <a:p>
              <a:pPr marL="0" marR="0" lvl="0" indent="0" algn="ctr" rtl="0">
                <a:lnSpc>
                  <a:spcPct val="90000"/>
                </a:lnSpc>
                <a:spcBef>
                  <a:spcPts val="0"/>
                </a:spcBef>
                <a:spcAft>
                  <a:spcPts val="0"/>
                </a:spcAft>
                <a:buClr>
                  <a:srgbClr val="595959"/>
                </a:buClr>
                <a:buSzPts val="1800"/>
                <a:buFont typeface="Arial"/>
                <a:buNone/>
              </a:pPr>
              <a:r>
                <a:rPr lang="bg-BG" sz="1500" b="0" i="0" u="none" strike="noStrike" cap="none" noProof="0" dirty="0">
                  <a:solidFill>
                    <a:srgbClr val="666666"/>
                  </a:solidFill>
                  <a:latin typeface="Arial"/>
                  <a:ea typeface="Arial"/>
                  <a:cs typeface="Arial"/>
                  <a:sym typeface="Arial"/>
                </a:rPr>
                <a:t>с право-прилагащите органи</a:t>
              </a:r>
              <a:endParaRPr lang="bg-BG" sz="1500" noProof="0" dirty="0">
                <a:solidFill>
                  <a:srgbClr val="666666"/>
                </a:solidFill>
              </a:endParaRPr>
            </a:p>
          </p:txBody>
        </p:sp>
      </p:grpSp>
      <p:pic>
        <p:nvPicPr>
          <p:cNvPr id="10" name="Google Shape;127;g33f636c5992_0_34">
            <a:extLst>
              <a:ext uri="{FF2B5EF4-FFF2-40B4-BE49-F238E27FC236}">
                <a16:creationId xmlns:a16="http://schemas.microsoft.com/office/drawing/2014/main" id="{B238FB0E-101B-E467-9974-1E03A8F2E676}"/>
              </a:ext>
            </a:extLst>
          </p:cNvPr>
          <p:cNvPicPr preferRelativeResize="0"/>
          <p:nvPr/>
        </p:nvPicPr>
        <p:blipFill rotWithShape="1">
          <a:blip r:embed="rId3">
            <a:alphaModFix/>
          </a:blip>
          <a:srcRect l="15286" t="16793" r="17797" b="14397"/>
          <a:stretch>
            <a:fillRect/>
          </a:stretch>
        </p:blipFill>
        <p:spPr>
          <a:xfrm>
            <a:off x="10422194" y="403123"/>
            <a:ext cx="1285537" cy="16518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33f636c5992_0_34"/>
          <p:cNvSpPr txBox="1">
            <a:spLocks noGrp="1"/>
          </p:cNvSpPr>
          <p:nvPr>
            <p:ph type="title"/>
          </p:nvPr>
        </p:nvSpPr>
        <p:spPr>
          <a:xfrm>
            <a:off x="609600" y="136375"/>
            <a:ext cx="10972800" cy="1143000"/>
          </a:xfrm>
          <a:prstGeom prst="rect">
            <a:avLst/>
          </a:prstGeom>
          <a:noFill/>
          <a:ln>
            <a:noFill/>
          </a:ln>
        </p:spPr>
        <p:txBody>
          <a:bodyPr spcFirstLastPara="1" wrap="square" lIns="91425" tIns="45700" rIns="91425" bIns="45700" anchor="ctr" anchorCtr="0">
            <a:normAutofit/>
          </a:bodyPr>
          <a:lstStyle/>
          <a:p>
            <a:pPr lvl="0" algn="l"/>
            <a:r>
              <a:rPr lang="bg-BG" noProof="0" dirty="0">
                <a:solidFill>
                  <a:srgbClr val="108670"/>
                </a:solidFill>
              </a:rPr>
              <a:t>Обхват на проекта</a:t>
            </a:r>
          </a:p>
        </p:txBody>
      </p:sp>
      <p:sp>
        <p:nvSpPr>
          <p:cNvPr id="125" name="Google Shape;125;g33f636c5992_0_34"/>
          <p:cNvSpPr txBox="1">
            <a:spLocks noGrp="1"/>
          </p:cNvSpPr>
          <p:nvPr>
            <p:ph type="body" idx="2"/>
          </p:nvPr>
        </p:nvSpPr>
        <p:spPr>
          <a:xfrm>
            <a:off x="6103295" y="1170039"/>
            <a:ext cx="5384700" cy="4956262"/>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1200"/>
              </a:spcBef>
              <a:spcAft>
                <a:spcPts val="0"/>
              </a:spcAft>
              <a:buClr>
                <a:srgbClr val="595959"/>
              </a:buClr>
              <a:buSzPts val="2300"/>
              <a:buFont typeface="Arial"/>
              <a:buChar char="❏"/>
            </a:pPr>
            <a:r>
              <a:rPr lang="bg-BG" sz="2300" noProof="0" dirty="0">
                <a:solidFill>
                  <a:srgbClr val="595959"/>
                </a:solidFill>
                <a:latin typeface="Arial"/>
                <a:ea typeface="Arial"/>
                <a:cs typeface="Arial"/>
                <a:sym typeface="Arial"/>
              </a:rPr>
              <a:t>Основни дейности:</a:t>
            </a:r>
            <a:endParaRPr lang="bg-BG" sz="3100" noProof="0" dirty="0"/>
          </a:p>
          <a:p>
            <a:pPr marL="742950" lvl="1" indent="-304800" algn="l" rtl="0">
              <a:lnSpc>
                <a:spcPct val="100000"/>
              </a:lnSpc>
              <a:spcBef>
                <a:spcPts val="1200"/>
              </a:spcBef>
              <a:spcAft>
                <a:spcPts val="0"/>
              </a:spcAft>
              <a:buClr>
                <a:srgbClr val="595959"/>
              </a:buClr>
              <a:buSzPts val="1900"/>
              <a:buFont typeface="Arial"/>
              <a:buChar char="❏"/>
            </a:pPr>
            <a:r>
              <a:rPr lang="bg-BG" sz="1900" noProof="0" dirty="0">
                <a:solidFill>
                  <a:srgbClr val="595959"/>
                </a:solidFill>
                <a:latin typeface="Arial"/>
                <a:ea typeface="Arial"/>
                <a:cs typeface="Arial"/>
                <a:sym typeface="Arial"/>
              </a:rPr>
              <a:t>Развиване на платформата </a:t>
            </a:r>
            <a:r>
              <a:rPr lang="bg-BG" sz="1900" b="1" noProof="0" dirty="0">
                <a:solidFill>
                  <a:srgbClr val="595959"/>
                </a:solidFill>
                <a:latin typeface="Arial"/>
                <a:ea typeface="Arial"/>
                <a:cs typeface="Arial"/>
                <a:sym typeface="Arial"/>
              </a:rPr>
              <a:t>opentender.eu</a:t>
            </a:r>
            <a:r>
              <a:rPr lang="bg-BG" sz="1900" noProof="0" dirty="0">
                <a:solidFill>
                  <a:srgbClr val="595959"/>
                </a:solidFill>
                <a:latin typeface="Arial"/>
                <a:ea typeface="Arial"/>
                <a:cs typeface="Arial"/>
                <a:sym typeface="Arial"/>
              </a:rPr>
              <a:t>: по-често обновяване на данните; допълнителни индикатори за почтеност; подобрени функционалности</a:t>
            </a:r>
            <a:endParaRPr lang="bg-BG" sz="2700" noProof="0" dirty="0"/>
          </a:p>
          <a:p>
            <a:pPr marL="742950" lvl="1" indent="-304800" algn="l" rtl="0">
              <a:lnSpc>
                <a:spcPct val="100000"/>
              </a:lnSpc>
              <a:spcBef>
                <a:spcPts val="1200"/>
              </a:spcBef>
              <a:spcAft>
                <a:spcPts val="0"/>
              </a:spcAft>
              <a:buClr>
                <a:srgbClr val="595959"/>
              </a:buClr>
              <a:buSzPts val="1900"/>
              <a:buFont typeface="Arial"/>
              <a:buChar char="❏"/>
            </a:pPr>
            <a:r>
              <a:rPr lang="bg-BG" sz="1900" noProof="0" dirty="0">
                <a:solidFill>
                  <a:srgbClr val="595959"/>
                </a:solidFill>
                <a:latin typeface="Arial"/>
                <a:ea typeface="Arial"/>
                <a:cs typeface="Arial"/>
                <a:sym typeface="Arial"/>
              </a:rPr>
              <a:t>Инструмент за докладване на резултатите от наблюдението на </a:t>
            </a:r>
            <a:r>
              <a:rPr lang="bg-BG" sz="1900" b="1" noProof="0" dirty="0">
                <a:solidFill>
                  <a:srgbClr val="595959"/>
                </a:solidFill>
                <a:latin typeface="Arial"/>
                <a:ea typeface="Arial"/>
                <a:cs typeface="Arial"/>
                <a:sym typeface="Arial"/>
              </a:rPr>
              <a:t>monithon.eu</a:t>
            </a:r>
            <a:endParaRPr lang="bg-BG" sz="2700" noProof="0" dirty="0"/>
          </a:p>
          <a:p>
            <a:pPr marL="742950" lvl="1" indent="-304800" algn="l" rtl="0">
              <a:lnSpc>
                <a:spcPct val="100000"/>
              </a:lnSpc>
              <a:spcBef>
                <a:spcPts val="1200"/>
              </a:spcBef>
              <a:spcAft>
                <a:spcPts val="0"/>
              </a:spcAft>
              <a:buClr>
                <a:srgbClr val="595959"/>
              </a:buClr>
              <a:buSzPts val="1900"/>
              <a:buFont typeface="Arial"/>
              <a:buChar char="❏"/>
            </a:pPr>
            <a:r>
              <a:rPr lang="bg-BG" sz="1900" noProof="0" dirty="0">
                <a:solidFill>
                  <a:srgbClr val="595959"/>
                </a:solidFill>
                <a:latin typeface="Arial"/>
                <a:ea typeface="Arial"/>
                <a:cs typeface="Arial"/>
                <a:sym typeface="Arial"/>
              </a:rPr>
              <a:t>Развитие на уменията на гражданските наблюдатели, относно системата за обществени поръчки, рисковете от корупционни практики и наблюдение на публични търгове на място</a:t>
            </a:r>
            <a:endParaRPr lang="bg-BG" sz="2300" noProof="0" dirty="0">
              <a:latin typeface="Arial"/>
              <a:ea typeface="Arial"/>
              <a:cs typeface="Arial"/>
              <a:sym typeface="Arial"/>
            </a:endParaRPr>
          </a:p>
        </p:txBody>
      </p:sp>
      <p:sp>
        <p:nvSpPr>
          <p:cNvPr id="126" name="Google Shape;126;g33f636c5992_0_3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bg-BG" noProof="0" smtClean="0"/>
              <a:t>3</a:t>
            </a:fld>
            <a:endParaRPr lang="bg-BG" noProof="0" dirty="0"/>
          </a:p>
        </p:txBody>
      </p:sp>
      <p:pic>
        <p:nvPicPr>
          <p:cNvPr id="127" name="Google Shape;127;g33f636c5992_0_34"/>
          <p:cNvPicPr preferRelativeResize="0"/>
          <p:nvPr/>
        </p:nvPicPr>
        <p:blipFill rotWithShape="1">
          <a:blip r:embed="rId3">
            <a:alphaModFix/>
          </a:blip>
          <a:srcRect l="15286" t="16793" r="17797" b="14397"/>
          <a:stretch>
            <a:fillRect/>
          </a:stretch>
        </p:blipFill>
        <p:spPr>
          <a:xfrm>
            <a:off x="10422194" y="403123"/>
            <a:ext cx="1285537" cy="1651820"/>
          </a:xfrm>
          <a:prstGeom prst="rect">
            <a:avLst/>
          </a:prstGeom>
          <a:noFill/>
          <a:ln>
            <a:noFill/>
          </a:ln>
        </p:spPr>
      </p:pic>
      <p:grpSp>
        <p:nvGrpSpPr>
          <p:cNvPr id="3" name="Google Shape;248;p23">
            <a:extLst>
              <a:ext uri="{FF2B5EF4-FFF2-40B4-BE49-F238E27FC236}">
                <a16:creationId xmlns:a16="http://schemas.microsoft.com/office/drawing/2014/main" id="{671321C4-BEBC-F4FC-D6FE-B87EB296E245}"/>
              </a:ext>
            </a:extLst>
          </p:cNvPr>
          <p:cNvGrpSpPr/>
          <p:nvPr/>
        </p:nvGrpSpPr>
        <p:grpSpPr>
          <a:xfrm>
            <a:off x="609500" y="1170039"/>
            <a:ext cx="5120780" cy="4956262"/>
            <a:chOff x="3338369" y="1180175"/>
            <a:chExt cx="5157679" cy="5142476"/>
          </a:xfrm>
        </p:grpSpPr>
        <p:pic>
          <p:nvPicPr>
            <p:cNvPr id="4" name="Google Shape;249;p23" title="MapChart_Map_iMonitor 2.0.png">
              <a:extLst>
                <a:ext uri="{FF2B5EF4-FFF2-40B4-BE49-F238E27FC236}">
                  <a16:creationId xmlns:a16="http://schemas.microsoft.com/office/drawing/2014/main" id="{564CF146-4E52-C345-76D6-3206D7B13BF7}"/>
                </a:ext>
              </a:extLst>
            </p:cNvPr>
            <p:cNvPicPr preferRelativeResize="0"/>
            <p:nvPr/>
          </p:nvPicPr>
          <p:blipFill rotWithShape="1">
            <a:blip r:embed="rId4">
              <a:alphaModFix/>
            </a:blip>
            <a:srcRect l="20189" t="11964" r="18370"/>
            <a:stretch/>
          </p:blipFill>
          <p:spPr>
            <a:xfrm>
              <a:off x="3338375" y="1180175"/>
              <a:ext cx="5157673" cy="5142476"/>
            </a:xfrm>
            <a:prstGeom prst="rect">
              <a:avLst/>
            </a:prstGeom>
            <a:noFill/>
            <a:ln w="9525" cap="flat" cmpd="sng">
              <a:solidFill>
                <a:srgbClr val="404040"/>
              </a:solidFill>
              <a:prstDash val="solid"/>
              <a:round/>
              <a:headEnd type="none" w="sm" len="sm"/>
              <a:tailEnd type="none" w="sm" len="sm"/>
            </a:ln>
          </p:spPr>
        </p:pic>
        <p:sp>
          <p:nvSpPr>
            <p:cNvPr id="5" name="Google Shape;250;p23">
              <a:extLst>
                <a:ext uri="{FF2B5EF4-FFF2-40B4-BE49-F238E27FC236}">
                  <a16:creationId xmlns:a16="http://schemas.microsoft.com/office/drawing/2014/main" id="{FDA7EE57-BB88-4094-68B9-E3CF479AE85B}"/>
                </a:ext>
              </a:extLst>
            </p:cNvPr>
            <p:cNvSpPr txBox="1"/>
            <p:nvPr/>
          </p:nvSpPr>
          <p:spPr>
            <a:xfrm>
              <a:off x="3792392" y="5324366"/>
              <a:ext cx="1088400" cy="346218"/>
            </a:xfrm>
            <a:prstGeom prst="rect">
              <a:avLst/>
            </a:prstGeom>
            <a:noFill/>
            <a:ln>
              <a:noFill/>
            </a:ln>
          </p:spPr>
          <p:txBody>
            <a:bodyPr spcFirstLastPara="1" wrap="square" lIns="68575" tIns="34275" rIns="68575" bIns="34275" anchor="t" anchorCtr="0">
              <a:spAutoFit/>
            </a:bodyPr>
            <a:lstStyle/>
            <a:p>
              <a:pPr lvl="0" algn="ctr">
                <a:buSzPts val="900"/>
              </a:pPr>
              <a:r>
                <a:rPr lang="bg-BG" sz="900" b="1" noProof="0" dirty="0"/>
                <a:t>Каталуния</a:t>
              </a:r>
              <a:r>
                <a:rPr lang="bg-BG" sz="900" noProof="0" dirty="0"/>
                <a:t> </a:t>
              </a:r>
              <a:r>
                <a:rPr lang="bg-BG" sz="900" b="1" i="0" u="none" strike="noStrike" cap="none" noProof="0" dirty="0">
                  <a:solidFill>
                    <a:srgbClr val="000000"/>
                  </a:solidFill>
                  <a:latin typeface="Arial"/>
                  <a:ea typeface="Arial"/>
                  <a:cs typeface="Arial"/>
                  <a:sym typeface="Arial"/>
                </a:rPr>
                <a:t>(Испания)</a:t>
              </a:r>
              <a:endParaRPr lang="bg-BG" sz="1100" b="0" i="0" u="none" strike="noStrike" cap="none" noProof="0" dirty="0">
                <a:solidFill>
                  <a:srgbClr val="000000"/>
                </a:solidFill>
                <a:latin typeface="Arial"/>
                <a:ea typeface="Arial"/>
                <a:cs typeface="Arial"/>
                <a:sym typeface="Arial"/>
              </a:endParaRPr>
            </a:p>
          </p:txBody>
        </p:sp>
        <p:sp>
          <p:nvSpPr>
            <p:cNvPr id="6" name="Google Shape;251;p23">
              <a:extLst>
                <a:ext uri="{FF2B5EF4-FFF2-40B4-BE49-F238E27FC236}">
                  <a16:creationId xmlns:a16="http://schemas.microsoft.com/office/drawing/2014/main" id="{0A1DF437-F04B-3252-FCF1-3757E3544278}"/>
                </a:ext>
              </a:extLst>
            </p:cNvPr>
            <p:cNvSpPr txBox="1"/>
            <p:nvPr/>
          </p:nvSpPr>
          <p:spPr>
            <a:xfrm>
              <a:off x="5339844" y="4865977"/>
              <a:ext cx="8052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Италия</a:t>
              </a:r>
              <a:endParaRPr lang="bg-BG" sz="1100" b="0" i="0" u="none" strike="noStrike" cap="none" noProof="0" dirty="0">
                <a:solidFill>
                  <a:srgbClr val="000000"/>
                </a:solidFill>
                <a:latin typeface="Arial"/>
                <a:ea typeface="Arial"/>
                <a:cs typeface="Arial"/>
                <a:sym typeface="Arial"/>
              </a:endParaRPr>
            </a:p>
          </p:txBody>
        </p:sp>
        <p:sp>
          <p:nvSpPr>
            <p:cNvPr id="7" name="Google Shape;252;p23">
              <a:extLst>
                <a:ext uri="{FF2B5EF4-FFF2-40B4-BE49-F238E27FC236}">
                  <a16:creationId xmlns:a16="http://schemas.microsoft.com/office/drawing/2014/main" id="{66A7E82C-4A30-580F-DC59-68602CAC922D}"/>
                </a:ext>
              </a:extLst>
            </p:cNvPr>
            <p:cNvSpPr txBox="1"/>
            <p:nvPr/>
          </p:nvSpPr>
          <p:spPr>
            <a:xfrm>
              <a:off x="6621384" y="4603703"/>
              <a:ext cx="10908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Румъния</a:t>
              </a:r>
              <a:endParaRPr lang="bg-BG" sz="1100" b="0" i="0" u="none" strike="noStrike" cap="none" noProof="0" dirty="0">
                <a:solidFill>
                  <a:srgbClr val="000000"/>
                </a:solidFill>
                <a:latin typeface="Arial"/>
                <a:ea typeface="Arial"/>
                <a:cs typeface="Arial"/>
                <a:sym typeface="Arial"/>
              </a:endParaRPr>
            </a:p>
          </p:txBody>
        </p:sp>
        <p:sp>
          <p:nvSpPr>
            <p:cNvPr id="8" name="Google Shape;253;p23">
              <a:extLst>
                <a:ext uri="{FF2B5EF4-FFF2-40B4-BE49-F238E27FC236}">
                  <a16:creationId xmlns:a16="http://schemas.microsoft.com/office/drawing/2014/main" id="{E4C7F863-C8D5-24A2-B779-0282654910D1}"/>
                </a:ext>
              </a:extLst>
            </p:cNvPr>
            <p:cNvSpPr txBox="1"/>
            <p:nvPr/>
          </p:nvSpPr>
          <p:spPr>
            <a:xfrm>
              <a:off x="4750655" y="4603688"/>
              <a:ext cx="711163" cy="20771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Франция</a:t>
              </a:r>
              <a:endParaRPr lang="bg-BG" sz="1100" b="0" i="0" u="none" strike="noStrike" cap="none" noProof="0" dirty="0">
                <a:solidFill>
                  <a:srgbClr val="000000"/>
                </a:solidFill>
                <a:latin typeface="Arial"/>
                <a:ea typeface="Arial"/>
                <a:cs typeface="Arial"/>
                <a:sym typeface="Arial"/>
              </a:endParaRPr>
            </a:p>
          </p:txBody>
        </p:sp>
        <p:sp>
          <p:nvSpPr>
            <p:cNvPr id="9" name="Google Shape;254;p23">
              <a:extLst>
                <a:ext uri="{FF2B5EF4-FFF2-40B4-BE49-F238E27FC236}">
                  <a16:creationId xmlns:a16="http://schemas.microsoft.com/office/drawing/2014/main" id="{D9CC56F8-5129-95C0-BC06-F19E8D231DF3}"/>
                </a:ext>
              </a:extLst>
            </p:cNvPr>
            <p:cNvSpPr txBox="1"/>
            <p:nvPr/>
          </p:nvSpPr>
          <p:spPr>
            <a:xfrm>
              <a:off x="6260988" y="3771994"/>
              <a:ext cx="5892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noProof="0" dirty="0"/>
                <a:t>Полша</a:t>
              </a:r>
              <a:endParaRPr lang="bg-BG" sz="1100" b="0" i="0" u="none" strike="noStrike" cap="none" noProof="0" dirty="0">
                <a:solidFill>
                  <a:srgbClr val="000000"/>
                </a:solidFill>
                <a:latin typeface="Arial"/>
                <a:ea typeface="Arial"/>
                <a:cs typeface="Arial"/>
                <a:sym typeface="Arial"/>
              </a:endParaRPr>
            </a:p>
          </p:txBody>
        </p:sp>
        <p:sp>
          <p:nvSpPr>
            <p:cNvPr id="10" name="Google Shape;255;p23">
              <a:extLst>
                <a:ext uri="{FF2B5EF4-FFF2-40B4-BE49-F238E27FC236}">
                  <a16:creationId xmlns:a16="http://schemas.microsoft.com/office/drawing/2014/main" id="{99BAE0EC-C102-406B-CDB1-BB6D8D02A419}"/>
                </a:ext>
              </a:extLst>
            </p:cNvPr>
            <p:cNvSpPr txBox="1"/>
            <p:nvPr/>
          </p:nvSpPr>
          <p:spPr>
            <a:xfrm>
              <a:off x="6950751" y="4986760"/>
              <a:ext cx="739589" cy="20771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България</a:t>
              </a:r>
              <a:endParaRPr lang="bg-BG" sz="1100" b="0" i="0" u="none" strike="noStrike" cap="none" noProof="0" dirty="0">
                <a:solidFill>
                  <a:srgbClr val="000000"/>
                </a:solidFill>
                <a:latin typeface="Arial"/>
                <a:ea typeface="Arial"/>
                <a:cs typeface="Arial"/>
                <a:sym typeface="Arial"/>
              </a:endParaRPr>
            </a:p>
          </p:txBody>
        </p:sp>
        <p:sp>
          <p:nvSpPr>
            <p:cNvPr id="11" name="Google Shape;256;p23">
              <a:extLst>
                <a:ext uri="{FF2B5EF4-FFF2-40B4-BE49-F238E27FC236}">
                  <a16:creationId xmlns:a16="http://schemas.microsoft.com/office/drawing/2014/main" id="{8CAC453E-EC5A-1D2D-3747-3D6EAE6B2E0B}"/>
                </a:ext>
              </a:extLst>
            </p:cNvPr>
            <p:cNvSpPr txBox="1"/>
            <p:nvPr/>
          </p:nvSpPr>
          <p:spPr>
            <a:xfrm>
              <a:off x="6361120" y="5348998"/>
              <a:ext cx="6546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Албания</a:t>
              </a:r>
              <a:endParaRPr lang="bg-BG" sz="1100" b="0" i="0" u="none" strike="noStrike" cap="none" noProof="0" dirty="0">
                <a:solidFill>
                  <a:srgbClr val="000000"/>
                </a:solidFill>
                <a:latin typeface="Arial"/>
                <a:ea typeface="Arial"/>
                <a:cs typeface="Arial"/>
                <a:sym typeface="Arial"/>
              </a:endParaRPr>
            </a:p>
          </p:txBody>
        </p:sp>
        <p:sp>
          <p:nvSpPr>
            <p:cNvPr id="12" name="Google Shape;257;p23">
              <a:extLst>
                <a:ext uri="{FF2B5EF4-FFF2-40B4-BE49-F238E27FC236}">
                  <a16:creationId xmlns:a16="http://schemas.microsoft.com/office/drawing/2014/main" id="{5CA49FAD-C75A-B6E9-3D06-F183C57ED420}"/>
                </a:ext>
              </a:extLst>
            </p:cNvPr>
            <p:cNvSpPr txBox="1"/>
            <p:nvPr/>
          </p:nvSpPr>
          <p:spPr>
            <a:xfrm>
              <a:off x="3338369" y="1180187"/>
              <a:ext cx="12948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1500" b="1" i="0" u="none" strike="noStrike" cap="none" noProof="0" dirty="0" err="1">
                  <a:solidFill>
                    <a:srgbClr val="000000"/>
                  </a:solidFill>
                  <a:latin typeface="Arial"/>
                  <a:ea typeface="Arial"/>
                  <a:cs typeface="Arial"/>
                  <a:sym typeface="Arial"/>
                </a:rPr>
                <a:t>iMonitor</a:t>
              </a:r>
              <a:r>
                <a:rPr lang="bg-BG" sz="1500" b="1" i="0" u="none" strike="noStrike" cap="none" noProof="0" dirty="0">
                  <a:solidFill>
                    <a:srgbClr val="000000"/>
                  </a:solidFill>
                  <a:latin typeface="Arial"/>
                  <a:ea typeface="Arial"/>
                  <a:cs typeface="Arial"/>
                  <a:sym typeface="Arial"/>
                </a:rPr>
                <a:t> 2.0</a:t>
              </a:r>
              <a:endParaRPr lang="bg-BG" sz="1500" b="0" i="0" u="none" strike="noStrike" cap="none" noProof="0" dirty="0">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33f636c5992_0_1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4</a:t>
            </a:fld>
            <a:endParaRPr lang="bg-BG" noProof="0" dirty="0"/>
          </a:p>
        </p:txBody>
      </p:sp>
      <p:sp>
        <p:nvSpPr>
          <p:cNvPr id="115" name="Google Shape;115;g33f636c5992_0_17"/>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BG" sz="3500" noProof="0" dirty="0">
                <a:solidFill>
                  <a:srgbClr val="108670"/>
                </a:solidFill>
              </a:rPr>
              <a:t>Мястото на Модул 3:</a:t>
            </a:r>
          </a:p>
          <a:p>
            <a:pPr marL="0" lvl="0" indent="0" algn="l" rtl="0">
              <a:lnSpc>
                <a:spcPct val="100000"/>
              </a:lnSpc>
              <a:spcBef>
                <a:spcPts val="0"/>
              </a:spcBef>
              <a:spcAft>
                <a:spcPts val="0"/>
              </a:spcAft>
              <a:buSzPts val="1400"/>
              <a:buNone/>
            </a:pPr>
            <a:r>
              <a:rPr lang="bg-BG" sz="2800" noProof="0" dirty="0">
                <a:solidFill>
                  <a:srgbClr val="108670"/>
                </a:solidFill>
              </a:rPr>
              <a:t>Защо „Строителството“ е висок залог</a:t>
            </a:r>
          </a:p>
        </p:txBody>
      </p:sp>
      <p:pic>
        <p:nvPicPr>
          <p:cNvPr id="116" name="Google Shape;116;g33f636c5992_0_17"/>
          <p:cNvPicPr preferRelativeResize="0"/>
          <p:nvPr/>
        </p:nvPicPr>
        <p:blipFill rotWithShape="1">
          <a:blip r:embed="rId3">
            <a:alphaModFix/>
          </a:blip>
          <a:srcRect b="10"/>
          <a:stretch/>
        </p:blipFill>
        <p:spPr>
          <a:xfrm>
            <a:off x="10128528" y="0"/>
            <a:ext cx="1921092" cy="2400302"/>
          </a:xfrm>
          <a:prstGeom prst="rect">
            <a:avLst/>
          </a:prstGeom>
          <a:noFill/>
          <a:ln>
            <a:noFill/>
          </a:ln>
        </p:spPr>
      </p:pic>
      <p:sp>
        <p:nvSpPr>
          <p:cNvPr id="117" name="Google Shape;117;g33f636c5992_0_17"/>
          <p:cNvSpPr txBox="1">
            <a:spLocks noGrp="1"/>
          </p:cNvSpPr>
          <p:nvPr>
            <p:ph type="body" idx="1"/>
          </p:nvPr>
        </p:nvSpPr>
        <p:spPr>
          <a:xfrm>
            <a:off x="609600" y="1908125"/>
            <a:ext cx="9822600" cy="464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08670"/>
              </a:buClr>
              <a:buSzPts val="3200"/>
              <a:buFont typeface="Oi"/>
              <a:buNone/>
            </a:pPr>
            <a:r>
              <a:rPr lang="bg-BG" sz="2000" b="1" i="0" u="none" strike="noStrike" noProof="0" dirty="0">
                <a:solidFill>
                  <a:srgbClr val="108670"/>
                </a:solidFill>
              </a:rPr>
              <a:t>Защо да наблюдаваме поръчки за строителство?</a:t>
            </a:r>
            <a:endParaRPr lang="bg-BG" sz="2000" b="1" noProof="0" dirty="0"/>
          </a:p>
          <a:p>
            <a:pPr marL="457200" marR="0" lvl="0" indent="-355600" algn="l" rtl="0">
              <a:lnSpc>
                <a:spcPct val="100000"/>
              </a:lnSpc>
              <a:spcBef>
                <a:spcPts val="1000"/>
              </a:spcBef>
              <a:spcAft>
                <a:spcPts val="0"/>
              </a:spcAft>
              <a:buClr>
                <a:srgbClr val="666666"/>
              </a:buClr>
              <a:buSzPts val="2000"/>
              <a:buChar char="❏"/>
            </a:pPr>
            <a:r>
              <a:rPr lang="bg-BG" sz="2000" noProof="0" dirty="0">
                <a:solidFill>
                  <a:srgbClr val="666666"/>
                </a:solidFill>
              </a:rPr>
              <a:t>Качествена инфраструктура = растеж, устойчивост и основни услуги – но средствата за инвестиции не достигат</a:t>
            </a:r>
          </a:p>
          <a:p>
            <a:pPr marL="457200" marR="0" lvl="0" indent="-355600" algn="l" rtl="0">
              <a:lnSpc>
                <a:spcPct val="100000"/>
              </a:lnSpc>
              <a:spcBef>
                <a:spcPts val="1000"/>
              </a:spcBef>
              <a:spcAft>
                <a:spcPts val="0"/>
              </a:spcAft>
              <a:buClr>
                <a:srgbClr val="666666"/>
              </a:buClr>
              <a:buSzPts val="2000"/>
              <a:buChar char="❏"/>
            </a:pPr>
            <a:r>
              <a:rPr lang="bg-BG" sz="2000" noProof="0" dirty="0">
                <a:solidFill>
                  <a:srgbClr val="666666"/>
                </a:solidFill>
              </a:rPr>
              <a:t>Строителството е високорисков сектор, инвеститорите търсят </a:t>
            </a:r>
            <a:r>
              <a:rPr lang="bg-BG" sz="2000" b="1" noProof="0" dirty="0">
                <a:solidFill>
                  <a:srgbClr val="666666"/>
                </a:solidFill>
              </a:rPr>
              <a:t>солидни доказателства за почтеност</a:t>
            </a:r>
          </a:p>
          <a:p>
            <a:pPr marL="457200" marR="0" lvl="0" indent="-355600" algn="l" rtl="0">
              <a:lnSpc>
                <a:spcPct val="100000"/>
              </a:lnSpc>
              <a:spcBef>
                <a:spcPts val="1000"/>
              </a:spcBef>
              <a:spcAft>
                <a:spcPts val="0"/>
              </a:spcAft>
              <a:buClr>
                <a:srgbClr val="666666"/>
              </a:buClr>
              <a:buSzPts val="2000"/>
              <a:buChar char="❏"/>
            </a:pPr>
            <a:r>
              <a:rPr lang="bg-BG" sz="2000" noProof="0" dirty="0">
                <a:solidFill>
                  <a:srgbClr val="666666"/>
                </a:solidFill>
              </a:rPr>
              <a:t>Нашето наблюдение + формуляр за доклад = “микро доказателства”, че в проекта са спазени принципите на:</a:t>
            </a:r>
          </a:p>
          <a:p>
            <a:pPr marL="914400" marR="0" lvl="1" indent="-355600" algn="l" rtl="0">
              <a:lnSpc>
                <a:spcPct val="100000"/>
              </a:lnSpc>
              <a:spcBef>
                <a:spcPts val="1000"/>
              </a:spcBef>
              <a:spcAft>
                <a:spcPts val="0"/>
              </a:spcAft>
              <a:buClr>
                <a:srgbClr val="666666"/>
              </a:buClr>
              <a:buSzPts val="2000"/>
              <a:buChar char="–"/>
            </a:pPr>
            <a:r>
              <a:rPr lang="bg-BG" sz="2000" noProof="0" dirty="0">
                <a:solidFill>
                  <a:srgbClr val="666666"/>
                </a:solidFill>
              </a:rPr>
              <a:t>Оптимално съотношение цена-качество през целия жизнен цикъл на актива (</a:t>
            </a:r>
            <a:r>
              <a:rPr lang="bg-BG" sz="2000" noProof="0" dirty="0" err="1">
                <a:solidFill>
                  <a:srgbClr val="666666"/>
                </a:solidFill>
              </a:rPr>
              <a:t>Blue</a:t>
            </a:r>
            <a:r>
              <a:rPr lang="bg-BG" sz="2000" noProof="0" dirty="0">
                <a:solidFill>
                  <a:srgbClr val="666666"/>
                </a:solidFill>
              </a:rPr>
              <a:t> Dot елемент 5)</a:t>
            </a:r>
          </a:p>
          <a:p>
            <a:pPr marL="914400" marR="0" lvl="1" indent="-355600" algn="l" rtl="0">
              <a:lnSpc>
                <a:spcPct val="100000"/>
              </a:lnSpc>
              <a:spcBef>
                <a:spcPts val="1000"/>
              </a:spcBef>
              <a:spcAft>
                <a:spcPts val="0"/>
              </a:spcAft>
              <a:buClr>
                <a:srgbClr val="666666"/>
              </a:buClr>
              <a:buSzPts val="2000"/>
              <a:buChar char="–"/>
            </a:pPr>
            <a:r>
              <a:rPr lang="bg-BG" sz="2000" noProof="0" dirty="0">
                <a:solidFill>
                  <a:srgbClr val="666666"/>
                </a:solidFill>
              </a:rPr>
              <a:t>Прозрачност на процедурите за възлагане и предотвратяване на корупцията (</a:t>
            </a:r>
            <a:r>
              <a:rPr lang="bg-BG" sz="2000" noProof="0" dirty="0" err="1">
                <a:solidFill>
                  <a:srgbClr val="666666"/>
                </a:solidFill>
              </a:rPr>
              <a:t>Blue</a:t>
            </a:r>
            <a:r>
              <a:rPr lang="bg-BG" sz="2000" noProof="0" dirty="0">
                <a:solidFill>
                  <a:srgbClr val="666666"/>
                </a:solidFill>
              </a:rPr>
              <a:t> Dot елемент 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a9b0ea2687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
        <p:nvSpPr>
          <p:cNvPr id="123" name="Google Shape;123;g3a9b0ea2687_0_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400"/>
              <a:buNone/>
            </a:pPr>
            <a:r>
              <a:rPr lang="bg-BG" sz="3500" dirty="0">
                <a:solidFill>
                  <a:srgbClr val="108670"/>
                </a:solidFill>
              </a:rPr>
              <a:t>Мрежата </a:t>
            </a:r>
            <a:r>
              <a:rPr lang="en-US" sz="3500" dirty="0">
                <a:solidFill>
                  <a:srgbClr val="108670"/>
                </a:solidFill>
              </a:rPr>
              <a:t>Blue Dot: </a:t>
            </a:r>
            <a:r>
              <a:rPr lang="bg-BG" sz="3500" dirty="0">
                <a:solidFill>
                  <a:srgbClr val="108670"/>
                </a:solidFill>
              </a:rPr>
              <a:t>как изглежда</a:t>
            </a:r>
            <a:r>
              <a:rPr lang="en-US" sz="3500" dirty="0">
                <a:solidFill>
                  <a:srgbClr val="108670"/>
                </a:solidFill>
              </a:rPr>
              <a:t> </a:t>
            </a:r>
            <a:r>
              <a:rPr lang="bg-BG" sz="3500" dirty="0">
                <a:solidFill>
                  <a:srgbClr val="108670"/>
                </a:solidFill>
              </a:rPr>
              <a:t>„качествен инфраструктурен проект“</a:t>
            </a:r>
            <a:endParaRPr sz="3500" dirty="0">
              <a:solidFill>
                <a:srgbClr val="108670"/>
              </a:solidFill>
            </a:endParaRPr>
          </a:p>
        </p:txBody>
      </p:sp>
      <p:sp>
        <p:nvSpPr>
          <p:cNvPr id="124" name="Google Shape;124;g3a9b0ea2687_0_0"/>
          <p:cNvSpPr txBox="1">
            <a:spLocks noGrp="1"/>
          </p:cNvSpPr>
          <p:nvPr>
            <p:ph type="body" idx="1"/>
          </p:nvPr>
        </p:nvSpPr>
        <p:spPr>
          <a:xfrm>
            <a:off x="703375" y="1484763"/>
            <a:ext cx="4900500" cy="464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sz="2000" b="1" dirty="0">
              <a:solidFill>
                <a:srgbClr val="108670"/>
              </a:solidFill>
            </a:endParaRPr>
          </a:p>
          <a:p>
            <a:pPr marL="0" lvl="0" indent="0" algn="l" rtl="0">
              <a:lnSpc>
                <a:spcPct val="100000"/>
              </a:lnSpc>
              <a:spcBef>
                <a:spcPts val="0"/>
              </a:spcBef>
              <a:spcAft>
                <a:spcPts val="0"/>
              </a:spcAft>
              <a:buSzPts val="1800"/>
              <a:buNone/>
            </a:pPr>
            <a:endParaRPr sz="2000" b="1" dirty="0">
              <a:solidFill>
                <a:srgbClr val="108670"/>
              </a:solidFill>
            </a:endParaRPr>
          </a:p>
          <a:p>
            <a:pPr marL="0" lvl="0" indent="0" algn="l" rtl="0">
              <a:lnSpc>
                <a:spcPct val="100000"/>
              </a:lnSpc>
              <a:spcBef>
                <a:spcPts val="0"/>
              </a:spcBef>
              <a:spcAft>
                <a:spcPts val="0"/>
              </a:spcAft>
              <a:buSzPts val="1800"/>
              <a:buNone/>
            </a:pPr>
            <a:endParaRPr sz="2000" b="1" dirty="0">
              <a:solidFill>
                <a:srgbClr val="108670"/>
              </a:solidFill>
            </a:endParaRPr>
          </a:p>
          <a:p>
            <a:pPr marL="0" lvl="0" indent="0" algn="l" rtl="0">
              <a:lnSpc>
                <a:spcPct val="100000"/>
              </a:lnSpc>
              <a:spcBef>
                <a:spcPts val="0"/>
              </a:spcBef>
              <a:spcAft>
                <a:spcPts val="0"/>
              </a:spcAft>
              <a:buClr>
                <a:srgbClr val="108670"/>
              </a:buClr>
              <a:buSzPts val="3200"/>
              <a:buFont typeface="Oi"/>
              <a:buNone/>
            </a:pPr>
            <a:r>
              <a:rPr lang="en-US" sz="2000" b="1" dirty="0">
                <a:solidFill>
                  <a:srgbClr val="108670"/>
                </a:solidFill>
              </a:rPr>
              <a:t>80+ </a:t>
            </a:r>
            <a:r>
              <a:rPr lang="bg-BG" sz="2000" b="1" dirty="0">
                <a:solidFill>
                  <a:srgbClr val="108670"/>
                </a:solidFill>
              </a:rPr>
              <a:t>международни стандарти в 10 елемента („сини точки“)</a:t>
            </a:r>
            <a:endParaRPr sz="2000" b="1" dirty="0"/>
          </a:p>
          <a:p>
            <a:pPr lvl="0" indent="-355600">
              <a:spcBef>
                <a:spcPts val="1000"/>
              </a:spcBef>
              <a:buClr>
                <a:srgbClr val="666666"/>
              </a:buClr>
              <a:buSzPts val="2000"/>
              <a:buChar char="❏"/>
            </a:pPr>
            <a:r>
              <a:rPr lang="bg-BG" sz="2000" dirty="0">
                <a:solidFill>
                  <a:srgbClr val="666666"/>
                </a:solidFill>
              </a:rPr>
              <a:t>Елемент</a:t>
            </a:r>
            <a:r>
              <a:rPr lang="en-US" sz="2000" dirty="0">
                <a:solidFill>
                  <a:srgbClr val="666666"/>
                </a:solidFill>
              </a:rPr>
              <a:t> 5: </a:t>
            </a:r>
            <a:r>
              <a:rPr lang="bg-BG" sz="2000" dirty="0">
                <a:solidFill>
                  <a:srgbClr val="666666"/>
                </a:solidFill>
              </a:rPr>
              <a:t>Цена-качество през целия жизнен цикъл на актива</a:t>
            </a:r>
            <a:endParaRPr sz="2000" dirty="0">
              <a:solidFill>
                <a:srgbClr val="666666"/>
              </a:solidFill>
            </a:endParaRPr>
          </a:p>
          <a:p>
            <a:pPr marL="457200" lvl="0" indent="-355600" algn="l" rtl="0">
              <a:lnSpc>
                <a:spcPct val="100000"/>
              </a:lnSpc>
              <a:spcBef>
                <a:spcPts val="1000"/>
              </a:spcBef>
              <a:spcAft>
                <a:spcPts val="0"/>
              </a:spcAft>
              <a:buClr>
                <a:srgbClr val="666666"/>
              </a:buClr>
              <a:buSzPts val="2000"/>
              <a:buChar char="❏"/>
            </a:pPr>
            <a:r>
              <a:rPr lang="bg-BG" sz="2000" dirty="0">
                <a:solidFill>
                  <a:srgbClr val="666666"/>
                </a:solidFill>
              </a:rPr>
              <a:t>Елемент</a:t>
            </a:r>
            <a:r>
              <a:rPr lang="en-US" sz="2000" dirty="0">
                <a:solidFill>
                  <a:srgbClr val="666666"/>
                </a:solidFill>
              </a:rPr>
              <a:t> 7: </a:t>
            </a:r>
            <a:r>
              <a:rPr lang="bg-BG" sz="2000" dirty="0">
                <a:solidFill>
                  <a:srgbClr val="666666"/>
                </a:solidFill>
              </a:rPr>
              <a:t>Превенция на корупцията чрез насърчаване на прозрачни процедури за възлагане и обществено обсъждане/ консултиране</a:t>
            </a:r>
            <a:endParaRPr sz="2000" dirty="0">
              <a:solidFill>
                <a:srgbClr val="666666"/>
              </a:solidFill>
            </a:endParaRPr>
          </a:p>
        </p:txBody>
      </p:sp>
      <p:pic>
        <p:nvPicPr>
          <p:cNvPr id="125" name="Google Shape;125;g3a9b0ea2687_0_0"/>
          <p:cNvPicPr preferRelativeResize="0"/>
          <p:nvPr/>
        </p:nvPicPr>
        <p:blipFill rotWithShape="1">
          <a:blip r:embed="rId3">
            <a:alphaModFix/>
          </a:blip>
          <a:srcRect t="3927"/>
          <a:stretch>
            <a:fillRect/>
          </a:stretch>
        </p:blipFill>
        <p:spPr>
          <a:xfrm>
            <a:off x="5869325" y="1331640"/>
            <a:ext cx="5293925" cy="54053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3a9b0ea2687_0_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
        <p:nvSpPr>
          <p:cNvPr id="131" name="Google Shape;131;g3a9b0ea2687_0_7"/>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BG" sz="3500" dirty="0">
                <a:solidFill>
                  <a:srgbClr val="108670"/>
                </a:solidFill>
              </a:rPr>
              <a:t>Резултати от обучението</a:t>
            </a:r>
            <a:endParaRPr sz="3500" dirty="0">
              <a:solidFill>
                <a:srgbClr val="108670"/>
              </a:solidFill>
            </a:endParaRPr>
          </a:p>
        </p:txBody>
      </p:sp>
      <p:pic>
        <p:nvPicPr>
          <p:cNvPr id="132" name="Google Shape;132;g3a9b0ea2687_0_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33" name="Google Shape;133;g3a9b0ea2687_0_7"/>
          <p:cNvSpPr txBox="1">
            <a:spLocks noGrp="1"/>
          </p:cNvSpPr>
          <p:nvPr>
            <p:ph type="body" idx="1"/>
          </p:nvPr>
        </p:nvSpPr>
        <p:spPr>
          <a:xfrm>
            <a:off x="609600" y="1331649"/>
            <a:ext cx="6725298" cy="42216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08670"/>
              </a:buClr>
              <a:buSzPts val="3200"/>
              <a:buFont typeface="Oi"/>
              <a:buNone/>
            </a:pPr>
            <a:r>
              <a:rPr lang="bg-BG" sz="2000" b="1" dirty="0">
                <a:solidFill>
                  <a:srgbClr val="108670"/>
                </a:solidFill>
              </a:rPr>
              <a:t>В края на Модул</a:t>
            </a:r>
            <a:r>
              <a:rPr lang="en-US" sz="2000" b="1" dirty="0">
                <a:solidFill>
                  <a:srgbClr val="108670"/>
                </a:solidFill>
              </a:rPr>
              <a:t> 3, </a:t>
            </a:r>
            <a:r>
              <a:rPr lang="bg-BG" sz="2000" b="1" dirty="0">
                <a:solidFill>
                  <a:srgbClr val="108670"/>
                </a:solidFill>
              </a:rPr>
              <a:t>Вие ще можете</a:t>
            </a:r>
            <a:r>
              <a:rPr lang="en-US" sz="2000" b="1" dirty="0">
                <a:solidFill>
                  <a:srgbClr val="108670"/>
                </a:solidFill>
              </a:rPr>
              <a:t>:</a:t>
            </a:r>
            <a:endParaRPr sz="2000" b="1" dirty="0">
              <a:solidFill>
                <a:srgbClr val="108670"/>
              </a:solidFill>
            </a:endParaRPr>
          </a:p>
          <a:p>
            <a:pPr marL="457200" marR="0" lvl="0" indent="-355600" algn="l" rtl="0">
              <a:lnSpc>
                <a:spcPct val="110000"/>
              </a:lnSpc>
              <a:spcBef>
                <a:spcPts val="0"/>
              </a:spcBef>
              <a:spcAft>
                <a:spcPts val="0"/>
              </a:spcAft>
              <a:buClr>
                <a:srgbClr val="666666"/>
              </a:buClr>
              <a:buSzPts val="2000"/>
              <a:buChar char="❏"/>
            </a:pPr>
            <a:r>
              <a:rPr lang="bg-BG" sz="1900" noProof="0" dirty="0">
                <a:solidFill>
                  <a:srgbClr val="666666"/>
                </a:solidFill>
              </a:rPr>
              <a:t>Да обяснявате защо строителните и малките инфраструктурни проекти са особено уязвими на корупция</a:t>
            </a:r>
          </a:p>
          <a:p>
            <a:pPr marL="457200" marR="0" lvl="0" indent="-355600" algn="l" rtl="0">
              <a:lnSpc>
                <a:spcPct val="110000"/>
              </a:lnSpc>
              <a:spcBef>
                <a:spcPts val="0"/>
              </a:spcBef>
              <a:spcAft>
                <a:spcPts val="0"/>
              </a:spcAft>
              <a:buClr>
                <a:srgbClr val="666666"/>
              </a:buClr>
              <a:buSzPts val="2000"/>
              <a:buChar char="❏"/>
            </a:pPr>
            <a:r>
              <a:rPr lang="bg-BG" sz="1900" dirty="0">
                <a:solidFill>
                  <a:srgbClr val="666666"/>
                </a:solidFill>
              </a:rPr>
              <a:t>Да описвате трите основни корупционни модела, особено важни за проследяване при договори за строителство</a:t>
            </a:r>
            <a:endParaRPr sz="1900" dirty="0">
              <a:solidFill>
                <a:srgbClr val="666666"/>
              </a:solidFill>
            </a:endParaRPr>
          </a:p>
          <a:p>
            <a:pPr marL="457200" marR="0" lvl="0" indent="-355600" algn="l" rtl="0">
              <a:lnSpc>
                <a:spcPct val="110000"/>
              </a:lnSpc>
              <a:spcBef>
                <a:spcPts val="0"/>
              </a:spcBef>
              <a:spcAft>
                <a:spcPts val="0"/>
              </a:spcAft>
              <a:buClr>
                <a:srgbClr val="666666"/>
              </a:buClr>
              <a:buSzPts val="2000"/>
              <a:buChar char="❏"/>
            </a:pPr>
            <a:r>
              <a:rPr lang="bg-BG" sz="1900" dirty="0">
                <a:solidFill>
                  <a:srgbClr val="666666"/>
                </a:solidFill>
              </a:rPr>
              <a:t>Да използвате специфични за сектора рискови сценарии, които помагат за установяването на „слабите места“ в даден договор</a:t>
            </a:r>
            <a:endParaRPr sz="1900" dirty="0">
              <a:solidFill>
                <a:srgbClr val="666666"/>
              </a:solidFill>
            </a:endParaRPr>
          </a:p>
          <a:p>
            <a:pPr marL="457200" marR="0" lvl="0" indent="-355600" algn="l" rtl="0">
              <a:lnSpc>
                <a:spcPct val="110000"/>
              </a:lnSpc>
              <a:spcBef>
                <a:spcPts val="0"/>
              </a:spcBef>
              <a:spcAft>
                <a:spcPts val="0"/>
              </a:spcAft>
              <a:buClr>
                <a:srgbClr val="666666"/>
              </a:buClr>
              <a:buSzPts val="2000"/>
              <a:buChar char="❏"/>
            </a:pPr>
            <a:r>
              <a:rPr lang="bg-BG" sz="1900" dirty="0">
                <a:solidFill>
                  <a:srgbClr val="666666"/>
                </a:solidFill>
              </a:rPr>
              <a:t>Да прилагате подход, основан на риска, а при регистрирането на наблюденията си – култура на откритост</a:t>
            </a:r>
            <a:endParaRPr sz="1900" dirty="0">
              <a:solidFill>
                <a:srgbClr val="666666"/>
              </a:solidFill>
            </a:endParaRPr>
          </a:p>
        </p:txBody>
      </p:sp>
      <p:pic>
        <p:nvPicPr>
          <p:cNvPr id="134" name="Google Shape;134;g3a9b0ea2687_0_7"/>
          <p:cNvPicPr preferRelativeResize="0"/>
          <p:nvPr/>
        </p:nvPicPr>
        <p:blipFill rotWithShape="1">
          <a:blip r:embed="rId4">
            <a:alphaModFix/>
          </a:blip>
          <a:srcRect/>
          <a:stretch/>
        </p:blipFill>
        <p:spPr>
          <a:xfrm>
            <a:off x="231150" y="5434500"/>
            <a:ext cx="1303257" cy="1175850"/>
          </a:xfrm>
          <a:prstGeom prst="rect">
            <a:avLst/>
          </a:prstGeom>
          <a:noFill/>
          <a:ln>
            <a:noFill/>
          </a:ln>
        </p:spPr>
      </p:pic>
      <p:pic>
        <p:nvPicPr>
          <p:cNvPr id="135" name="Google Shape;135;g3a9b0ea2687_0_7"/>
          <p:cNvPicPr preferRelativeResize="0"/>
          <p:nvPr/>
        </p:nvPicPr>
        <p:blipFill>
          <a:blip r:embed="rId5">
            <a:alphaModFix/>
          </a:blip>
          <a:stretch>
            <a:fillRect/>
          </a:stretch>
        </p:blipFill>
        <p:spPr>
          <a:xfrm>
            <a:off x="7802117" y="2254403"/>
            <a:ext cx="2949524" cy="29495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3a9b0ea2687_0_1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
        <p:nvSpPr>
          <p:cNvPr id="141" name="Google Shape;141;g3a9b0ea2687_0_14"/>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BG" sz="3500" dirty="0">
                <a:solidFill>
                  <a:srgbClr val="108670"/>
                </a:solidFill>
              </a:rPr>
              <a:t>Безопасност и ограничения</a:t>
            </a:r>
            <a:endParaRPr sz="3500" dirty="0">
              <a:solidFill>
                <a:srgbClr val="108670"/>
              </a:solidFill>
            </a:endParaRPr>
          </a:p>
        </p:txBody>
      </p:sp>
      <p:pic>
        <p:nvPicPr>
          <p:cNvPr id="142" name="Google Shape;142;g3a9b0ea2687_0_14"/>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43" name="Google Shape;143;g3a9b0ea2687_0_14"/>
          <p:cNvSpPr txBox="1">
            <a:spLocks noGrp="1"/>
          </p:cNvSpPr>
          <p:nvPr>
            <p:ph type="body" idx="1"/>
          </p:nvPr>
        </p:nvSpPr>
        <p:spPr>
          <a:xfrm>
            <a:off x="807775" y="1682695"/>
            <a:ext cx="9822600" cy="335279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08670"/>
              </a:buClr>
              <a:buSzPts val="3200"/>
              <a:buFont typeface="Oi"/>
              <a:buNone/>
            </a:pPr>
            <a:r>
              <a:rPr lang="bg-BG" sz="2200" b="1" dirty="0">
                <a:solidFill>
                  <a:srgbClr val="108670"/>
                </a:solidFill>
              </a:rPr>
              <a:t>Преди всичко</a:t>
            </a:r>
            <a:r>
              <a:rPr lang="en-US" sz="2200" b="1" dirty="0">
                <a:solidFill>
                  <a:srgbClr val="108670"/>
                </a:solidFill>
              </a:rPr>
              <a:t>: </a:t>
            </a:r>
            <a:r>
              <a:rPr lang="bg-BG" sz="2200" b="1" dirty="0">
                <a:solidFill>
                  <a:srgbClr val="108670"/>
                </a:solidFill>
              </a:rPr>
              <a:t>Вашата безопасност на обекта</a:t>
            </a:r>
            <a:endParaRPr sz="2200" b="1" dirty="0"/>
          </a:p>
          <a:p>
            <a:pPr marL="457200" marR="0" lvl="0" indent="-355600" algn="l" rtl="0">
              <a:lnSpc>
                <a:spcPct val="100000"/>
              </a:lnSpc>
              <a:spcBef>
                <a:spcPts val="0"/>
              </a:spcBef>
              <a:spcAft>
                <a:spcPts val="0"/>
              </a:spcAft>
              <a:buClr>
                <a:srgbClr val="666666"/>
              </a:buClr>
              <a:buSzPts val="2000"/>
              <a:buChar char="❏"/>
            </a:pPr>
            <a:r>
              <a:rPr lang="bg-BG" sz="2200" dirty="0">
                <a:solidFill>
                  <a:srgbClr val="666666"/>
                </a:solidFill>
              </a:rPr>
              <a:t>Винаги изисквайте </a:t>
            </a:r>
            <a:r>
              <a:rPr lang="bg-BG" sz="2200" b="1" dirty="0">
                <a:solidFill>
                  <a:srgbClr val="666666"/>
                </a:solidFill>
              </a:rPr>
              <a:t>разрешение</a:t>
            </a:r>
            <a:r>
              <a:rPr lang="bg-BG" sz="2200" dirty="0">
                <a:solidFill>
                  <a:srgbClr val="666666"/>
                </a:solidFill>
              </a:rPr>
              <a:t> за посещение на строителната площадка, чрез уговорения канал за комуникация</a:t>
            </a:r>
            <a:endParaRPr lang="en-US" sz="22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BG" sz="2200" dirty="0">
                <a:solidFill>
                  <a:srgbClr val="666666"/>
                </a:solidFill>
              </a:rPr>
              <a:t>Носете </a:t>
            </a:r>
            <a:r>
              <a:rPr lang="bg-BG" sz="2200" b="1" dirty="0">
                <a:solidFill>
                  <a:srgbClr val="666666"/>
                </a:solidFill>
              </a:rPr>
              <a:t>лични предпазни средства</a:t>
            </a:r>
            <a:r>
              <a:rPr lang="bg-BG" sz="2200" dirty="0">
                <a:solidFill>
                  <a:srgbClr val="666666"/>
                </a:solidFill>
              </a:rPr>
              <a:t> (</a:t>
            </a:r>
            <a:r>
              <a:rPr lang="ru-RU" sz="2200" dirty="0">
                <a:solidFill>
                  <a:srgbClr val="666666"/>
                </a:solidFill>
              </a:rPr>
              <a:t>каска, </a:t>
            </a:r>
            <a:r>
              <a:rPr lang="ru-RU" sz="2200" dirty="0" err="1">
                <a:solidFill>
                  <a:srgbClr val="666666"/>
                </a:solidFill>
              </a:rPr>
              <a:t>подходящи</a:t>
            </a:r>
            <a:r>
              <a:rPr lang="ru-RU" sz="2200" dirty="0">
                <a:solidFill>
                  <a:srgbClr val="666666"/>
                </a:solidFill>
              </a:rPr>
              <a:t> обувки, светлоотразителна жилетка и др.</a:t>
            </a:r>
            <a:r>
              <a:rPr lang="en-US" sz="2200" dirty="0">
                <a:solidFill>
                  <a:srgbClr val="666666"/>
                </a:solidFill>
              </a:rPr>
              <a:t>)</a:t>
            </a:r>
          </a:p>
          <a:p>
            <a:pPr marL="457200" marR="0" lvl="0" indent="-355600" algn="l" rtl="0">
              <a:lnSpc>
                <a:spcPct val="100000"/>
              </a:lnSpc>
              <a:spcBef>
                <a:spcPts val="0"/>
              </a:spcBef>
              <a:spcAft>
                <a:spcPts val="0"/>
              </a:spcAft>
              <a:buClr>
                <a:srgbClr val="666666"/>
              </a:buClr>
              <a:buSzPts val="2000"/>
              <a:buChar char="❏"/>
            </a:pPr>
            <a:r>
              <a:rPr lang="bg-BG" sz="2200" dirty="0">
                <a:solidFill>
                  <a:srgbClr val="666666"/>
                </a:solidFill>
              </a:rPr>
              <a:t>Стойте в местата, посочени Ви като безопасни – никога не влизайте в зони с ограничен достъп, не се намесвайте и не пречете на работниците</a:t>
            </a:r>
            <a:endParaRPr sz="2200" dirty="0">
              <a:solidFill>
                <a:srgbClr val="666666"/>
              </a:solidFill>
            </a:endParaRPr>
          </a:p>
          <a:p>
            <a:pPr marL="457200" marR="0" lvl="0" indent="-355600" algn="l" rtl="0">
              <a:lnSpc>
                <a:spcPct val="100000"/>
              </a:lnSpc>
              <a:spcBef>
                <a:spcPts val="0"/>
              </a:spcBef>
              <a:spcAft>
                <a:spcPts val="0"/>
              </a:spcAft>
              <a:buClr>
                <a:srgbClr val="666666"/>
              </a:buClr>
              <a:buSzPts val="2000"/>
              <a:buChar char="❏"/>
            </a:pPr>
            <a:r>
              <a:rPr lang="bg-BG" sz="2200" dirty="0">
                <a:solidFill>
                  <a:srgbClr val="666666"/>
                </a:solidFill>
              </a:rPr>
              <a:t>Вие наблюдавате и документирате; Вие </a:t>
            </a:r>
            <a:r>
              <a:rPr lang="bg-BG" sz="2200" b="1" dirty="0">
                <a:solidFill>
                  <a:srgbClr val="666666"/>
                </a:solidFill>
              </a:rPr>
              <a:t>НЕ</a:t>
            </a:r>
            <a:r>
              <a:rPr lang="bg-BG" sz="2200" dirty="0">
                <a:solidFill>
                  <a:srgbClr val="666666"/>
                </a:solidFill>
              </a:rPr>
              <a:t> замествате специалистите по безопасност на труда, строителния надзор или инженерите</a:t>
            </a:r>
            <a:endParaRPr sz="2200" dirty="0">
              <a:solidFill>
                <a:srgbClr val="666666"/>
              </a:solidFill>
            </a:endParaRPr>
          </a:p>
        </p:txBody>
      </p:sp>
      <p:pic>
        <p:nvPicPr>
          <p:cNvPr id="144" name="Google Shape;144;g3a9b0ea2687_0_14"/>
          <p:cNvPicPr preferRelativeResize="0"/>
          <p:nvPr/>
        </p:nvPicPr>
        <p:blipFill rotWithShape="1">
          <a:blip r:embed="rId4">
            <a:alphaModFix/>
          </a:blip>
          <a:srcRect/>
          <a:stretch/>
        </p:blipFill>
        <p:spPr>
          <a:xfrm>
            <a:off x="235800" y="5386550"/>
            <a:ext cx="1143950" cy="1214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a9b0ea2687_0_2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
        <p:nvSpPr>
          <p:cNvPr id="150" name="Google Shape;150;g3a9b0ea2687_0_21"/>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BG" sz="3500" dirty="0">
                <a:solidFill>
                  <a:srgbClr val="108670"/>
                </a:solidFill>
              </a:rPr>
              <a:t>„Златният триъгълник“</a:t>
            </a:r>
            <a:r>
              <a:rPr lang="en-US" sz="3500" dirty="0">
                <a:solidFill>
                  <a:srgbClr val="108670"/>
                </a:solidFill>
              </a:rPr>
              <a:t>: </a:t>
            </a:r>
            <a:r>
              <a:rPr lang="bg-BG" sz="3500" dirty="0">
                <a:solidFill>
                  <a:srgbClr val="108670"/>
                </a:solidFill>
              </a:rPr>
              <a:t>обхват-време-цена</a:t>
            </a:r>
            <a:endParaRPr sz="3500" dirty="0">
              <a:solidFill>
                <a:srgbClr val="108670"/>
              </a:solidFill>
            </a:endParaRPr>
          </a:p>
        </p:txBody>
      </p:sp>
      <p:pic>
        <p:nvPicPr>
          <p:cNvPr id="151" name="Google Shape;151;g3a9b0ea2687_0_2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 name="TextBox 1">
            <a:extLst>
              <a:ext uri="{FF2B5EF4-FFF2-40B4-BE49-F238E27FC236}">
                <a16:creationId xmlns:a16="http://schemas.microsoft.com/office/drawing/2014/main" id="{DFFD963C-4A8C-0A90-6AE6-21F97722DFE0}"/>
              </a:ext>
            </a:extLst>
          </p:cNvPr>
          <p:cNvSpPr txBox="1"/>
          <p:nvPr/>
        </p:nvSpPr>
        <p:spPr>
          <a:xfrm>
            <a:off x="810028" y="6546249"/>
            <a:ext cx="6887943" cy="246221"/>
          </a:xfrm>
          <a:prstGeom prst="rect">
            <a:avLst/>
          </a:prstGeom>
          <a:noFill/>
        </p:spPr>
        <p:txBody>
          <a:bodyPr wrap="square" rtlCol="0">
            <a:spAutoFit/>
          </a:bodyPr>
          <a:lstStyle/>
          <a:p>
            <a:r>
              <a:rPr lang="bg-BG" sz="1000" dirty="0"/>
              <a:t>Източник: Адаптирано по </a:t>
            </a:r>
            <a:r>
              <a:rPr lang="en-US" sz="1000" dirty="0"/>
              <a:t>Mark Warner | TheProjectManagementBlieprint.com</a:t>
            </a:r>
            <a:endParaRPr lang="en-GB" sz="1000" dirty="0"/>
          </a:p>
        </p:txBody>
      </p:sp>
      <p:pic>
        <p:nvPicPr>
          <p:cNvPr id="4" name="Picture 3">
            <a:extLst>
              <a:ext uri="{FF2B5EF4-FFF2-40B4-BE49-F238E27FC236}">
                <a16:creationId xmlns:a16="http://schemas.microsoft.com/office/drawing/2014/main" id="{5C237DC2-0A6A-BEF0-0DC2-7BCE00236C74}"/>
              </a:ext>
            </a:extLst>
          </p:cNvPr>
          <p:cNvPicPr>
            <a:picLocks noChangeAspect="1"/>
          </p:cNvPicPr>
          <p:nvPr/>
        </p:nvPicPr>
        <p:blipFill>
          <a:blip r:embed="rId4"/>
          <a:stretch>
            <a:fillRect/>
          </a:stretch>
        </p:blipFill>
        <p:spPr>
          <a:xfrm>
            <a:off x="1544263" y="976091"/>
            <a:ext cx="7649602" cy="557015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3a9b0ea2687_0_28"/>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
        <p:nvSpPr>
          <p:cNvPr id="158" name="Google Shape;158;g3a9b0ea2687_0_2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bg-BG" sz="3500" noProof="0" dirty="0">
                <a:solidFill>
                  <a:srgbClr val="108670"/>
                </a:solidFill>
              </a:rPr>
              <a:t>Три основни корупционни модела</a:t>
            </a:r>
            <a:br>
              <a:rPr lang="bg-BG" sz="3500" noProof="0" dirty="0">
                <a:solidFill>
                  <a:srgbClr val="108670"/>
                </a:solidFill>
              </a:rPr>
            </a:br>
            <a:r>
              <a:rPr lang="bg-BG" sz="3500" noProof="0" dirty="0">
                <a:solidFill>
                  <a:srgbClr val="108670"/>
                </a:solidFill>
              </a:rPr>
              <a:t>във фазата на изпълнение</a:t>
            </a:r>
          </a:p>
        </p:txBody>
      </p:sp>
      <p:pic>
        <p:nvPicPr>
          <p:cNvPr id="159" name="Google Shape;159;g3a9b0ea2687_0_28"/>
          <p:cNvPicPr preferRelativeResize="0"/>
          <p:nvPr/>
        </p:nvPicPr>
        <p:blipFill rotWithShape="1">
          <a:blip r:embed="rId3">
            <a:alphaModFix/>
          </a:blip>
          <a:srcRect b="10"/>
          <a:stretch/>
        </p:blipFill>
        <p:spPr>
          <a:xfrm>
            <a:off x="10128528" y="0"/>
            <a:ext cx="1921091" cy="2400300"/>
          </a:xfrm>
          <a:prstGeom prst="rect">
            <a:avLst/>
          </a:prstGeom>
          <a:noFill/>
          <a:ln>
            <a:noFill/>
          </a:ln>
        </p:spPr>
      </p:pic>
      <p:grpSp>
        <p:nvGrpSpPr>
          <p:cNvPr id="160" name="Google Shape;160;g3a9b0ea2687_0_28"/>
          <p:cNvGrpSpPr/>
          <p:nvPr/>
        </p:nvGrpSpPr>
        <p:grpSpPr>
          <a:xfrm>
            <a:off x="2124114" y="4116261"/>
            <a:ext cx="7943768" cy="857980"/>
            <a:chOff x="1593000" y="2322568"/>
            <a:chExt cx="5957975" cy="643500"/>
          </a:xfrm>
        </p:grpSpPr>
        <p:sp>
          <p:nvSpPr>
            <p:cNvPr id="161" name="Google Shape;161;g3a9b0ea2687_0_2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3a9b0ea2687_0_28"/>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g3a9b0ea2687_0_28"/>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3a9b0ea2687_0_2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bg-BG" sz="1300" b="0" i="0" u="none" strike="noStrike" cap="none" dirty="0">
                  <a:solidFill>
                    <a:srgbClr val="FFFFFF"/>
                  </a:solidFill>
                  <a:latin typeface="Roboto Medium"/>
                  <a:ea typeface="Roboto Medium"/>
                  <a:cs typeface="Roboto Medium"/>
                  <a:sym typeface="Roboto Medium"/>
                </a:rPr>
                <a:t>Неправомерно или фантомно подизпълнение</a:t>
              </a:r>
              <a:endParaRPr sz="1300" b="0" i="0" u="none" strike="noStrike" cap="none" dirty="0">
                <a:solidFill>
                  <a:srgbClr val="FFFFFF"/>
                </a:solidFill>
                <a:latin typeface="Roboto"/>
                <a:ea typeface="Roboto"/>
                <a:cs typeface="Roboto"/>
                <a:sym typeface="Roboto"/>
              </a:endParaRPr>
            </a:p>
          </p:txBody>
        </p:sp>
        <p:sp>
          <p:nvSpPr>
            <p:cNvPr id="165" name="Google Shape;165;g3a9b0ea2687_0_28"/>
            <p:cNvSpPr/>
            <p:nvPr/>
          </p:nvSpPr>
          <p:spPr>
            <a:xfrm>
              <a:off x="1593000" y="2322568"/>
              <a:ext cx="690000" cy="642300"/>
            </a:xfrm>
            <a:prstGeom prst="rect">
              <a:avLst/>
            </a:prstGeom>
            <a:solidFill>
              <a:srgbClr val="B02B20"/>
            </a:solidFill>
            <a:ln>
              <a:noFill/>
            </a:ln>
            <a:effectLst>
              <a:outerShdw blurRad="95250" dist="38100"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3a9b0ea2687_0_2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a:solidFill>
                    <a:srgbClr val="FFFFFF"/>
                  </a:solidFill>
                  <a:latin typeface="Roboto Thin"/>
                  <a:ea typeface="Roboto Thin"/>
                  <a:cs typeface="Roboto Thin"/>
                  <a:sym typeface="Roboto Thin"/>
                </a:rPr>
                <a:t>03</a:t>
              </a:r>
              <a:endParaRPr sz="3500" b="0" i="0" u="none" strike="noStrike" cap="none" dirty="0">
                <a:solidFill>
                  <a:srgbClr val="FFFFFF"/>
                </a:solidFill>
                <a:latin typeface="Roboto Thin"/>
                <a:ea typeface="Roboto Thin"/>
                <a:cs typeface="Roboto Thin"/>
                <a:sym typeface="Roboto Thin"/>
              </a:endParaRPr>
            </a:p>
          </p:txBody>
        </p:sp>
        <p:sp>
          <p:nvSpPr>
            <p:cNvPr id="167" name="Google Shape;167;g3a9b0ea2687_0_28"/>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marR="0" lvl="0" indent="-374650" algn="l" rtl="0">
                <a:lnSpc>
                  <a:spcPct val="115000"/>
                </a:lnSpc>
                <a:spcBef>
                  <a:spcPts val="0"/>
                </a:spcBef>
                <a:spcAft>
                  <a:spcPts val="0"/>
                </a:spcAft>
                <a:buClr>
                  <a:srgbClr val="A7291E"/>
                </a:buClr>
                <a:buSzPts val="1100"/>
                <a:buFont typeface="Roboto"/>
                <a:buChar char="●"/>
              </a:pPr>
              <a:r>
                <a:rPr lang="bg-BG" sz="1100" b="0" i="0" u="none" strike="noStrike" cap="none" dirty="0">
                  <a:solidFill>
                    <a:srgbClr val="A7291E"/>
                  </a:solidFill>
                  <a:latin typeface="Roboto"/>
                  <a:ea typeface="Roboto"/>
                  <a:cs typeface="Roboto"/>
                  <a:sym typeface="Roboto"/>
                </a:rPr>
                <a:t>Скрити компании, които извършват значителна част от основните строителни работи</a:t>
              </a:r>
              <a:endParaRPr sz="1100" b="0" i="0" u="none" strike="noStrike" cap="none" dirty="0">
                <a:solidFill>
                  <a:srgbClr val="A7291E"/>
                </a:solidFill>
                <a:latin typeface="Roboto"/>
                <a:ea typeface="Roboto"/>
                <a:cs typeface="Roboto"/>
                <a:sym typeface="Roboto"/>
              </a:endParaRPr>
            </a:p>
          </p:txBody>
        </p:sp>
      </p:grpSp>
      <p:grpSp>
        <p:nvGrpSpPr>
          <p:cNvPr id="168" name="Google Shape;168;g3a9b0ea2687_0_28"/>
          <p:cNvGrpSpPr/>
          <p:nvPr/>
        </p:nvGrpSpPr>
        <p:grpSpPr>
          <a:xfrm>
            <a:off x="2124114" y="3258270"/>
            <a:ext cx="7943768" cy="857980"/>
            <a:chOff x="1593000" y="2322568"/>
            <a:chExt cx="5957975" cy="643500"/>
          </a:xfrm>
        </p:grpSpPr>
        <p:sp>
          <p:nvSpPr>
            <p:cNvPr id="169" name="Google Shape;169;g3a9b0ea2687_0_2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3a9b0ea2687_0_28"/>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3a9b0ea2687_0_28"/>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3a9b0ea2687_0_2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bg-BG" sz="1300" b="0" i="0" u="none" strike="noStrike" cap="none" dirty="0">
                  <a:solidFill>
                    <a:srgbClr val="FFFFFF"/>
                  </a:solidFill>
                  <a:latin typeface="Roboto Medium"/>
                  <a:ea typeface="Roboto Medium"/>
                  <a:cs typeface="Roboto Medium"/>
                  <a:sym typeface="Roboto Medium"/>
                </a:rPr>
                <a:t>Некачествено или непълно изпълнение </a:t>
              </a:r>
              <a:r>
                <a:rPr lang="bg-BG" sz="1300" b="0" i="0" u="none" strike="noStrike" cap="none">
                  <a:solidFill>
                    <a:srgbClr val="FFFFFF"/>
                  </a:solidFill>
                  <a:latin typeface="Roboto Medium"/>
                  <a:ea typeface="Roboto Medium"/>
                  <a:cs typeface="Roboto Medium"/>
                  <a:sym typeface="Roboto Medium"/>
                </a:rPr>
                <a:t>в сравнение с </a:t>
              </a:r>
              <a:r>
                <a:rPr lang="bg-BG" sz="1300" b="0" i="0" u="none" strike="noStrike" cap="none" dirty="0">
                  <a:solidFill>
                    <a:srgbClr val="FFFFFF"/>
                  </a:solidFill>
                  <a:latin typeface="Roboto Medium"/>
                  <a:ea typeface="Roboto Medium"/>
                  <a:cs typeface="Roboto Medium"/>
                  <a:sym typeface="Roboto Medium"/>
                </a:rPr>
                <a:t>разплатеното</a:t>
              </a:r>
              <a:endParaRPr sz="1300" b="0" i="0" u="none" strike="noStrike" cap="none" dirty="0">
                <a:solidFill>
                  <a:srgbClr val="FFFFFF"/>
                </a:solidFill>
                <a:latin typeface="Roboto"/>
                <a:ea typeface="Roboto"/>
                <a:cs typeface="Roboto"/>
                <a:sym typeface="Roboto"/>
              </a:endParaRPr>
            </a:p>
          </p:txBody>
        </p:sp>
        <p:sp>
          <p:nvSpPr>
            <p:cNvPr id="173" name="Google Shape;173;g3a9b0ea2687_0_28"/>
            <p:cNvSpPr/>
            <p:nvPr/>
          </p:nvSpPr>
          <p:spPr>
            <a:xfrm>
              <a:off x="1593000" y="2322568"/>
              <a:ext cx="690000" cy="642300"/>
            </a:xfrm>
            <a:prstGeom prst="rect">
              <a:avLst/>
            </a:prstGeom>
            <a:solidFill>
              <a:srgbClr val="B02B20"/>
            </a:solidFill>
            <a:ln>
              <a:noFill/>
            </a:ln>
            <a:effectLst>
              <a:outerShdw blurRad="95250" dist="38100"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3a9b0ea2687_0_2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FFFFFF"/>
                  </a:solidFill>
                  <a:latin typeface="Roboto Thin"/>
                  <a:ea typeface="Roboto Thin"/>
                  <a:cs typeface="Roboto Thin"/>
                  <a:sym typeface="Roboto Thin"/>
                </a:rPr>
                <a:t>02</a:t>
              </a:r>
              <a:endParaRPr sz="3500" b="0" i="0" u="none" strike="noStrike" cap="none">
                <a:solidFill>
                  <a:srgbClr val="FFFFFF"/>
                </a:solidFill>
                <a:latin typeface="Roboto Thin"/>
                <a:ea typeface="Roboto Thin"/>
                <a:cs typeface="Roboto Thin"/>
                <a:sym typeface="Roboto Thin"/>
              </a:endParaRPr>
            </a:p>
          </p:txBody>
        </p:sp>
        <p:sp>
          <p:nvSpPr>
            <p:cNvPr id="175" name="Google Shape;175;g3a9b0ea2687_0_28"/>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marR="0" lvl="0" indent="-374650" algn="l" rtl="0">
                <a:lnSpc>
                  <a:spcPct val="115000"/>
                </a:lnSpc>
                <a:spcBef>
                  <a:spcPts val="0"/>
                </a:spcBef>
                <a:spcAft>
                  <a:spcPts val="0"/>
                </a:spcAft>
                <a:buClr>
                  <a:srgbClr val="A7291E"/>
                </a:buClr>
                <a:buSzPts val="1100"/>
                <a:buFont typeface="Roboto"/>
                <a:buChar char="●"/>
              </a:pPr>
              <a:r>
                <a:rPr lang="bg-BG" sz="1100" b="0" i="0" u="none" strike="noStrike" cap="none" dirty="0">
                  <a:solidFill>
                    <a:srgbClr val="A7291E"/>
                  </a:solidFill>
                  <a:latin typeface="Roboto"/>
                  <a:ea typeface="Roboto"/>
                  <a:cs typeface="Roboto"/>
                  <a:sym typeface="Roboto"/>
                </a:rPr>
                <a:t>Заплащане за дейности, които изцяло не са извършени или са извършени само частично или са с качество под договорения стандарт</a:t>
              </a:r>
              <a:endParaRPr sz="1100" b="0" i="0" u="none" strike="noStrike" cap="none" dirty="0">
                <a:solidFill>
                  <a:srgbClr val="A7291E"/>
                </a:solidFill>
                <a:latin typeface="Roboto"/>
                <a:ea typeface="Roboto"/>
                <a:cs typeface="Roboto"/>
                <a:sym typeface="Roboto"/>
              </a:endParaRPr>
            </a:p>
          </p:txBody>
        </p:sp>
      </p:grpSp>
      <p:grpSp>
        <p:nvGrpSpPr>
          <p:cNvPr id="176" name="Google Shape;176;g3a9b0ea2687_0_28"/>
          <p:cNvGrpSpPr/>
          <p:nvPr/>
        </p:nvGrpSpPr>
        <p:grpSpPr>
          <a:xfrm>
            <a:off x="2124114" y="2400292"/>
            <a:ext cx="7943768" cy="857980"/>
            <a:chOff x="1593000" y="2322568"/>
            <a:chExt cx="5957975" cy="643500"/>
          </a:xfrm>
        </p:grpSpPr>
        <p:sp>
          <p:nvSpPr>
            <p:cNvPr id="177" name="Google Shape;177;g3a9b0ea2687_0_2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78" name="Google Shape;178;g3a9b0ea2687_0_28"/>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79" name="Google Shape;179;g3a9b0ea2687_0_28"/>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80" name="Google Shape;180;g3a9b0ea2687_0_2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bg-BG" sz="1300" b="0" i="0" u="none" strike="noStrike" cap="none" dirty="0">
                  <a:solidFill>
                    <a:srgbClr val="FFFFFF"/>
                  </a:solidFill>
                  <a:latin typeface="Roboto Medium"/>
                  <a:ea typeface="Roboto Medium"/>
                  <a:cs typeface="Roboto Medium"/>
                  <a:sym typeface="Roboto Medium"/>
                </a:rPr>
                <a:t>Необосновани изменения на договора</a:t>
              </a:r>
              <a:endParaRPr sz="1300" b="0" i="0" u="none" strike="noStrike" cap="none" dirty="0">
                <a:solidFill>
                  <a:srgbClr val="FFFFFF"/>
                </a:solidFill>
                <a:latin typeface="Roboto"/>
                <a:ea typeface="Roboto"/>
                <a:cs typeface="Roboto"/>
                <a:sym typeface="Roboto"/>
              </a:endParaRPr>
            </a:p>
          </p:txBody>
        </p:sp>
        <p:sp>
          <p:nvSpPr>
            <p:cNvPr id="181" name="Google Shape;181;g3a9b0ea2687_0_28"/>
            <p:cNvSpPr/>
            <p:nvPr/>
          </p:nvSpPr>
          <p:spPr>
            <a:xfrm>
              <a:off x="1593000" y="2322568"/>
              <a:ext cx="690000" cy="642300"/>
            </a:xfrm>
            <a:prstGeom prst="rect">
              <a:avLst/>
            </a:prstGeom>
            <a:solidFill>
              <a:srgbClr val="B02B20"/>
            </a:solidFill>
            <a:ln>
              <a:noFill/>
            </a:ln>
            <a:effectLst>
              <a:outerShdw blurRad="95250" dist="38100"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82" name="Google Shape;182;g3a9b0ea2687_0_2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rgbClr val="FFFFFF"/>
                  </a:solidFill>
                  <a:latin typeface="Roboto Thin"/>
                  <a:ea typeface="Roboto Thin"/>
                  <a:cs typeface="Roboto Thin"/>
                  <a:sym typeface="Roboto Thin"/>
                </a:rPr>
                <a:t>01</a:t>
              </a:r>
              <a:endParaRPr sz="3500" b="0" i="0" u="none" strike="noStrike" cap="none">
                <a:solidFill>
                  <a:srgbClr val="FFFFFF"/>
                </a:solidFill>
                <a:latin typeface="Roboto Thin"/>
                <a:ea typeface="Roboto Thin"/>
                <a:cs typeface="Roboto Thin"/>
                <a:sym typeface="Roboto Thin"/>
              </a:endParaRPr>
            </a:p>
          </p:txBody>
        </p:sp>
        <p:sp>
          <p:nvSpPr>
            <p:cNvPr id="183" name="Google Shape;183;g3a9b0ea2687_0_28"/>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marR="0" lvl="0" indent="-374650" algn="l" rtl="0">
                <a:lnSpc>
                  <a:spcPct val="115000"/>
                </a:lnSpc>
                <a:spcBef>
                  <a:spcPts val="0"/>
                </a:spcBef>
                <a:spcAft>
                  <a:spcPts val="0"/>
                </a:spcAft>
                <a:buClr>
                  <a:srgbClr val="A7291E"/>
                </a:buClr>
                <a:buSzPts val="1100"/>
                <a:buFont typeface="Roboto"/>
                <a:buChar char="●"/>
              </a:pPr>
              <a:r>
                <a:rPr lang="bg-BG" sz="1100" b="0" i="0" u="none" strike="noStrike" cap="none" dirty="0">
                  <a:solidFill>
                    <a:srgbClr val="A7291E"/>
                  </a:solidFill>
                  <a:latin typeface="Roboto"/>
                  <a:ea typeface="Roboto"/>
                  <a:cs typeface="Roboto"/>
                  <a:sym typeface="Roboto"/>
                </a:rPr>
                <a:t>Стойност на поръчката</a:t>
              </a:r>
              <a:endParaRPr sz="1100" b="0" i="0" u="none" strike="noStrike" cap="none" dirty="0">
                <a:solidFill>
                  <a:srgbClr val="A7291E"/>
                </a:solidFill>
                <a:latin typeface="Roboto"/>
                <a:ea typeface="Roboto"/>
                <a:cs typeface="Roboto"/>
                <a:sym typeface="Roboto"/>
              </a:endParaRPr>
            </a:p>
            <a:p>
              <a:pPr marL="609600" marR="0" lvl="0" indent="-374650" algn="l" rtl="0">
                <a:lnSpc>
                  <a:spcPct val="115000"/>
                </a:lnSpc>
                <a:spcBef>
                  <a:spcPts val="0"/>
                </a:spcBef>
                <a:spcAft>
                  <a:spcPts val="0"/>
                </a:spcAft>
                <a:buClr>
                  <a:srgbClr val="A7291E"/>
                </a:buClr>
                <a:buSzPts val="1100"/>
                <a:buFont typeface="Roboto"/>
                <a:buChar char="●"/>
              </a:pPr>
              <a:r>
                <a:rPr lang="bg-BG" sz="1100" b="0" i="0" u="none" strike="noStrike" cap="none" dirty="0">
                  <a:solidFill>
                    <a:srgbClr val="A7291E"/>
                  </a:solidFill>
                  <a:latin typeface="Roboto"/>
                  <a:ea typeface="Roboto"/>
                  <a:cs typeface="Roboto"/>
                  <a:sym typeface="Roboto"/>
                </a:rPr>
                <a:t>Увеличен срок за изпълнение или разширен обхват на работите без ясна мотивация и </a:t>
              </a:r>
              <a:r>
                <a:rPr lang="bg-BG" sz="1100" dirty="0">
                  <a:solidFill>
                    <a:srgbClr val="A7291E"/>
                  </a:solidFill>
                  <a:latin typeface="Roboto"/>
                  <a:ea typeface="Roboto"/>
                  <a:cs typeface="Roboto"/>
                  <a:sym typeface="Roboto"/>
                </a:rPr>
                <a:t>законова обосновка</a:t>
              </a:r>
              <a:endParaRPr sz="1100" b="0" i="0" u="none" strike="noStrike" cap="none" dirty="0">
                <a:solidFill>
                  <a:srgbClr val="A7291E"/>
                </a:solidFill>
                <a:latin typeface="Roboto"/>
                <a:ea typeface="Roboto"/>
                <a:cs typeface="Roboto"/>
                <a:sym typeface="Roboto"/>
              </a:endParaRPr>
            </a:p>
          </p:txBody>
        </p:sp>
      </p:grpSp>
      <p:grpSp>
        <p:nvGrpSpPr>
          <p:cNvPr id="184" name="Google Shape;184;g3a9b0ea2687_0_28"/>
          <p:cNvGrpSpPr/>
          <p:nvPr/>
        </p:nvGrpSpPr>
        <p:grpSpPr>
          <a:xfrm>
            <a:off x="4137819" y="5517870"/>
            <a:ext cx="6734299" cy="727413"/>
            <a:chOff x="1593000" y="2322568"/>
            <a:chExt cx="5957975" cy="643500"/>
          </a:xfrm>
        </p:grpSpPr>
        <p:sp>
          <p:nvSpPr>
            <p:cNvPr id="185" name="Google Shape;185;g3a9b0ea2687_0_28"/>
            <p:cNvSpPr/>
            <p:nvPr/>
          </p:nvSpPr>
          <p:spPr>
            <a:xfrm>
              <a:off x="3728375" y="2322568"/>
              <a:ext cx="3822600" cy="643500"/>
            </a:xfrm>
            <a:prstGeom prst="rect">
              <a:avLst/>
            </a:prstGeom>
            <a:solidFill>
              <a:srgbClr val="EEEEEE"/>
            </a:solidFill>
            <a:ln>
              <a:noFill/>
            </a:ln>
          </p:spPr>
          <p:txBody>
            <a:bodyPr spcFirstLastPara="1" wrap="square" lIns="103350" tIns="103350" rIns="103350" bIns="1033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3a9b0ea2687_0_28"/>
            <p:cNvSpPr/>
            <p:nvPr/>
          </p:nvSpPr>
          <p:spPr>
            <a:xfrm flipH="1">
              <a:off x="2283025" y="2322575"/>
              <a:ext cx="1844400" cy="642600"/>
            </a:xfrm>
            <a:prstGeom prst="rect">
              <a:avLst/>
            </a:prstGeom>
            <a:solidFill>
              <a:srgbClr val="A7291E"/>
            </a:solidFill>
            <a:ln>
              <a:noFill/>
            </a:ln>
          </p:spPr>
          <p:txBody>
            <a:bodyPr spcFirstLastPara="1" wrap="square" lIns="103350" tIns="103350" rIns="103350" bIns="1033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3a9b0ea2687_0_28"/>
            <p:cNvSpPr/>
            <p:nvPr/>
          </p:nvSpPr>
          <p:spPr>
            <a:xfrm rot="-5400000">
              <a:off x="3501574" y="1934671"/>
              <a:ext cx="643356" cy="1419149"/>
            </a:xfrm>
            <a:prstGeom prst="flowChartOffpageConnector">
              <a:avLst/>
            </a:prstGeom>
            <a:solidFill>
              <a:srgbClr val="A7291E"/>
            </a:solidFill>
            <a:ln>
              <a:noFill/>
            </a:ln>
          </p:spPr>
          <p:txBody>
            <a:bodyPr spcFirstLastPara="1" wrap="square" lIns="103350" tIns="103350" rIns="103350" bIns="1033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3a9b0ea2687_0_28"/>
            <p:cNvSpPr/>
            <p:nvPr/>
          </p:nvSpPr>
          <p:spPr>
            <a:xfrm>
              <a:off x="2342625" y="2399951"/>
              <a:ext cx="1940700" cy="495900"/>
            </a:xfrm>
            <a:prstGeom prst="rect">
              <a:avLst/>
            </a:prstGeom>
            <a:noFill/>
            <a:ln>
              <a:noFill/>
            </a:ln>
          </p:spPr>
          <p:txBody>
            <a:bodyPr spcFirstLastPara="1" wrap="square" lIns="103350" tIns="103350" rIns="103350" bIns="103350" anchor="ctr" anchorCtr="0">
              <a:noAutofit/>
            </a:bodyPr>
            <a:lstStyle/>
            <a:p>
              <a:pPr marL="0" marR="0" lvl="0" indent="0" algn="l" rtl="0">
                <a:lnSpc>
                  <a:spcPct val="115000"/>
                </a:lnSpc>
                <a:spcBef>
                  <a:spcPts val="0"/>
                </a:spcBef>
                <a:spcAft>
                  <a:spcPts val="0"/>
                </a:spcAft>
                <a:buClr>
                  <a:srgbClr val="000000"/>
                </a:buClr>
                <a:buSzPts val="1102"/>
                <a:buFont typeface="Arial"/>
                <a:buNone/>
              </a:pPr>
              <a:r>
                <a:rPr lang="bg-BG" sz="1102" b="0" i="0" u="none" strike="noStrike" cap="none" dirty="0">
                  <a:solidFill>
                    <a:srgbClr val="FFFFFF"/>
                  </a:solidFill>
                  <a:latin typeface="Roboto Medium"/>
                  <a:ea typeface="Roboto Medium"/>
                  <a:cs typeface="Roboto Medium"/>
                  <a:sym typeface="Roboto Medium"/>
                </a:rPr>
                <a:t>Конфликт на интереси</a:t>
              </a:r>
              <a:endParaRPr sz="1102" b="0" i="0" u="none" strike="noStrike" cap="none" dirty="0">
                <a:solidFill>
                  <a:srgbClr val="FFFFFF"/>
                </a:solidFill>
                <a:latin typeface="Roboto"/>
                <a:ea typeface="Roboto"/>
                <a:cs typeface="Roboto"/>
                <a:sym typeface="Roboto"/>
              </a:endParaRPr>
            </a:p>
          </p:txBody>
        </p:sp>
        <p:sp>
          <p:nvSpPr>
            <p:cNvPr id="189" name="Google Shape;189;g3a9b0ea2687_0_28"/>
            <p:cNvSpPr/>
            <p:nvPr/>
          </p:nvSpPr>
          <p:spPr>
            <a:xfrm>
              <a:off x="1593000" y="2322568"/>
              <a:ext cx="690000" cy="642300"/>
            </a:xfrm>
            <a:prstGeom prst="rect">
              <a:avLst/>
            </a:prstGeom>
            <a:solidFill>
              <a:srgbClr val="B02B20"/>
            </a:solidFill>
            <a:ln>
              <a:noFill/>
            </a:ln>
            <a:effectLst>
              <a:outerShdw blurRad="80752" dist="32301" dir="2700000" algn="bl" rotWithShape="0">
                <a:srgbClr val="000000">
                  <a:alpha val="16862"/>
                </a:srgbClr>
              </a:outerShdw>
            </a:effectLst>
          </p:spPr>
          <p:txBody>
            <a:bodyPr spcFirstLastPara="1" wrap="square" lIns="103350" tIns="103350" rIns="103350" bIns="1033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3a9b0ea2687_0_28"/>
            <p:cNvSpPr/>
            <p:nvPr/>
          </p:nvSpPr>
          <p:spPr>
            <a:xfrm>
              <a:off x="1593000" y="2322575"/>
              <a:ext cx="690000" cy="642600"/>
            </a:xfrm>
            <a:prstGeom prst="rect">
              <a:avLst/>
            </a:prstGeom>
            <a:solidFill>
              <a:srgbClr val="BE2F22"/>
            </a:solidFill>
            <a:ln>
              <a:noFill/>
            </a:ln>
          </p:spPr>
          <p:txBody>
            <a:bodyPr spcFirstLastPara="1" wrap="square" lIns="103350" tIns="103350" rIns="103350" bIns="103350" anchor="ctr" anchorCtr="0">
              <a:noAutofit/>
            </a:bodyPr>
            <a:lstStyle/>
            <a:p>
              <a:pPr marL="0" marR="0" lvl="0" indent="0" algn="ctr" rtl="0">
                <a:lnSpc>
                  <a:spcPct val="100000"/>
                </a:lnSpc>
                <a:spcBef>
                  <a:spcPts val="0"/>
                </a:spcBef>
                <a:spcAft>
                  <a:spcPts val="0"/>
                </a:spcAft>
                <a:buClr>
                  <a:srgbClr val="000000"/>
                </a:buClr>
                <a:buSzPts val="2967"/>
                <a:buFont typeface="Arial"/>
                <a:buNone/>
              </a:pPr>
              <a:r>
                <a:rPr lang="en-US" sz="2967" b="0" i="0" u="none" strike="noStrike" cap="none">
                  <a:solidFill>
                    <a:srgbClr val="FFFFFF"/>
                  </a:solidFill>
                  <a:latin typeface="Roboto Thin"/>
                  <a:ea typeface="Roboto Thin"/>
                  <a:cs typeface="Roboto Thin"/>
                  <a:sym typeface="Roboto Thin"/>
                </a:rPr>
                <a:t>*</a:t>
              </a:r>
              <a:endParaRPr sz="2967" b="0" i="0" u="none" strike="noStrike" cap="none">
                <a:solidFill>
                  <a:srgbClr val="FFFFFF"/>
                </a:solidFill>
                <a:latin typeface="Roboto Thin"/>
                <a:ea typeface="Roboto Thin"/>
                <a:cs typeface="Roboto Thin"/>
                <a:sym typeface="Roboto Thin"/>
              </a:endParaRPr>
            </a:p>
          </p:txBody>
        </p:sp>
        <p:sp>
          <p:nvSpPr>
            <p:cNvPr id="191" name="Google Shape;191;g3a9b0ea2687_0_28"/>
            <p:cNvSpPr/>
            <p:nvPr/>
          </p:nvSpPr>
          <p:spPr>
            <a:xfrm>
              <a:off x="4387850" y="2323750"/>
              <a:ext cx="2971200" cy="642300"/>
            </a:xfrm>
            <a:prstGeom prst="rect">
              <a:avLst/>
            </a:prstGeom>
            <a:noFill/>
            <a:ln>
              <a:noFill/>
            </a:ln>
          </p:spPr>
          <p:txBody>
            <a:bodyPr spcFirstLastPara="1" wrap="square" lIns="103350" tIns="103350" rIns="103350" bIns="103350" anchor="ctr" anchorCtr="0">
              <a:noAutofit/>
            </a:bodyPr>
            <a:lstStyle/>
            <a:p>
              <a:pPr marL="516812" marR="0" lvl="0" indent="-317625" algn="l" rtl="0">
                <a:lnSpc>
                  <a:spcPct val="115000"/>
                </a:lnSpc>
                <a:spcBef>
                  <a:spcPts val="0"/>
                </a:spcBef>
                <a:spcAft>
                  <a:spcPts val="0"/>
                </a:spcAft>
                <a:buClr>
                  <a:srgbClr val="A7291E"/>
                </a:buClr>
                <a:buSzPts val="933"/>
                <a:buFont typeface="Roboto"/>
                <a:buChar char="●"/>
              </a:pPr>
              <a:r>
                <a:rPr lang="bg-BG" sz="932" b="0" i="0" u="none" strike="noStrike" cap="none" dirty="0">
                  <a:solidFill>
                    <a:srgbClr val="A7291E"/>
                  </a:solidFill>
                  <a:latin typeface="Roboto"/>
                  <a:ea typeface="Roboto"/>
                  <a:cs typeface="Roboto"/>
                  <a:sym typeface="Roboto"/>
                </a:rPr>
                <a:t>Риск, който се крие зад трите схеми</a:t>
              </a:r>
              <a:endParaRPr sz="932" b="0" i="0" u="none" strike="noStrike" cap="none" dirty="0">
                <a:solidFill>
                  <a:srgbClr val="A7291E"/>
                </a:solidFill>
                <a:latin typeface="Roboto"/>
                <a:ea typeface="Roboto"/>
                <a:cs typeface="Roboto"/>
                <a:sym typeface="Roboto"/>
              </a:endParaRPr>
            </a:p>
            <a:p>
              <a:pPr marL="516812" marR="0" lvl="0" indent="-317625" algn="l" rtl="0">
                <a:lnSpc>
                  <a:spcPct val="115000"/>
                </a:lnSpc>
                <a:spcBef>
                  <a:spcPts val="0"/>
                </a:spcBef>
                <a:spcAft>
                  <a:spcPts val="0"/>
                </a:spcAft>
                <a:buClr>
                  <a:srgbClr val="A7291E"/>
                </a:buClr>
                <a:buSzPts val="933"/>
                <a:buFont typeface="Roboto"/>
                <a:buChar char="●"/>
              </a:pPr>
              <a:r>
                <a:rPr lang="bg-BG" sz="932" b="0" i="0" u="none" strike="noStrike" cap="none" dirty="0">
                  <a:solidFill>
                    <a:srgbClr val="A7291E"/>
                  </a:solidFill>
                  <a:latin typeface="Roboto"/>
                  <a:ea typeface="Roboto"/>
                  <a:cs typeface="Roboto"/>
                  <a:sym typeface="Roboto"/>
                </a:rPr>
                <a:t>Свързани доставчици</a:t>
              </a:r>
              <a:endParaRPr lang="bg-BG" sz="932" dirty="0">
                <a:solidFill>
                  <a:srgbClr val="A7291E"/>
                </a:solidFill>
                <a:latin typeface="Roboto"/>
                <a:ea typeface="Roboto"/>
                <a:cs typeface="Roboto"/>
                <a:sym typeface="Roboto"/>
              </a:endParaRPr>
            </a:p>
            <a:p>
              <a:pPr marL="199187" marR="0" lvl="0" algn="l" rtl="0">
                <a:lnSpc>
                  <a:spcPct val="115000"/>
                </a:lnSpc>
                <a:spcBef>
                  <a:spcPts val="0"/>
                </a:spcBef>
                <a:spcAft>
                  <a:spcPts val="0"/>
                </a:spcAft>
                <a:buClr>
                  <a:srgbClr val="A7291E"/>
                </a:buClr>
                <a:buSzPts val="933"/>
              </a:pPr>
              <a:r>
                <a:rPr lang="en-US" sz="932" b="0" i="0" u="none" strike="noStrike" cap="none" dirty="0">
                  <a:solidFill>
                    <a:srgbClr val="A7291E"/>
                  </a:solidFill>
                  <a:latin typeface="Roboto"/>
                  <a:ea typeface="Roboto"/>
                  <a:cs typeface="Roboto"/>
                  <a:sym typeface="Roboto"/>
                </a:rPr>
                <a:t>(</a:t>
              </a:r>
              <a:r>
                <a:rPr lang="bg-BG" sz="932" dirty="0">
                  <a:solidFill>
                    <a:srgbClr val="A7291E"/>
                  </a:solidFill>
                  <a:latin typeface="Roboto"/>
                  <a:ea typeface="Roboto"/>
                  <a:cs typeface="Roboto"/>
                  <a:sym typeface="Roboto"/>
                </a:rPr>
                <a:t>не непременно корупционен риск</a:t>
              </a:r>
              <a:r>
                <a:rPr lang="en-US" sz="932" b="0" i="0" u="none" strike="noStrike" cap="none" dirty="0">
                  <a:solidFill>
                    <a:srgbClr val="A7291E"/>
                  </a:solidFill>
                  <a:latin typeface="Roboto"/>
                  <a:ea typeface="Roboto"/>
                  <a:cs typeface="Roboto"/>
                  <a:sym typeface="Roboto"/>
                </a:rPr>
                <a:t>)</a:t>
              </a:r>
              <a:endParaRPr sz="932" b="0" i="0" u="none" strike="noStrike" cap="none" dirty="0">
                <a:solidFill>
                  <a:srgbClr val="A7291E"/>
                </a:solidFill>
                <a:latin typeface="Roboto"/>
                <a:ea typeface="Roboto"/>
                <a:cs typeface="Roboto"/>
                <a:sym typeface="Roboto"/>
              </a:endParaRPr>
            </a:p>
          </p:txBody>
        </p:sp>
      </p:grpSp>
      <p:pic>
        <p:nvPicPr>
          <p:cNvPr id="192" name="Google Shape;192;g3a9b0ea2687_0_28"/>
          <p:cNvPicPr preferRelativeResize="0"/>
          <p:nvPr/>
        </p:nvPicPr>
        <p:blipFill rotWithShape="1">
          <a:blip r:embed="rId4">
            <a:alphaModFix/>
          </a:blip>
          <a:srcRect/>
          <a:stretch/>
        </p:blipFill>
        <p:spPr>
          <a:xfrm>
            <a:off x="216800" y="5375750"/>
            <a:ext cx="1266850" cy="1266850"/>
          </a:xfrm>
          <a:prstGeom prst="rect">
            <a:avLst/>
          </a:prstGeom>
          <a:noFill/>
          <a:ln>
            <a:noFill/>
          </a:ln>
        </p:spPr>
      </p:pic>
    </p:spTree>
  </p:cSld>
  <p:clrMapOvr>
    <a:masterClrMapping/>
  </p:clrMapOvr>
</p:sld>
</file>

<file path=ppt/theme/theme1.xml><?xml version="1.0" encoding="utf-8"?>
<a:theme xmlns:a="http://schemas.openxmlformats.org/drawingml/2006/main" name="Alapértelmezett terv">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3279</TotalTime>
  <Words>9251</Words>
  <Application>Microsoft Office PowerPoint</Application>
  <PresentationFormat>Widescreen</PresentationFormat>
  <Paragraphs>415</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Cambria</vt:lpstr>
      <vt:lpstr>Symbol</vt:lpstr>
      <vt:lpstr>Oi</vt:lpstr>
      <vt:lpstr>Roboto Thin</vt:lpstr>
      <vt:lpstr>Arial</vt:lpstr>
      <vt:lpstr>Roboto</vt:lpstr>
      <vt:lpstr>Calibri</vt:lpstr>
      <vt:lpstr>Trebuchet MS</vt:lpstr>
      <vt:lpstr>Roboto Medium</vt:lpstr>
      <vt:lpstr>Aptos</vt:lpstr>
      <vt:lpstr>Alapértelmezett terv</vt:lpstr>
      <vt:lpstr>PowerPoint Presentation</vt:lpstr>
      <vt:lpstr>Проектът iMonitor 2.0</vt:lpstr>
      <vt:lpstr>Обхват на проекта</vt:lpstr>
      <vt:lpstr>Мястото на Модул 3: Защо „Строителството“ е висок залог</vt:lpstr>
      <vt:lpstr>Мрежата Blue Dot: как изглежда „качествен инфраструктурен проект“</vt:lpstr>
      <vt:lpstr>Резултати от обучението</vt:lpstr>
      <vt:lpstr>Безопасност и ограничения</vt:lpstr>
      <vt:lpstr>„Златният триъгълник“: обхват-време-цена</vt:lpstr>
      <vt:lpstr>Три основни корупционни модела във фазата на изпълнение</vt:lpstr>
      <vt:lpstr>Blue Dot Network: Елемент 7</vt:lpstr>
      <vt:lpstr>Корупционните модели в обхвата на  Blue Dot Елемент 7</vt:lpstr>
      <vt:lpstr>Какво представлява корупцията при инфраструктурни проекти</vt:lpstr>
      <vt:lpstr>Сценарии за риск – Възлагане</vt:lpstr>
      <vt:lpstr>Сценарии за риск – Изменения на договора и удължаване на сроковете</vt:lpstr>
      <vt:lpstr>Сценарии за риск – Изпълнение</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129</cp:revision>
  <dcterms:created xsi:type="dcterms:W3CDTF">2023-11-21T10:14:06Z</dcterms:created>
  <dcterms:modified xsi:type="dcterms:W3CDTF">2026-02-02T10:37:08Z</dcterms:modified>
</cp:coreProperties>
</file>