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1vIJtYThSZsrBb9ujOvSKTYK4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88" autoAdjust="0"/>
  </p:normalViewPr>
  <p:slideViewPr>
    <p:cSldViewPr snapToGrid="0">
      <p:cViewPr varScale="1">
        <p:scale>
          <a:sx n="64" d="100"/>
          <a:sy n="64" d="100"/>
        </p:scale>
        <p:origin x="5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sz="1000" dirty="0"/>
              <a:t>Добре дошли отново в Модул 3.</a:t>
            </a:r>
            <a:endParaRPr sz="10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bg" sz="1000" dirty="0"/>
              <a:t>В първата част от този модул разгледахме корупцията в общия контекст на поръчките за строителството и малки инфраструктурни проекти. Оформихме най-разпространените рискове в три основни корупционни модела – </a:t>
            </a:r>
            <a:r>
              <a:rPr lang="bg-BG" sz="1000" b="0" i="0" u="none" strike="noStrike" cap="none" dirty="0">
                <a:solidFill>
                  <a:srgbClr val="FFFFFF"/>
                </a:solidFill>
                <a:latin typeface="Roboto Medium"/>
                <a:ea typeface="Roboto Medium"/>
                <a:cs typeface="Roboto Medium"/>
                <a:sym typeface="Roboto Medium"/>
              </a:rPr>
              <a:t>Необосновани изменения на договора, </a:t>
            </a:r>
            <a:r>
              <a:rPr lang="bg-BG" sz="1000" b="0" i="0" u="none" strike="noStrike" cap="none" noProof="0" dirty="0">
                <a:solidFill>
                  <a:srgbClr val="FFFFFF"/>
                </a:solidFill>
                <a:latin typeface="Roboto Medium"/>
                <a:ea typeface="Roboto Medium"/>
                <a:cs typeface="Roboto Medium"/>
                <a:sym typeface="Roboto Medium"/>
              </a:rPr>
              <a:t>Некачествено или непълно изпълнение в сравнение с разплатеното </a:t>
            </a:r>
            <a:r>
              <a:rPr lang="ru-RU" sz="1000" b="0" i="0" u="none" strike="noStrike" cap="none" dirty="0">
                <a:solidFill>
                  <a:srgbClr val="FFFFFF"/>
                </a:solidFill>
                <a:latin typeface="Roboto Medium"/>
                <a:ea typeface="Roboto Medium"/>
                <a:cs typeface="Roboto Medium"/>
                <a:sym typeface="Roboto Medium"/>
              </a:rPr>
              <a:t>и </a:t>
            </a:r>
            <a:r>
              <a:rPr lang="bg-BG" sz="1000" b="0" i="0" u="none" strike="noStrike" cap="none" dirty="0">
                <a:solidFill>
                  <a:srgbClr val="FFFFFF"/>
                </a:solidFill>
                <a:latin typeface="Roboto Medium"/>
                <a:ea typeface="Roboto Medium"/>
                <a:cs typeface="Roboto Medium"/>
                <a:sym typeface="Roboto Medium"/>
              </a:rPr>
              <a:t>Неправомерно или фантомно подизпълнение – и ги подредихме в типични „сценарии за риск“, проявяващи се през </a:t>
            </a:r>
            <a:r>
              <a:rPr lang="bg" sz="1000" dirty="0"/>
              <a:t>целия жизнен цикъл на проекта.</a:t>
            </a:r>
            <a:endParaRPr sz="1000" dirty="0"/>
          </a:p>
          <a:p>
            <a:pPr marL="0" lvl="0" indent="0" algn="l" rtl="0">
              <a:lnSpc>
                <a:spcPct val="100000"/>
              </a:lnSpc>
              <a:spcBef>
                <a:spcPts val="0"/>
              </a:spcBef>
              <a:spcAft>
                <a:spcPts val="0"/>
              </a:spcAft>
              <a:buSzPts val="1400"/>
              <a:buNone/>
            </a:pPr>
            <a:endParaRPr lang="bg" sz="1000" dirty="0"/>
          </a:p>
          <a:p>
            <a:pPr marL="0" lvl="0" indent="0" algn="l" rtl="0">
              <a:lnSpc>
                <a:spcPct val="100000"/>
              </a:lnSpc>
              <a:spcBef>
                <a:spcPts val="0"/>
              </a:spcBef>
              <a:spcAft>
                <a:spcPts val="0"/>
              </a:spcAft>
              <a:buSzPts val="1400"/>
              <a:buNone/>
            </a:pPr>
            <a:r>
              <a:rPr lang="bg" sz="1000" dirty="0"/>
              <a:t>В тази част ще разгледаме практически аспекти. Ще разгледаме формуляра за доклад от наблюдението iMonitor и Стъпка 1: </a:t>
            </a:r>
            <a:r>
              <a:rPr lang="ru-RU" sz="1000" dirty="0"/>
              <a:t>Кабинетно </a:t>
            </a:r>
            <a:r>
              <a:rPr lang="bg-BG" sz="1000" noProof="0" dirty="0"/>
              <a:t>проучване</a:t>
            </a:r>
            <a:r>
              <a:rPr lang="bg" sz="1000" dirty="0"/>
              <a:t> – тоест всичко, което може да бъде проверено „по документи“ преди да сме стигнали до строителната площадка.</a:t>
            </a:r>
            <a:endParaRPr sz="1000" dirty="0"/>
          </a:p>
          <a:p>
            <a:pPr marL="0" lvl="0" indent="0" algn="l" rtl="0">
              <a:lnSpc>
                <a:spcPct val="100000"/>
              </a:lnSpc>
              <a:spcBef>
                <a:spcPts val="0"/>
              </a:spcBef>
              <a:spcAft>
                <a:spcPts val="0"/>
              </a:spcAft>
              <a:buSzPts val="1400"/>
              <a:buNone/>
            </a:pPr>
            <a:r>
              <a:rPr lang="bg" sz="1000" dirty="0"/>
              <a:t>Фокусът на M3.2 е нарочнодоста тесен. Ще разгледаме как Стъпка 1 ви помага да:</a:t>
            </a:r>
            <a:endParaRPr sz="1000" dirty="0"/>
          </a:p>
          <a:p>
            <a:pPr marL="457200" lvl="0" indent="-292100" algn="l" rtl="0">
              <a:lnSpc>
                <a:spcPct val="100000"/>
              </a:lnSpc>
              <a:spcBef>
                <a:spcPts val="0"/>
              </a:spcBef>
              <a:spcAft>
                <a:spcPts val="0"/>
              </a:spcAft>
              <a:buSzPts val="1000"/>
              <a:buChar char="●"/>
            </a:pPr>
            <a:r>
              <a:rPr lang="bg" sz="1000" dirty="0"/>
              <a:t>Разберете основната информация при договорите за строителство и </a:t>
            </a:r>
            <a:r>
              <a:rPr lang="ru-RU" sz="1000" dirty="0"/>
              <a:t>малки </a:t>
            </a:r>
            <a:r>
              <a:rPr lang="bg-BG" sz="1000" noProof="0" dirty="0"/>
              <a:t>инфраструктурни проекти</a:t>
            </a:r>
            <a:r>
              <a:rPr lang="ru-RU" sz="1000" dirty="0"/>
              <a:t>;</a:t>
            </a:r>
            <a:endParaRPr sz="1000" dirty="0"/>
          </a:p>
          <a:p>
            <a:pPr marL="457200" lvl="0" indent="-292100" algn="l" rtl="0">
              <a:lnSpc>
                <a:spcPct val="100000"/>
              </a:lnSpc>
              <a:spcBef>
                <a:spcPts val="0"/>
              </a:spcBef>
              <a:spcAft>
                <a:spcPts val="0"/>
              </a:spcAft>
              <a:buSzPts val="1000"/>
              <a:buChar char="●"/>
            </a:pPr>
            <a:r>
              <a:rPr lang="bg" sz="1000" dirty="0"/>
              <a:t>Използвате допълнителните въпроси, за да документирате измененията на първоначалния договор, подизпълнението и профила на изпълнителите; и</a:t>
            </a:r>
            <a:endParaRPr sz="1000" dirty="0"/>
          </a:p>
          <a:p>
            <a:pPr marL="457200" lvl="0" indent="-292100" algn="l" rtl="0">
              <a:lnSpc>
                <a:spcPct val="100000"/>
              </a:lnSpc>
              <a:spcBef>
                <a:spcPts val="0"/>
              </a:spcBef>
              <a:spcAft>
                <a:spcPts val="0"/>
              </a:spcAft>
              <a:buSzPts val="1000"/>
              <a:buChar char="●"/>
            </a:pPr>
            <a:r>
              <a:rPr lang="bg" sz="1000" dirty="0"/>
              <a:t>Подготвите кратък списък с конкретни точки за проверка при посещение на терен.</a:t>
            </a:r>
            <a:endParaRPr sz="1000" dirty="0"/>
          </a:p>
          <a:p>
            <a:pPr marL="0" lvl="0" indent="0" algn="l" rtl="0">
              <a:lnSpc>
                <a:spcPct val="100000"/>
              </a:lnSpc>
              <a:spcBef>
                <a:spcPts val="0"/>
              </a:spcBef>
              <a:spcAft>
                <a:spcPts val="0"/>
              </a:spcAft>
              <a:buSzPts val="1400"/>
              <a:buNone/>
            </a:pPr>
            <a:r>
              <a:rPr lang="bg" sz="1000" dirty="0"/>
              <a:t>Това не е проверка за законосъобразност и не е необходимо да сте юрист или експерт по обществени поръчки. Вашата задача е да използвате формуляра като </a:t>
            </a:r>
            <a:r>
              <a:rPr lang="bg" sz="1000" dirty="0">
                <a:highlight>
                  <a:srgbClr val="FFFF00"/>
                </a:highlight>
              </a:rPr>
              <a:t>опора: преглеждате договора, анексите и допълненията, попълвате ключовите полета и оставяте инструмента да открои кога е </a:t>
            </a:r>
            <a:r>
              <a:rPr lang="bg" sz="1000" i="1" dirty="0">
                <a:highlight>
                  <a:srgbClr val="FFFF00"/>
                </a:highlight>
              </a:rPr>
              <a:t>по-вероятно </a:t>
            </a:r>
            <a:r>
              <a:rPr lang="bg" sz="1000" dirty="0">
                <a:highlight>
                  <a:srgbClr val="FFFF00"/>
                </a:highlight>
              </a:rPr>
              <a:t>да се появят корупционните модели 1, 2 и 3.</a:t>
            </a:r>
            <a:endParaRPr sz="1000" dirty="0">
              <a:highlight>
                <a:srgbClr val="FFFF00"/>
              </a:highlight>
            </a:endParaRPr>
          </a:p>
          <a:p>
            <a:pPr marL="0" lvl="0" indent="0" algn="l" rtl="0">
              <a:lnSpc>
                <a:spcPct val="100000"/>
              </a:lnSpc>
              <a:spcBef>
                <a:spcPts val="0"/>
              </a:spcBef>
              <a:spcAft>
                <a:spcPts val="0"/>
              </a:spcAft>
              <a:buSzPts val="1400"/>
              <a:buNone/>
            </a:pPr>
            <a:r>
              <a:rPr lang="bg" sz="1000" dirty="0"/>
              <a:t>С една дума, в М3.1. разбрахме моделите и сценариите за риск, а в М3.2 ще научим как да ги открием при конкретен проект, използвайки формуляра за доклад от наблюдението.</a:t>
            </a:r>
            <a:endParaRPr sz="1000" dirty="0"/>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a9ecc4a29f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Тук от „Има ли подизпълнение?“ преминаваме към „Кой точно какво прави и срещу колко?“</a:t>
            </a:r>
            <a:endParaRPr sz="1000" dirty="0"/>
          </a:p>
          <a:p>
            <a:pPr marL="0" lvl="0" indent="0" algn="l" rtl="0">
              <a:lnSpc>
                <a:spcPct val="115000"/>
              </a:lnSpc>
              <a:spcBef>
                <a:spcPts val="0"/>
              </a:spcBef>
              <a:spcAft>
                <a:spcPts val="0"/>
              </a:spcAft>
              <a:buSzPts val="1400"/>
              <a:buNone/>
            </a:pPr>
            <a:r>
              <a:rPr lang="bg" sz="1000" dirty="0"/>
              <a:t>Първо, цитирате какво е посочено в договора/документите: наименованието на всеки посочен подизпълнител и стойността на неговата част. Онлайн формулярът автометично ще изчисли:</a:t>
            </a:r>
            <a:endParaRPr sz="1000" dirty="0"/>
          </a:p>
          <a:p>
            <a:pPr marL="457200" lvl="0" indent="-292100" algn="l" rtl="0">
              <a:lnSpc>
                <a:spcPct val="115000"/>
              </a:lnSpc>
              <a:spcBef>
                <a:spcPts val="0"/>
              </a:spcBef>
              <a:spcAft>
                <a:spcPts val="0"/>
              </a:spcAft>
              <a:buSzPts val="1000"/>
              <a:buChar char="●"/>
            </a:pPr>
            <a:r>
              <a:rPr lang="bg" sz="1000" dirty="0"/>
              <a:t>Обща стойност на подизпълнението, и</a:t>
            </a:r>
            <a:endParaRPr sz="1000" dirty="0"/>
          </a:p>
          <a:p>
            <a:pPr marL="457200" lvl="0" indent="-292100" algn="l" rtl="0">
              <a:lnSpc>
                <a:spcPct val="115000"/>
              </a:lnSpc>
              <a:spcBef>
                <a:spcPts val="0"/>
              </a:spcBef>
              <a:spcAft>
                <a:spcPts val="0"/>
              </a:spcAft>
              <a:buSzPts val="1000"/>
              <a:buChar char="●"/>
            </a:pPr>
            <a:r>
              <a:rPr lang="bg" sz="1000" dirty="0"/>
              <a:t>Делът от стойността на договора, който е превъзложен.</a:t>
            </a:r>
            <a:endParaRPr sz="1000" dirty="0"/>
          </a:p>
          <a:p>
            <a:pPr marL="0" lvl="0" indent="0" algn="l" rtl="0">
              <a:lnSpc>
                <a:spcPct val="115000"/>
              </a:lnSpc>
              <a:spcBef>
                <a:spcPts val="0"/>
              </a:spcBef>
              <a:spcAft>
                <a:spcPts val="0"/>
              </a:spcAft>
              <a:buSzPts val="1400"/>
              <a:buNone/>
            </a:pPr>
            <a:r>
              <a:rPr lang="bg" sz="1000" dirty="0"/>
              <a:t>За обикновен малък мост или двукилометров местен път, известно възлагане на подизпълнители е нормално: може би 20-30% от стойността за специализирани дейности. Но ако видите, че 70-80% от стойността на договора е превъзложена на една компания, трябва да се запитате: не е ли официалният изпълнител само прикритие?</a:t>
            </a:r>
            <a:endParaRPr sz="1000" dirty="0"/>
          </a:p>
          <a:p>
            <a:pPr marL="0" lvl="0" indent="0" algn="l" rtl="0">
              <a:lnSpc>
                <a:spcPct val="115000"/>
              </a:lnSpc>
              <a:spcBef>
                <a:spcPts val="0"/>
              </a:spcBef>
              <a:spcAft>
                <a:spcPts val="0"/>
              </a:spcAft>
              <a:buSzPts val="1400"/>
              <a:buNone/>
            </a:pPr>
            <a:r>
              <a:rPr lang="bg" sz="1000" dirty="0"/>
              <a:t>Това е класически КМ3 – неправомерно или фантомно подизпълнение: политически обвързана „водеща компания“ печели търга, след което прехвърля почти всички работи на друга компания, която не е била проверена чрез конкурс.</a:t>
            </a:r>
            <a:endParaRPr sz="1000" dirty="0"/>
          </a:p>
          <a:p>
            <a:pPr marL="0" lvl="0" indent="0" algn="l" rtl="0">
              <a:lnSpc>
                <a:spcPct val="115000"/>
              </a:lnSpc>
              <a:spcBef>
                <a:spcPts val="0"/>
              </a:spcBef>
              <a:spcAft>
                <a:spcPts val="0"/>
              </a:spcAft>
              <a:buSzPts val="1400"/>
              <a:buNone/>
            </a:pPr>
            <a:r>
              <a:rPr lang="bg" sz="1000" dirty="0"/>
              <a:t>Другата крайност също може да бъде подозрителна. Представете си пътен ремонт за 1 милион евро с отводнителна система и светофари, но в документите не са посочени никакви подизпълнители. В много случаи това е технически възможно, но за малка местна фирма може да е нереалистично. Впоследствие, в Стъпка 2, ако видите различни фирмени лога на обекта, ще знаете, че картината за подизпълнителите по документи е била непълна.</a:t>
            </a:r>
            <a:endParaRPr sz="1000" dirty="0"/>
          </a:p>
          <a:p>
            <a:pPr marL="0" lvl="0" indent="0" algn="l" rtl="0">
              <a:lnSpc>
                <a:spcPct val="115000"/>
              </a:lnSpc>
              <a:spcBef>
                <a:spcPts val="0"/>
              </a:spcBef>
              <a:spcAft>
                <a:spcPts val="0"/>
              </a:spcAft>
              <a:buSzPts val="1400"/>
              <a:buNone/>
            </a:pPr>
            <a:r>
              <a:rPr lang="bg" sz="1000" dirty="0"/>
              <a:t>Делът н подизпълнение има значение и за КМ2 –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a:t>
            </a:r>
            <a:r>
              <a:rPr lang="bg" sz="1000" dirty="0"/>
              <a:t>. Когато твърде много се възлага на нискомаржови подизпълнители, качеството често спада: евтини материали, тънки асфалтови слоеве, които правят пътищата по-слаби за по-тежки превозни средства; по-податливи на повреди от трактори или камиони, лошо покритие. Стъпка 1 Ви дава структурата; Стъпка 2 ще Ви покаже дали истинското изпълнение отговаря на тази картина.</a:t>
            </a:r>
            <a:endParaRPr sz="1000" dirty="0"/>
          </a:p>
        </p:txBody>
      </p:sp>
      <p:sp>
        <p:nvSpPr>
          <p:cNvPr id="154" name="Google Shape;154;g3a9ecc4a29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aa3b1156b0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Верен отговор: </a:t>
            </a:r>
            <a:r>
              <a:rPr lang="en-US" sz="1000" dirty="0"/>
              <a:t>c.</a:t>
            </a:r>
            <a:endParaRPr sz="1000" dirty="0"/>
          </a:p>
          <a:p>
            <a:pPr marL="0" lvl="0" indent="0" algn="l" rtl="0">
              <a:lnSpc>
                <a:spcPct val="115000"/>
              </a:lnSpc>
              <a:spcBef>
                <a:spcPts val="0"/>
              </a:spcBef>
              <a:spcAft>
                <a:spcPts val="0"/>
              </a:spcAft>
              <a:buSzPts val="1400"/>
              <a:buNone/>
            </a:pPr>
            <a:endParaRPr sz="1000" dirty="0"/>
          </a:p>
          <a:p>
            <a:pPr marL="0" lvl="0" indent="0" algn="l" rtl="0">
              <a:lnSpc>
                <a:spcPct val="115000"/>
              </a:lnSpc>
              <a:spcBef>
                <a:spcPts val="0"/>
              </a:spcBef>
              <a:spcAft>
                <a:spcPts val="0"/>
              </a:spcAft>
              <a:buSzPts val="1400"/>
              <a:buNone/>
            </a:pPr>
            <a:r>
              <a:rPr lang="bg" sz="1000" dirty="0"/>
              <a:t>След като вече знаете как да интерпретирате дела на подизпълнението, нека се тестваме върху казус от Полша.</a:t>
            </a:r>
            <a:endParaRPr sz="1000" dirty="0"/>
          </a:p>
          <a:p>
            <a:pPr marL="0" lvl="0" indent="0" algn="l" rtl="0">
              <a:lnSpc>
                <a:spcPct val="115000"/>
              </a:lnSpc>
              <a:spcBef>
                <a:spcPts val="1200"/>
              </a:spcBef>
              <a:spcAft>
                <a:spcPts val="0"/>
              </a:spcAft>
              <a:buSzPts val="1100"/>
              <a:buNone/>
            </a:pPr>
            <a:r>
              <a:rPr lang="bg" sz="1100" dirty="0">
                <a:latin typeface="Arial"/>
                <a:ea typeface="Arial"/>
                <a:cs typeface="Arial"/>
                <a:sym typeface="Arial"/>
              </a:rPr>
              <a:t>Това е пряка връзка към въпросите от стъпка 1 </a:t>
            </a:r>
            <a:r>
              <a:rPr lang="bg" sz="1100" b="1" dirty="0">
                <a:latin typeface="Arial"/>
                <a:ea typeface="Arial"/>
                <a:cs typeface="Arial"/>
                <a:sym typeface="Arial"/>
              </a:rPr>
              <a:t>„</a:t>
            </a:r>
            <a:r>
              <a:rPr lang="ru-RU" sz="1100" b="1" dirty="0">
                <a:latin typeface="Arial"/>
                <a:ea typeface="Arial"/>
                <a:cs typeface="Arial"/>
                <a:sym typeface="Arial"/>
              </a:rPr>
              <a:t>В </a:t>
            </a:r>
            <a:r>
              <a:rPr lang="bg-BG" sz="1100" b="1" noProof="0" dirty="0">
                <a:latin typeface="Arial"/>
                <a:ea typeface="Arial"/>
                <a:cs typeface="Arial"/>
                <a:sym typeface="Arial"/>
              </a:rPr>
              <a:t>този договор има ли подизпълнители</a:t>
            </a:r>
            <a:r>
              <a:rPr lang="ru-RU" sz="1100" b="1" dirty="0">
                <a:latin typeface="Arial"/>
                <a:ea typeface="Arial"/>
                <a:cs typeface="Arial"/>
                <a:sym typeface="Arial"/>
              </a:rPr>
              <a:t>?</a:t>
            </a:r>
            <a:r>
              <a:rPr lang="bg" sz="1100" b="1" dirty="0">
                <a:latin typeface="Arial"/>
                <a:ea typeface="Arial"/>
                <a:cs typeface="Arial"/>
                <a:sym typeface="Arial"/>
              </a:rPr>
              <a:t>“ </a:t>
            </a:r>
            <a:r>
              <a:rPr lang="bg" sz="1100" dirty="0">
                <a:latin typeface="Arial"/>
                <a:ea typeface="Arial"/>
                <a:cs typeface="Arial"/>
                <a:sym typeface="Arial"/>
              </a:rPr>
              <a:t>и </a:t>
            </a:r>
            <a:r>
              <a:rPr lang="bg" sz="1100" b="1" dirty="0">
                <a:latin typeface="Arial"/>
                <a:ea typeface="Arial"/>
                <a:cs typeface="Arial"/>
                <a:sym typeface="Arial"/>
              </a:rPr>
              <a:t>„</a:t>
            </a:r>
            <a:r>
              <a:rPr lang="bg-BG" sz="1100" b="1" noProof="0" dirty="0">
                <a:latin typeface="Arial"/>
                <a:ea typeface="Arial"/>
                <a:cs typeface="Arial"/>
                <a:sym typeface="Arial"/>
              </a:rPr>
              <a:t>Какъв дял от работите е възложен на подизпълнители</a:t>
            </a:r>
            <a:r>
              <a:rPr lang="bg" sz="1100" b="1" dirty="0">
                <a:latin typeface="Arial"/>
                <a:ea typeface="Arial"/>
                <a:cs typeface="Arial"/>
                <a:sym typeface="Arial"/>
              </a:rPr>
              <a:t>?“</a:t>
            </a:r>
            <a:endParaRPr sz="1100" b="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Представете си реновиране на малък </a:t>
            </a:r>
            <a:r>
              <a:rPr lang="bg" sz="1100" b="1" dirty="0">
                <a:latin typeface="Arial"/>
                <a:ea typeface="Arial"/>
                <a:cs typeface="Arial"/>
                <a:sym typeface="Arial"/>
              </a:rPr>
              <a:t>градски площад в Ринек Нови, Полша</a:t>
            </a:r>
            <a:r>
              <a:rPr lang="bg" sz="1100" dirty="0">
                <a:latin typeface="Arial"/>
                <a:ea typeface="Arial"/>
                <a:cs typeface="Arial"/>
                <a:sym typeface="Arial"/>
              </a:rPr>
              <a:t>. Това е прост проект: подмяна на паважа на главния площад, дренаж, пейки и осветление – не е мегамост.</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Отваряте списъка с подизпълнителите и виждате три различни модела (в отговорите):</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a.</a:t>
            </a:r>
            <a:r>
              <a:rPr lang="bg" sz="1100" b="1" dirty="0">
                <a:latin typeface="Arial"/>
                <a:ea typeface="Arial"/>
                <a:cs typeface="Arial"/>
                <a:sym typeface="Arial"/>
              </a:rPr>
              <a:t> </a:t>
            </a:r>
            <a:r>
              <a:rPr lang="bg" sz="1100" dirty="0">
                <a:latin typeface="Arial"/>
                <a:ea typeface="Arial"/>
                <a:cs typeface="Arial"/>
                <a:sym typeface="Arial"/>
              </a:rPr>
              <a:t>– 18% от стойността отива при местна фирма специализирана в </a:t>
            </a:r>
            <a:r>
              <a:rPr lang="bg" sz="1100" b="1" dirty="0">
                <a:latin typeface="Arial"/>
                <a:ea typeface="Arial"/>
                <a:cs typeface="Arial"/>
                <a:sym typeface="Arial"/>
              </a:rPr>
              <a:t>осветлението</a:t>
            </a:r>
            <a:r>
              <a:rPr lang="bg" sz="1100" dirty="0">
                <a:latin typeface="Arial"/>
                <a:ea typeface="Arial"/>
                <a:cs typeface="Arial"/>
                <a:sym typeface="Arial"/>
              </a:rPr>
              <a:t>. Това е съвсем нормално: електромонтажните работи често изискват специалист.</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b.</a:t>
            </a:r>
            <a:r>
              <a:rPr lang="bg" sz="1100" b="1" dirty="0">
                <a:latin typeface="Arial"/>
                <a:ea typeface="Arial"/>
                <a:cs typeface="Arial"/>
                <a:sym typeface="Arial"/>
              </a:rPr>
              <a:t> </a:t>
            </a:r>
            <a:r>
              <a:rPr lang="bg" sz="1100" dirty="0">
                <a:latin typeface="Arial"/>
                <a:ea typeface="Arial"/>
                <a:cs typeface="Arial"/>
                <a:sym typeface="Arial"/>
              </a:rPr>
              <a:t>– 28% са разделени между </a:t>
            </a:r>
            <a:r>
              <a:rPr lang="bg" sz="1100" b="1" dirty="0">
                <a:latin typeface="Arial"/>
                <a:ea typeface="Arial"/>
                <a:cs typeface="Arial"/>
                <a:sym typeface="Arial"/>
              </a:rPr>
              <a:t>две фирми </a:t>
            </a:r>
            <a:r>
              <a:rPr lang="bg" sz="1100" dirty="0">
                <a:latin typeface="Arial"/>
                <a:ea typeface="Arial"/>
                <a:cs typeface="Arial"/>
                <a:sym typeface="Arial"/>
              </a:rPr>
              <a:t>за озеленяване и оборудване на детски площадки. Отново, за градски площад това може да е разумно.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c.</a:t>
            </a:r>
            <a:r>
              <a:rPr lang="bg" sz="1100" b="1" dirty="0">
                <a:latin typeface="Arial"/>
                <a:ea typeface="Arial"/>
                <a:cs typeface="Arial"/>
                <a:sym typeface="Arial"/>
              </a:rPr>
              <a:t> </a:t>
            </a:r>
            <a:r>
              <a:rPr lang="bg" sz="1100" dirty="0">
                <a:latin typeface="Arial"/>
                <a:ea typeface="Arial"/>
                <a:cs typeface="Arial"/>
                <a:sym typeface="Arial"/>
              </a:rPr>
              <a:t>– </a:t>
            </a:r>
            <a:r>
              <a:rPr lang="bg" sz="1100" b="1" dirty="0">
                <a:latin typeface="Arial"/>
                <a:ea typeface="Arial"/>
                <a:cs typeface="Arial"/>
                <a:sym typeface="Arial"/>
              </a:rPr>
              <a:t>82% </a:t>
            </a:r>
            <a:r>
              <a:rPr lang="bg" sz="1100" dirty="0">
                <a:latin typeface="Arial"/>
                <a:ea typeface="Arial"/>
                <a:cs typeface="Arial"/>
                <a:sym typeface="Arial"/>
              </a:rPr>
              <a:t>от стойността на договора се възлага на </a:t>
            </a:r>
            <a:r>
              <a:rPr lang="bg" sz="1100" b="1" dirty="0">
                <a:latin typeface="Arial"/>
                <a:ea typeface="Arial"/>
                <a:cs typeface="Arial"/>
                <a:sym typeface="Arial"/>
              </a:rPr>
              <a:t>една единствена компания-подизпълнител</a:t>
            </a:r>
            <a:r>
              <a:rPr lang="bg" sz="1100" dirty="0">
                <a:latin typeface="Arial"/>
                <a:ea typeface="Arial"/>
                <a:cs typeface="Arial"/>
                <a:sym typeface="Arial"/>
              </a:rPr>
              <a:t> „PlacBud Sp.z.o.o.“, която е </a:t>
            </a:r>
            <a:r>
              <a:rPr lang="bg" sz="1100" b="1" dirty="0">
                <a:latin typeface="Arial"/>
                <a:ea typeface="Arial"/>
                <a:cs typeface="Arial"/>
                <a:sym typeface="Arial"/>
              </a:rPr>
              <a:t>регистрирана на същия адрес </a:t>
            </a:r>
            <a:r>
              <a:rPr lang="bg" sz="1100" dirty="0">
                <a:latin typeface="Arial"/>
                <a:ea typeface="Arial"/>
                <a:cs typeface="Arial"/>
                <a:sym typeface="Arial"/>
              </a:rPr>
              <a:t>като основния изпълнител и ще извърши почти всичко: настилка и дренаж.</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Ясната „червена лампичка“ е </a:t>
            </a:r>
            <a:r>
              <a:rPr lang="bg" sz="1100" b="1" dirty="0">
                <a:latin typeface="Arial"/>
                <a:ea typeface="Arial"/>
                <a:cs typeface="Arial"/>
                <a:sym typeface="Arial"/>
              </a:rPr>
              <a:t>отговор c</a:t>
            </a:r>
            <a:r>
              <a:rPr lang="en-US" sz="1100" b="1"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Защо?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Когато </a:t>
            </a:r>
            <a:r>
              <a:rPr lang="bg" sz="1100" b="1" dirty="0">
                <a:latin typeface="Arial"/>
                <a:ea typeface="Arial"/>
                <a:cs typeface="Arial"/>
                <a:sym typeface="Arial"/>
              </a:rPr>
              <a:t>по-голямата част от стойността на договора </a:t>
            </a:r>
            <a:r>
              <a:rPr lang="bg" sz="1100" dirty="0">
                <a:latin typeface="Arial"/>
                <a:ea typeface="Arial"/>
                <a:cs typeface="Arial"/>
                <a:sym typeface="Arial"/>
              </a:rPr>
              <a:t>се прехвърля на един подизпълнител, особено при малък, лесен проект, трябва да се запитате:</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Главният изпълнител само </a:t>
            </a:r>
            <a:r>
              <a:rPr lang="bg" sz="1100" b="1" dirty="0">
                <a:latin typeface="Arial"/>
                <a:ea typeface="Arial"/>
                <a:cs typeface="Arial"/>
                <a:sym typeface="Arial"/>
              </a:rPr>
              <a:t>фиктивна фирма ли е</a:t>
            </a:r>
            <a:r>
              <a:rPr lang="bg" sz="1100" dirty="0">
                <a:latin typeface="Arial"/>
                <a:ea typeface="Arial"/>
                <a:cs typeface="Arial"/>
                <a:sym typeface="Arial"/>
              </a:rPr>
              <a:t>?</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Дали това е начин да се заобиколят правилата за конкуренция или да се скрие предпочитана фирма?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Споделеният адрес предполага, че двете компании може да са тясно свързани – друг класически признак в </a:t>
            </a:r>
            <a:r>
              <a:rPr lang="bg" sz="1100" b="1" dirty="0">
                <a:latin typeface="Arial"/>
                <a:ea typeface="Arial"/>
                <a:cs typeface="Arial"/>
                <a:sym typeface="Arial"/>
              </a:rPr>
              <a:t>Корупционен модел 3 – неправомерно или фантомно подизпълнение</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Ако почти всички работи се извършват от подизпълнителя, евентуални проблеми с качеството или под стандарта </a:t>
            </a:r>
            <a:r>
              <a:rPr lang="bg" sz="1100" b="1" dirty="0">
                <a:latin typeface="Arial"/>
                <a:ea typeface="Arial"/>
                <a:cs typeface="Arial"/>
                <a:sym typeface="Arial"/>
              </a:rPr>
              <a:t>(КМ2) </a:t>
            </a:r>
            <a:r>
              <a:rPr lang="bg" sz="1100" dirty="0">
                <a:latin typeface="Arial"/>
                <a:ea typeface="Arial"/>
                <a:cs typeface="Arial"/>
                <a:sym typeface="Arial"/>
              </a:rPr>
              <a:t>може да са по-трудни за проследяване чрез документите.</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 инструмента iMonitor това ще се появи в:</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Стъпка 1, раздел Б – Подизпълнение</a:t>
            </a:r>
            <a:endParaRPr sz="1100" b="1"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Отбелязвате „PlacBud Sp.z.o.o.“ и стойността на превъзложените работи.</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Формулярът автоматично ще изчисли, че това са </a:t>
            </a:r>
            <a:r>
              <a:rPr lang="bg" sz="1100" b="1" dirty="0">
                <a:latin typeface="Arial"/>
                <a:ea typeface="Arial"/>
                <a:cs typeface="Arial"/>
                <a:sym typeface="Arial"/>
              </a:rPr>
              <a:t>82% </a:t>
            </a:r>
            <a:r>
              <a:rPr lang="bg" sz="1100" dirty="0">
                <a:latin typeface="Arial"/>
                <a:ea typeface="Arial"/>
                <a:cs typeface="Arial"/>
                <a:sym typeface="Arial"/>
              </a:rPr>
              <a:t>от договора.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полето за допълнителна информация може да напишете неутрално: </a:t>
            </a:r>
            <a:br>
              <a:rPr lang="en-US" sz="1100" dirty="0">
                <a:latin typeface="Arial"/>
                <a:ea typeface="Arial"/>
                <a:cs typeface="Arial"/>
                <a:sym typeface="Arial"/>
              </a:rPr>
            </a:br>
            <a:r>
              <a:rPr lang="bg" sz="1100" i="1" dirty="0">
                <a:latin typeface="Arial"/>
                <a:ea typeface="Arial"/>
                <a:cs typeface="Arial"/>
                <a:sym typeface="Arial"/>
              </a:rPr>
              <a:t>„Единственият подизпълнител PlacBud Sp.z.o.o. получава приблизително 82% от стойността на договора и споделя адреса с главния изпълнител; изпълнява по-голямата част от настилката и системата за отводняване.“</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Изводът за наблюдателите:</a:t>
            </a:r>
            <a:endParaRPr sz="1100" dirty="0">
              <a:latin typeface="Arial"/>
              <a:ea typeface="Arial"/>
              <a:cs typeface="Arial"/>
              <a:sym typeface="Arial"/>
            </a:endParaRPr>
          </a:p>
          <a:p>
            <a:pPr marL="381000" marR="381000" lvl="0" indent="0" algn="l" rtl="0">
              <a:lnSpc>
                <a:spcPct val="115000"/>
              </a:lnSpc>
              <a:spcBef>
                <a:spcPts val="1200"/>
              </a:spcBef>
              <a:spcAft>
                <a:spcPts val="1200"/>
              </a:spcAft>
              <a:buSzPts val="1100"/>
              <a:buNone/>
            </a:pPr>
            <a:r>
              <a:rPr lang="bg" sz="1100" b="1" dirty="0">
                <a:latin typeface="Arial"/>
                <a:ea typeface="Arial"/>
                <a:cs typeface="Arial"/>
                <a:sym typeface="Arial"/>
              </a:rPr>
              <a:t>Много високият дял на подизпълнение на една тясно свързана фирма по обикновен договор за строителство е силен червен флаг по КМ3 и често върви ръка за ръка с рисковете по КМ2 за качество и количество.</a:t>
            </a:r>
            <a:endParaRPr sz="1000" dirty="0"/>
          </a:p>
        </p:txBody>
      </p:sp>
      <p:sp>
        <p:nvSpPr>
          <p:cNvPr id="163" name="Google Shape;163;g3aa3b1156b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a9ecc4a29f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Този въпрос е първият истински филтър за фантомно подизпълнение.</a:t>
            </a:r>
            <a:endParaRPr sz="1000" dirty="0"/>
          </a:p>
          <a:p>
            <a:pPr marL="0" lvl="0" indent="0" algn="l" rtl="0">
              <a:lnSpc>
                <a:spcPct val="115000"/>
              </a:lnSpc>
              <a:spcBef>
                <a:spcPts val="0"/>
              </a:spcBef>
              <a:spcAft>
                <a:spcPts val="0"/>
              </a:spcAft>
              <a:buSzPts val="1400"/>
              <a:buNone/>
            </a:pPr>
            <a:r>
              <a:rPr lang="bg" sz="1000" dirty="0"/>
              <a:t>В една „чиста“ поръчка за малък строителен проект – реновиране на улица, изграждане на автобусна спирка, разширяване на училище – всички подизпълнители, които са известни от самото начало, трябва да бъдат ясно посочени </a:t>
            </a:r>
            <a:r>
              <a:rPr lang="bg" sz="1000" b="1" dirty="0"/>
              <a:t>преди </a:t>
            </a:r>
            <a:r>
              <a:rPr lang="bg" sz="1000" dirty="0"/>
              <a:t>изпълнението. Или в договора, или в официално известие, или в приложение.</a:t>
            </a:r>
            <a:endParaRPr sz="1000" dirty="0"/>
          </a:p>
          <a:p>
            <a:pPr marL="0" lvl="0" indent="0" algn="l" rtl="0">
              <a:lnSpc>
                <a:spcPct val="115000"/>
              </a:lnSpc>
              <a:spcBef>
                <a:spcPts val="0"/>
              </a:spcBef>
              <a:spcAft>
                <a:spcPts val="0"/>
              </a:spcAft>
              <a:buSzPts val="1400"/>
              <a:buNone/>
            </a:pPr>
            <a:r>
              <a:rPr lang="bg" sz="1000" dirty="0"/>
              <a:t>Отбелязвате:</a:t>
            </a:r>
            <a:endParaRPr sz="1000" dirty="0"/>
          </a:p>
          <a:p>
            <a:pPr marL="457200" lvl="0" indent="-292100" algn="l" rtl="0">
              <a:lnSpc>
                <a:spcPct val="115000"/>
              </a:lnSpc>
              <a:spcBef>
                <a:spcPts val="0"/>
              </a:spcBef>
              <a:spcAft>
                <a:spcPts val="0"/>
              </a:spcAft>
              <a:buSzPts val="1000"/>
              <a:buChar char="●"/>
            </a:pPr>
            <a:r>
              <a:rPr lang="bg" sz="1000" dirty="0"/>
              <a:t>„Да“ – когато всеки подизпълнител, извършващ планираните дейности, е посочен и присъства в документите;</a:t>
            </a:r>
            <a:endParaRPr sz="1000" dirty="0"/>
          </a:p>
          <a:p>
            <a:pPr marL="457200" lvl="0" indent="-292100" algn="l" rtl="0">
              <a:lnSpc>
                <a:spcPct val="115000"/>
              </a:lnSpc>
              <a:spcBef>
                <a:spcPts val="0"/>
              </a:spcBef>
              <a:spcAft>
                <a:spcPts val="0"/>
              </a:spcAft>
              <a:buSzPts val="1000"/>
              <a:buChar char="●"/>
            </a:pPr>
            <a:r>
              <a:rPr lang="bg" sz="1000" dirty="0"/>
              <a:t>„Не“ – когато в договора се споменава „подизпълнители“, но се използват формулировки като „ще бъдат уточнени“ или приложението с наименованията и други фирменни данни е напълно празно;</a:t>
            </a:r>
            <a:endParaRPr sz="1000" dirty="0"/>
          </a:p>
          <a:p>
            <a:pPr marL="457200" lvl="0" indent="-292100" algn="l" rtl="0">
              <a:lnSpc>
                <a:spcPct val="115000"/>
              </a:lnSpc>
              <a:spcBef>
                <a:spcPts val="0"/>
              </a:spcBef>
              <a:spcAft>
                <a:spcPts val="0"/>
              </a:spcAft>
              <a:buSzPts val="1000"/>
              <a:buChar char="●"/>
            </a:pPr>
            <a:r>
              <a:rPr lang="bg" sz="1000" dirty="0"/>
              <a:t>„Друго“ – когато просто нямате достъп до съответните документи, които би трябвало да съдържат необходимата информация.</a:t>
            </a:r>
            <a:endParaRPr sz="1000" dirty="0"/>
          </a:p>
          <a:p>
            <a:pPr marL="0" lvl="0" indent="0" algn="l" rtl="0">
              <a:lnSpc>
                <a:spcPct val="115000"/>
              </a:lnSpc>
              <a:spcBef>
                <a:spcPts val="0"/>
              </a:spcBef>
              <a:spcAft>
                <a:spcPts val="0"/>
              </a:spcAft>
              <a:buSzPts val="1400"/>
              <a:buNone/>
            </a:pPr>
            <a:r>
              <a:rPr lang="bg" sz="1000" dirty="0"/>
              <a:t>Защо тази информация е важна от гледна точка на КМ3 – неправомерно или фантомно подизпълнение? Защото неназованите подизпълнители са точно там, където се появяват приятелски и фиктивни компании:</a:t>
            </a:r>
            <a:endParaRPr sz="1000" dirty="0"/>
          </a:p>
          <a:p>
            <a:pPr marL="457200" lvl="0" indent="-292100" algn="l" rtl="0">
              <a:lnSpc>
                <a:spcPct val="115000"/>
              </a:lnSpc>
              <a:spcBef>
                <a:spcPts val="0"/>
              </a:spcBef>
              <a:spcAft>
                <a:spcPts val="0"/>
              </a:spcAft>
              <a:buSzPts val="1000"/>
              <a:buChar char="●"/>
            </a:pPr>
            <a:r>
              <a:rPr lang="bg" sz="1000" dirty="0"/>
              <a:t>фирма на общински съветник, която тихомълком поема работата по асфалтирането;</a:t>
            </a:r>
            <a:endParaRPr sz="1000" dirty="0"/>
          </a:p>
          <a:p>
            <a:pPr marL="457200" lvl="0" indent="-292100" algn="l" rtl="0">
              <a:lnSpc>
                <a:spcPct val="115000"/>
              </a:lnSpc>
              <a:spcBef>
                <a:spcPts val="0"/>
              </a:spcBef>
              <a:spcAft>
                <a:spcPts val="0"/>
              </a:spcAft>
              <a:buSzPts val="1000"/>
              <a:buChar char="●"/>
            </a:pPr>
            <a:r>
              <a:rPr lang="bg" sz="1000" dirty="0"/>
              <a:t>„фирма под наем“, която фактурира дейности по надзор, но никога не идва на обекта.</a:t>
            </a:r>
            <a:endParaRPr sz="1000" dirty="0"/>
          </a:p>
          <a:p>
            <a:pPr marL="0" lvl="0" indent="0" algn="l" rtl="0">
              <a:lnSpc>
                <a:spcPct val="115000"/>
              </a:lnSpc>
              <a:spcBef>
                <a:spcPts val="0"/>
              </a:spcBef>
              <a:spcAft>
                <a:spcPts val="0"/>
              </a:spcAft>
              <a:buSzPts val="1400"/>
              <a:buNone/>
            </a:pPr>
            <a:r>
              <a:rPr lang="bg" sz="1000" dirty="0"/>
              <a:t>С попълването на формуляра в Стъпка 1 не </a:t>
            </a:r>
            <a:r>
              <a:rPr lang="bg" sz="1000" b="1" dirty="0"/>
              <a:t>обвинявате </a:t>
            </a:r>
            <a:r>
              <a:rPr lang="bg" sz="1000" dirty="0"/>
              <a:t>никого. Просто отбелязвате: „липсва приложение за подизпълнители“ или „в текста се казва, че подизпълнителите ще бъдат уточнени по-късно“. Впоследствие, в Стъпка 2, правите сравнение с действителното положение: кои фирмени лога и превозни средства се наблюдават на обекта? Ако картината на терен показва фирми, които не фигурират никъде в договорите и приложенията, значи сте на територията на КМ3.</a:t>
            </a:r>
            <a:endParaRPr sz="1000" dirty="0"/>
          </a:p>
        </p:txBody>
      </p:sp>
      <p:sp>
        <p:nvSpPr>
          <p:cNvPr id="171" name="Google Shape;171;g3a9ecc4a29f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a9ecc4a29f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Понякога дори не е нужно да чакате посещение на място, за да откриете проблеми. Снимки, публикации в социалните мрежи, Google Street View или отчетите за напредъка може да разкрият имената на други компании още по време на кабинетното проучване.</a:t>
            </a:r>
            <a:endParaRPr sz="1000" dirty="0"/>
          </a:p>
          <a:p>
            <a:pPr marL="0" lvl="0" indent="0" algn="l" rtl="0">
              <a:lnSpc>
                <a:spcPct val="115000"/>
              </a:lnSpc>
              <a:spcBef>
                <a:spcPts val="0"/>
              </a:spcBef>
              <a:spcAft>
                <a:spcPts val="0"/>
              </a:spcAft>
              <a:buSzPts val="1400"/>
              <a:buNone/>
            </a:pPr>
            <a:r>
              <a:rPr lang="bg" sz="1000" dirty="0"/>
              <a:t>Използвайте този въпрос винаги, когато забележите:</a:t>
            </a:r>
            <a:endParaRPr sz="1000" dirty="0"/>
          </a:p>
          <a:p>
            <a:pPr marL="457200" lvl="0" indent="-292100" algn="l" rtl="0">
              <a:lnSpc>
                <a:spcPct val="115000"/>
              </a:lnSpc>
              <a:spcBef>
                <a:spcPts val="0"/>
              </a:spcBef>
              <a:spcAft>
                <a:spcPts val="0"/>
              </a:spcAft>
              <a:buSzPts val="1000"/>
              <a:buChar char="●"/>
            </a:pPr>
            <a:r>
              <a:rPr lang="bg" sz="1000" dirty="0"/>
              <a:t>лога върху машини или облеклото на работниците;</a:t>
            </a:r>
            <a:endParaRPr sz="1000" dirty="0"/>
          </a:p>
          <a:p>
            <a:pPr marL="457200" lvl="0" indent="-292100" algn="l" rtl="0">
              <a:lnSpc>
                <a:spcPct val="115000"/>
              </a:lnSpc>
              <a:spcBef>
                <a:spcPts val="0"/>
              </a:spcBef>
              <a:spcAft>
                <a:spcPts val="0"/>
              </a:spcAft>
              <a:buSzPts val="1000"/>
              <a:buChar char="●"/>
            </a:pPr>
            <a:r>
              <a:rPr lang="bg-BG" sz="1000" dirty="0"/>
              <a:t>фирмени </a:t>
            </a:r>
            <a:r>
              <a:rPr lang="bg" sz="1000" dirty="0"/>
              <a:t>наименования на оградата на обекта; или</a:t>
            </a:r>
            <a:endParaRPr sz="1000" dirty="0"/>
          </a:p>
          <a:p>
            <a:pPr marL="457200" lvl="0" indent="-292100" algn="l" rtl="0">
              <a:lnSpc>
                <a:spcPct val="115000"/>
              </a:lnSpc>
              <a:spcBef>
                <a:spcPts val="0"/>
              </a:spcBef>
              <a:spcAft>
                <a:spcPts val="0"/>
              </a:spcAft>
              <a:buSzPts val="1000"/>
              <a:buChar char="●"/>
            </a:pPr>
            <a:r>
              <a:rPr lang="bg" sz="1000" dirty="0"/>
              <a:t>печат или подпис на компания в доклад за напредъка, която не фигурира като изпълнител или подизпълнител в документацията по договора.</a:t>
            </a:r>
            <a:endParaRPr sz="1000" dirty="0"/>
          </a:p>
          <a:p>
            <a:pPr marL="0" lvl="0" indent="0" algn="l" rtl="0">
              <a:lnSpc>
                <a:spcPct val="115000"/>
              </a:lnSpc>
              <a:spcBef>
                <a:spcPts val="0"/>
              </a:spcBef>
              <a:spcAft>
                <a:spcPts val="0"/>
              </a:spcAft>
              <a:buSzPts val="1400"/>
              <a:buNone/>
            </a:pPr>
            <a:r>
              <a:rPr lang="bg" sz="1000" dirty="0"/>
              <a:t>Отбелязвате „Да“ и описвате основните неща на неутрален език: „Лого на RoadLine Ltd. върху циментовози на снимка, приложена към доклад за напредъка №2, направена през май 2026 г.“ или „Подпис на ElectricFix SRL върху доклада за проби по част „Електро“.</a:t>
            </a:r>
            <a:endParaRPr sz="1000" dirty="0"/>
          </a:p>
          <a:p>
            <a:pPr marL="0" lvl="0" indent="0" algn="l" rtl="0">
              <a:lnSpc>
                <a:spcPct val="115000"/>
              </a:lnSpc>
              <a:spcBef>
                <a:spcPts val="0"/>
              </a:spcBef>
              <a:spcAft>
                <a:spcPts val="0"/>
              </a:spcAft>
              <a:buSzPts val="1400"/>
              <a:buNone/>
            </a:pPr>
            <a:r>
              <a:rPr lang="bg" sz="1000" dirty="0"/>
              <a:t>Това е ключов симптом за КМ3: неправомерно или фантомно подизпълнение: компании, които в действителност изграждат пътя, моста или дренажната система, но всъщност не са преминали през подходящ подбор. Понякога те принадлежат на същите собственици като основния изпълнител, понякога на местни политици или държавни служители.</a:t>
            </a:r>
            <a:endParaRPr sz="1000" dirty="0"/>
          </a:p>
          <a:p>
            <a:pPr marL="0" lvl="0" indent="0" algn="l" rtl="0">
              <a:lnSpc>
                <a:spcPct val="115000"/>
              </a:lnSpc>
              <a:spcBef>
                <a:spcPts val="0"/>
              </a:spcBef>
              <a:spcAft>
                <a:spcPts val="0"/>
              </a:spcAft>
              <a:buSzPts val="1400"/>
              <a:buNone/>
            </a:pPr>
            <a:r>
              <a:rPr lang="bg" sz="1000" dirty="0"/>
              <a:t>Засяга се и КМ2 –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a:t>
            </a:r>
            <a:r>
              <a:rPr lang="bg" sz="1000" dirty="0"/>
              <a:t>. Компании-фантоми често се използват, когато основният изпълнител е спечелил с ниска оферта, а впоследствие прехвърля работата на по-евтини, по-нискокачествени фирми.</a:t>
            </a:r>
            <a:endParaRPr sz="1000" dirty="0"/>
          </a:p>
          <a:p>
            <a:pPr marL="0" lvl="0" indent="0" algn="l" rtl="0">
              <a:lnSpc>
                <a:spcPct val="115000"/>
              </a:lnSpc>
              <a:spcBef>
                <a:spcPts val="0"/>
              </a:spcBef>
              <a:spcAft>
                <a:spcPts val="0"/>
              </a:spcAft>
              <a:buSzPts val="1400"/>
              <a:buNone/>
            </a:pPr>
            <a:r>
              <a:rPr lang="bg" sz="1000" dirty="0"/>
              <a:t>Отново, Вие не правите оценка за законност. Вашата задача е да посочите ясно различията между реалността на терен и официалния договор, така че властите или журналистите да могат да фокусират проверките си там.</a:t>
            </a:r>
            <a:endParaRPr sz="1000" dirty="0"/>
          </a:p>
        </p:txBody>
      </p:sp>
      <p:sp>
        <p:nvSpPr>
          <p:cNvPr id="180" name="Google Shape;180;g3a9ecc4a29f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a9ecc4a29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 случай че забележите компания-фантом, тази таблица ще Ви помогне да превърнете това наблюдение в солидни, проверими доказателства.</a:t>
            </a:r>
            <a:endParaRPr sz="1000" dirty="0"/>
          </a:p>
          <a:p>
            <a:pPr marL="0" lvl="0" indent="0" algn="l" rtl="0">
              <a:lnSpc>
                <a:spcPct val="115000"/>
              </a:lnSpc>
              <a:spcBef>
                <a:spcPts val="0"/>
              </a:spcBef>
              <a:spcAft>
                <a:spcPts val="0"/>
              </a:spcAft>
              <a:buSzPts val="1400"/>
              <a:buNone/>
            </a:pPr>
            <a:r>
              <a:rPr lang="bg" sz="1000" dirty="0"/>
              <a:t>За всяка компания:</a:t>
            </a:r>
            <a:endParaRPr sz="1000" dirty="0"/>
          </a:p>
          <a:p>
            <a:pPr marL="457200" lvl="0" indent="-292100" algn="l" rtl="0">
              <a:lnSpc>
                <a:spcPct val="115000"/>
              </a:lnSpc>
              <a:spcBef>
                <a:spcPts val="0"/>
              </a:spcBef>
              <a:spcAft>
                <a:spcPts val="0"/>
              </a:spcAft>
              <a:buSzPts val="1000"/>
              <a:buChar char="●"/>
            </a:pPr>
            <a:r>
              <a:rPr lang="bg" sz="1000" dirty="0"/>
              <a:t>Посочете наименованието точно както е изписано на табелата, камиона или документа;</a:t>
            </a:r>
            <a:endParaRPr sz="1000" dirty="0"/>
          </a:p>
          <a:p>
            <a:pPr marL="457200" lvl="0" indent="-292100" algn="l" rtl="0">
              <a:lnSpc>
                <a:spcPct val="115000"/>
              </a:lnSpc>
              <a:spcBef>
                <a:spcPts val="0"/>
              </a:spcBef>
              <a:spcAft>
                <a:spcPts val="0"/>
              </a:spcAft>
              <a:buSzPts val="1000"/>
              <a:buChar char="●"/>
            </a:pPr>
            <a:r>
              <a:rPr lang="bg" sz="1000" dirty="0"/>
              <a:t>Отбележете къде е видяно; „Билборд на северния вход“, „Снимка №3 от работите по водостоците“, „Приложение 2, страница 4“;</a:t>
            </a:r>
            <a:endParaRPr sz="1000" dirty="0"/>
          </a:p>
          <a:p>
            <a:pPr marL="457200" lvl="0" indent="-292100" algn="l" rtl="0">
              <a:lnSpc>
                <a:spcPct val="115000"/>
              </a:lnSpc>
              <a:spcBef>
                <a:spcPts val="0"/>
              </a:spcBef>
              <a:spcAft>
                <a:spcPts val="0"/>
              </a:spcAft>
              <a:buSzPts val="1000"/>
              <a:buChar char="●"/>
            </a:pPr>
            <a:r>
              <a:rPr lang="bg" sz="1000" dirty="0"/>
              <a:t>Добавете датата и часа; и</a:t>
            </a:r>
            <a:endParaRPr sz="1000" dirty="0"/>
          </a:p>
          <a:p>
            <a:pPr marL="457200" lvl="0" indent="-292100" algn="l" rtl="0">
              <a:lnSpc>
                <a:spcPct val="115000"/>
              </a:lnSpc>
              <a:spcBef>
                <a:spcPts val="0"/>
              </a:spcBef>
              <a:spcAft>
                <a:spcPts val="0"/>
              </a:spcAft>
              <a:buSzPts val="1000"/>
              <a:buChar char="●"/>
            </a:pPr>
            <a:r>
              <a:rPr lang="bg" sz="1000" dirty="0"/>
              <a:t>Опишете вида на доказателството: лого върху ЛПС, маркировки на превозното средство, подпис, метаданни на PDF файла и т.н.</a:t>
            </a:r>
            <a:endParaRPr sz="1000" dirty="0"/>
          </a:p>
          <a:p>
            <a:pPr marL="0" lvl="0" indent="0" algn="l" rtl="0">
              <a:lnSpc>
                <a:spcPct val="115000"/>
              </a:lnSpc>
              <a:spcBef>
                <a:spcPts val="0"/>
              </a:spcBef>
              <a:spcAft>
                <a:spcPts val="0"/>
              </a:spcAft>
              <a:buSzPts val="1400"/>
              <a:buNone/>
            </a:pPr>
            <a:r>
              <a:rPr lang="bg" sz="1000" dirty="0"/>
              <a:t>Представете си реконструкция на малък градски площад: в договора е посочено „UrbanBuild SA“ като единствен изпълнител. При посещението си виждате два бетоновоза и работници, носещи жилетки на „FastMix SRL“.</a:t>
            </a:r>
            <a:endParaRPr sz="1000" dirty="0"/>
          </a:p>
          <a:p>
            <a:pPr marL="0" lvl="0" indent="0" algn="l" rtl="0">
              <a:lnSpc>
                <a:spcPct val="115000"/>
              </a:lnSpc>
              <a:spcBef>
                <a:spcPts val="0"/>
              </a:spcBef>
              <a:spcAft>
                <a:spcPts val="0"/>
              </a:spcAft>
              <a:buSzPts val="1400"/>
              <a:buNone/>
            </a:pPr>
            <a:r>
              <a:rPr lang="bg" sz="1000" dirty="0"/>
              <a:t>Попълвате: „FastMix SRL – наблюдава се върху два бетоновоза и жилетките на строителните работници на главния площад, 14 май 2027 г., 10:30 ч. Приложени снимки.“</a:t>
            </a:r>
            <a:endParaRPr sz="1000" dirty="0"/>
          </a:p>
          <a:p>
            <a:pPr marL="0" lvl="0" indent="0" algn="l" rtl="0">
              <a:lnSpc>
                <a:spcPct val="115000"/>
              </a:lnSpc>
              <a:spcBef>
                <a:spcPts val="0"/>
              </a:spcBef>
              <a:spcAft>
                <a:spcPts val="0"/>
              </a:spcAft>
              <a:buSzPts val="1400"/>
              <a:buNone/>
            </a:pPr>
            <a:r>
              <a:rPr lang="bg" sz="1000" dirty="0"/>
              <a:t>Това ниво на детайлност е достатъчно за индикиране на риск от:</a:t>
            </a:r>
            <a:endParaRPr sz="1000" dirty="0"/>
          </a:p>
          <a:p>
            <a:pPr marL="457200" lvl="0" indent="-292100" algn="l" rtl="0">
              <a:lnSpc>
                <a:spcPct val="115000"/>
              </a:lnSpc>
              <a:spcBef>
                <a:spcPts val="0"/>
              </a:spcBef>
              <a:spcAft>
                <a:spcPts val="0"/>
              </a:spcAft>
              <a:buSzPts val="1000"/>
              <a:buChar char="●"/>
            </a:pPr>
            <a:r>
              <a:rPr lang="bg" sz="1000" dirty="0"/>
              <a:t>КМ3 – Неправомерно или фантомно подизпълнение – властите вече не могат да казват „не знаехме“. Фирмите и датите са документирани.</a:t>
            </a:r>
            <a:endParaRPr sz="1000" dirty="0"/>
          </a:p>
          <a:p>
            <a:pPr marL="457200" lvl="0" indent="-292100" algn="l" rtl="0">
              <a:lnSpc>
                <a:spcPct val="115000"/>
              </a:lnSpc>
              <a:spcBef>
                <a:spcPts val="0"/>
              </a:spcBef>
              <a:spcAft>
                <a:spcPts val="0"/>
              </a:spcAft>
              <a:buSzPts val="1000"/>
              <a:buChar char="●"/>
            </a:pPr>
            <a:r>
              <a:rPr lang="bg" sz="1000" dirty="0"/>
              <a:t>КМ2 –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 – </a:t>
            </a:r>
            <a:r>
              <a:rPr lang="bg" sz="1000" dirty="0"/>
              <a:t>ако бетонът се напука, можете да покажете точно коя фирма го е изляла.</a:t>
            </a:r>
            <a:endParaRPr sz="1000" dirty="0"/>
          </a:p>
          <a:p>
            <a:pPr marL="457200" lvl="0" indent="-292100" algn="l" rtl="0">
              <a:lnSpc>
                <a:spcPct val="115000"/>
              </a:lnSpc>
              <a:spcBef>
                <a:spcPts val="0"/>
              </a:spcBef>
              <a:spcAft>
                <a:spcPts val="0"/>
              </a:spcAft>
              <a:buSzPts val="1000"/>
              <a:buChar char="●"/>
            </a:pPr>
            <a:r>
              <a:rPr lang="bg" sz="1000" dirty="0"/>
              <a:t>КМ1 – Необосновани изменения – ако FastMix се появява на снимки месеци преди изменението, което внезапно ги „добавя“ като официален подизпълнител, имате доказателство, че изменението е прикриване на фактите със задна дата.</a:t>
            </a:r>
            <a:endParaRPr sz="1000" dirty="0"/>
          </a:p>
          <a:p>
            <a:pPr marL="0" lvl="0" indent="0" algn="l" rtl="0">
              <a:lnSpc>
                <a:spcPct val="115000"/>
              </a:lnSpc>
              <a:spcBef>
                <a:spcPts val="0"/>
              </a:spcBef>
              <a:spcAft>
                <a:spcPts val="0"/>
              </a:spcAft>
              <a:buSzPts val="1400"/>
              <a:buNone/>
            </a:pPr>
            <a:r>
              <a:rPr lang="bg" sz="1000" dirty="0"/>
              <a:t>Вашата роля не е да провеждате пълно разследване; тя е да се уверите, че всеки, който ще прочете Вашия доклад – правоприлагащи органи, одитори, журналисти – има ясни, фактически записи, които може да провери и да надгради върху тях.</a:t>
            </a:r>
            <a:endParaRPr sz="1000" dirty="0"/>
          </a:p>
        </p:txBody>
      </p:sp>
      <p:sp>
        <p:nvSpPr>
          <p:cNvPr id="189" name="Google Shape;189;g3a9ecc4a29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a9ecc4a29f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Сега ще преминем накратко от подизпълнителите към профила на основния изпълнител.</a:t>
            </a:r>
            <a:endParaRPr sz="1000" dirty="0"/>
          </a:p>
          <a:p>
            <a:pPr marL="0" lvl="0" indent="0" algn="l" rtl="0">
              <a:lnSpc>
                <a:spcPct val="115000"/>
              </a:lnSpc>
              <a:spcBef>
                <a:spcPts val="0"/>
              </a:spcBef>
              <a:spcAft>
                <a:spcPts val="0"/>
              </a:spcAft>
              <a:buSzPts val="1400"/>
              <a:buNone/>
            </a:pPr>
            <a:r>
              <a:rPr lang="bg" sz="1000" dirty="0"/>
              <a:t>Датата на основаване показва от колко време съществува компанията. Една нова компания не е автоматично корумпирана; всеки трябва да започне отнякъде – но когато една фирма съществува от няколко месеца и спечели голям строителен договор или договор за малък инфраструктурен проект, това повдига въпроси:</a:t>
            </a:r>
            <a:endParaRPr sz="1000" dirty="0"/>
          </a:p>
          <a:p>
            <a:pPr marL="457200" lvl="0" indent="-292100" algn="l" rtl="0">
              <a:lnSpc>
                <a:spcPct val="115000"/>
              </a:lnSpc>
              <a:spcBef>
                <a:spcPts val="0"/>
              </a:spcBef>
              <a:spcAft>
                <a:spcPts val="0"/>
              </a:spcAft>
              <a:buSzPts val="1000"/>
              <a:buChar char="●"/>
            </a:pPr>
            <a:r>
              <a:rPr lang="bg" sz="1000" dirty="0"/>
              <a:t>Има ли капацитет да изпълни строителните работи?</a:t>
            </a:r>
            <a:endParaRPr sz="1000" dirty="0"/>
          </a:p>
          <a:p>
            <a:pPr marL="457200" lvl="0" indent="-292100" algn="l" rtl="0">
              <a:lnSpc>
                <a:spcPct val="115000"/>
              </a:lnSpc>
              <a:spcBef>
                <a:spcPts val="0"/>
              </a:spcBef>
              <a:spcAft>
                <a:spcPts val="0"/>
              </a:spcAft>
              <a:buSzPts val="1000"/>
              <a:buChar char="●"/>
            </a:pPr>
            <a:r>
              <a:rPr lang="bg" sz="1000" dirty="0"/>
              <a:t>Дали това не е средство, създадено само за да канализира този договор?</a:t>
            </a:r>
            <a:endParaRPr sz="1000" dirty="0"/>
          </a:p>
          <a:p>
            <a:pPr marL="0" lvl="0" indent="0" algn="l" rtl="0">
              <a:lnSpc>
                <a:spcPct val="115000"/>
              </a:lnSpc>
              <a:spcBef>
                <a:spcPts val="0"/>
              </a:spcBef>
              <a:spcAft>
                <a:spcPts val="0"/>
              </a:spcAft>
              <a:buSzPts val="1400"/>
              <a:buNone/>
            </a:pPr>
            <a:r>
              <a:rPr lang="bg" sz="1000" dirty="0"/>
              <a:t>Представете си договор за ремонт на дренажни системи за 700 000 евро в малък град. Победителят е регистриран четири месеца преди възлагането на договора, няма уебсайт и няма видима дейност. Това не доказва наличието на неправомерно действие, но е важен сигнал за риск.</a:t>
            </a:r>
            <a:endParaRPr sz="1000" dirty="0"/>
          </a:p>
          <a:p>
            <a:pPr marL="0" lvl="0" indent="0" algn="l" rtl="0">
              <a:lnSpc>
                <a:spcPct val="115000"/>
              </a:lnSpc>
              <a:spcBef>
                <a:spcPts val="0"/>
              </a:spcBef>
              <a:spcAft>
                <a:spcPts val="0"/>
              </a:spcAft>
              <a:buSzPts val="1400"/>
              <a:buNone/>
            </a:pPr>
            <a:r>
              <a:rPr lang="bg" sz="1000" dirty="0"/>
              <a:t>При много случаи на корупция новосъздадени компании се използват като прикритие за свързани лица: роднини на длъжностни лица, собственици на други фирми от черен списък и т.н. Тези профили често се появяват впоследстие чрез:</a:t>
            </a:r>
            <a:endParaRPr sz="1000" dirty="0"/>
          </a:p>
          <a:p>
            <a:pPr marL="457200" lvl="0" indent="-292100" algn="l" rtl="0">
              <a:lnSpc>
                <a:spcPct val="115000"/>
              </a:lnSpc>
              <a:spcBef>
                <a:spcPts val="0"/>
              </a:spcBef>
              <a:spcAft>
                <a:spcPts val="0"/>
              </a:spcAft>
              <a:buSzPts val="1000"/>
              <a:buChar char="●"/>
            </a:pPr>
            <a:r>
              <a:rPr lang="bg" sz="1000" dirty="0"/>
              <a:t>КМ1 – Необосновани изменения – новата фирма подава ниска оферта, след което са необходими многократни увеличения на договора, за да оцелее;</a:t>
            </a:r>
            <a:endParaRPr sz="1000" dirty="0"/>
          </a:p>
          <a:p>
            <a:pPr marL="457200" lvl="0" indent="-292100" algn="l" rtl="0">
              <a:lnSpc>
                <a:spcPct val="115000"/>
              </a:lnSpc>
              <a:spcBef>
                <a:spcPts val="0"/>
              </a:spcBef>
              <a:spcAft>
                <a:spcPts val="0"/>
              </a:spcAft>
              <a:buSzPts val="1000"/>
              <a:buChar char="●"/>
            </a:pPr>
            <a:r>
              <a:rPr lang="bg" sz="800" dirty="0"/>
              <a:t>КМ2 – </a:t>
            </a:r>
            <a:r>
              <a:rPr lang="bg-BG" sz="1000" b="0" i="0" u="none" strike="noStrike" cap="none" dirty="0">
                <a:solidFill>
                  <a:schemeClr val="dk1"/>
                </a:solidFill>
                <a:effectLst/>
                <a:latin typeface="Calibri"/>
                <a:ea typeface="Calibri"/>
                <a:cs typeface="Calibri"/>
                <a:sym typeface="Calibri"/>
              </a:rPr>
              <a:t>Некачествено или непълно изпълнение – </a:t>
            </a:r>
            <a:r>
              <a:rPr lang="bg" sz="1000" dirty="0"/>
              <a:t>липсва опит и се спестяват усилия;</a:t>
            </a:r>
            <a:endParaRPr sz="1000" dirty="0"/>
          </a:p>
          <a:p>
            <a:pPr marL="457200" lvl="0" indent="-292100" algn="l" rtl="0">
              <a:lnSpc>
                <a:spcPct val="115000"/>
              </a:lnSpc>
              <a:spcBef>
                <a:spcPts val="0"/>
              </a:spcBef>
              <a:spcAft>
                <a:spcPts val="0"/>
              </a:spcAft>
              <a:buSzPts val="1000"/>
              <a:buChar char="●"/>
            </a:pPr>
            <a:r>
              <a:rPr lang="bg" sz="1000" dirty="0"/>
              <a:t>КМ3 – Неправомерно или фантомно подизпълнение – по-голямата част от работата тихомълком се прехвърля на друга компания.</a:t>
            </a:r>
            <a:endParaRPr sz="1000" dirty="0"/>
          </a:p>
          <a:p>
            <a:pPr marL="0" lvl="0" indent="0" algn="l" rtl="0">
              <a:lnSpc>
                <a:spcPct val="115000"/>
              </a:lnSpc>
              <a:spcBef>
                <a:spcPts val="0"/>
              </a:spcBef>
              <a:spcAft>
                <a:spcPts val="0"/>
              </a:spcAft>
              <a:buSzPts val="1400"/>
              <a:buNone/>
            </a:pPr>
            <a:r>
              <a:rPr lang="bg" sz="1000" dirty="0"/>
              <a:t>Така че в Стъпка 1 регистрирайте датата на основаване и, ако е много скорошна (напр. &lt;12 месеца), имайте това предвид при попълване на полето за допълнителна релевантна информация и при проучване на измененията на договора и подизпълнителите. Уверете се, че използвате официални източници: регистър, фирмени досиета и др.</a:t>
            </a:r>
            <a:endParaRPr sz="1000" dirty="0"/>
          </a:p>
        </p:txBody>
      </p:sp>
      <p:sp>
        <p:nvSpPr>
          <p:cNvPr id="197" name="Google Shape;197;g3a9ecc4a29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a9ecc4a29f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Това поле е мястото да включите всичко, което изглежда рисково около изпълнителя, но не се вписва като отговор в предходните полета.</a:t>
            </a:r>
            <a:endParaRPr sz="1000" dirty="0"/>
          </a:p>
          <a:p>
            <a:pPr marL="0" lvl="0" indent="0" algn="l" rtl="0">
              <a:lnSpc>
                <a:spcPct val="115000"/>
              </a:lnSpc>
              <a:spcBef>
                <a:spcPts val="0"/>
              </a:spcBef>
              <a:spcAft>
                <a:spcPts val="0"/>
              </a:spcAft>
              <a:buSzPts val="1400"/>
              <a:buNone/>
            </a:pPr>
            <a:r>
              <a:rPr lang="bg" sz="1000" dirty="0"/>
              <a:t>Използвайте го, когато откриете например:</a:t>
            </a:r>
            <a:endParaRPr sz="1000" dirty="0"/>
          </a:p>
          <a:p>
            <a:pPr marL="457200" lvl="0" indent="-292100" algn="l" rtl="0">
              <a:lnSpc>
                <a:spcPct val="115000"/>
              </a:lnSpc>
              <a:spcBef>
                <a:spcPts val="0"/>
              </a:spcBef>
              <a:spcAft>
                <a:spcPts val="0"/>
              </a:spcAft>
              <a:buSzPts val="1000"/>
              <a:buChar char="●"/>
            </a:pPr>
            <a:r>
              <a:rPr lang="bg" sz="1000" dirty="0"/>
              <a:t>Липса на следа от реална бизнес дейност: няма уебсайт, няма табела на регистрирания адрес, само апартамент;</a:t>
            </a:r>
            <a:endParaRPr sz="1000" dirty="0"/>
          </a:p>
          <a:p>
            <a:pPr marL="457200" lvl="0" indent="-292100" algn="l" rtl="0">
              <a:lnSpc>
                <a:spcPct val="115000"/>
              </a:lnSpc>
              <a:spcBef>
                <a:spcPts val="0"/>
              </a:spcBef>
              <a:spcAft>
                <a:spcPts val="0"/>
              </a:spcAft>
              <a:buSzPts val="1000"/>
              <a:buChar char="●"/>
            </a:pPr>
            <a:r>
              <a:rPr lang="bg" sz="1000" dirty="0"/>
              <a:t>Един и същ собственик, появяващ се в няколко фирми, които участват в поръчки за подобни малки проекти;</a:t>
            </a:r>
            <a:endParaRPr sz="1000" dirty="0"/>
          </a:p>
          <a:p>
            <a:pPr marL="457200" lvl="0" indent="-292100" algn="l" rtl="0">
              <a:lnSpc>
                <a:spcPct val="115000"/>
              </a:lnSpc>
              <a:spcBef>
                <a:spcPts val="0"/>
              </a:spcBef>
              <a:spcAft>
                <a:spcPts val="0"/>
              </a:spcAft>
              <a:buSzPts val="1000"/>
              <a:buChar char="●"/>
            </a:pPr>
            <a:r>
              <a:rPr lang="bg" sz="1000" dirty="0"/>
              <a:t>Директорът на изпълнителя е и член на общинския съвет;</a:t>
            </a:r>
            <a:endParaRPr sz="1000" dirty="0"/>
          </a:p>
          <a:p>
            <a:pPr marL="457200" lvl="0" indent="-292100" algn="l" rtl="0">
              <a:lnSpc>
                <a:spcPct val="115000"/>
              </a:lnSpc>
              <a:spcBef>
                <a:spcPts val="0"/>
              </a:spcBef>
              <a:spcAft>
                <a:spcPts val="0"/>
              </a:spcAft>
              <a:buSzPts val="1000"/>
              <a:buChar char="●"/>
            </a:pPr>
            <a:r>
              <a:rPr lang="bg" sz="1000" dirty="0"/>
              <a:t>Компанията фигурира в национален черен списък или е била глобена за лошо изпълнение на други обществени поръчки.</a:t>
            </a:r>
            <a:endParaRPr sz="1000" dirty="0"/>
          </a:p>
          <a:p>
            <a:pPr marL="0" lvl="0" indent="0" algn="l" rtl="0">
              <a:lnSpc>
                <a:spcPct val="115000"/>
              </a:lnSpc>
              <a:spcBef>
                <a:spcPts val="0"/>
              </a:spcBef>
              <a:spcAft>
                <a:spcPts val="0"/>
              </a:spcAft>
              <a:buSzPts val="1400"/>
              <a:buNone/>
            </a:pPr>
            <a:r>
              <a:rPr lang="bg" sz="1000" dirty="0"/>
              <a:t>В строителството и малките инфраструктурни проекти това е често срещано явление: една група хора контролира проектантското бюро, изпълнителя на строителните работи и фирмата за надзор. Ако спечелилият изпълнител и проектантът споделят един и същ адрес или акционери – това следва да бъде отбелязано. Това е силна индикация за фаворизиране и риск от конфликт на интереси; отново – не е задължително непременно да е корупция, но често стои зад нашите три корупционни модели.</a:t>
            </a:r>
            <a:endParaRPr sz="1000" dirty="0"/>
          </a:p>
          <a:p>
            <a:pPr marL="0" lvl="0" indent="0" algn="l" rtl="0">
              <a:lnSpc>
                <a:spcPct val="115000"/>
              </a:lnSpc>
              <a:spcBef>
                <a:spcPts val="0"/>
              </a:spcBef>
              <a:spcAft>
                <a:spcPts val="0"/>
              </a:spcAft>
              <a:buSzPts val="1400"/>
              <a:buNone/>
            </a:pPr>
            <a:r>
              <a:rPr lang="bg" sz="1000" dirty="0"/>
              <a:t>Ключовото правило е: бъдете стриктно фактологични. Никога не записвайте „това е корумпирана схема“. Вместо това отбележете:</a:t>
            </a:r>
            <a:endParaRPr sz="1000" dirty="0"/>
          </a:p>
          <a:p>
            <a:pPr marL="457200" lvl="0" indent="-292100" algn="l" rtl="0">
              <a:lnSpc>
                <a:spcPct val="115000"/>
              </a:lnSpc>
              <a:spcBef>
                <a:spcPts val="0"/>
              </a:spcBef>
              <a:spcAft>
                <a:spcPts val="0"/>
              </a:spcAft>
              <a:buSzPts val="1000"/>
              <a:buChar char="●"/>
            </a:pPr>
            <a:r>
              <a:rPr lang="bg" sz="1000" dirty="0"/>
              <a:t>Изпълнител X и изпълнител Y имат общ адрес…, фирменият регистър показва г-н А като акционер и в двата случая;</a:t>
            </a:r>
            <a:endParaRPr sz="1000" dirty="0"/>
          </a:p>
          <a:p>
            <a:pPr marL="457200" lvl="0" indent="-292100" algn="l" rtl="0">
              <a:lnSpc>
                <a:spcPct val="115000"/>
              </a:lnSpc>
              <a:spcBef>
                <a:spcPts val="0"/>
              </a:spcBef>
              <a:spcAft>
                <a:spcPts val="0"/>
              </a:spcAft>
              <a:buSzPts val="1000"/>
              <a:buChar char="●"/>
            </a:pPr>
            <a:r>
              <a:rPr lang="bg" sz="1000" dirty="0"/>
              <a:t>Управителят на фирма X е общински съветник в [град], според официалния уебсайт на общината;</a:t>
            </a:r>
            <a:endParaRPr sz="1000" dirty="0"/>
          </a:p>
          <a:p>
            <a:pPr marL="457200" lvl="0" indent="-292100" algn="l" rtl="0">
              <a:lnSpc>
                <a:spcPct val="115000"/>
              </a:lnSpc>
              <a:spcBef>
                <a:spcPts val="0"/>
              </a:spcBef>
              <a:spcAft>
                <a:spcPts val="0"/>
              </a:spcAft>
              <a:buSzPts val="1000"/>
              <a:buChar char="●"/>
            </a:pPr>
            <a:r>
              <a:rPr lang="bg" sz="1000" dirty="0"/>
              <a:t>Компания, посочена в портала за обществени поръчки като отстранена от пазара за 2023-2025 г. поради неизпълнение.</a:t>
            </a:r>
            <a:endParaRPr sz="1000" dirty="0"/>
          </a:p>
          <a:p>
            <a:pPr marL="0" lvl="0" indent="0" algn="l" rtl="0">
              <a:lnSpc>
                <a:spcPct val="115000"/>
              </a:lnSpc>
              <a:spcBef>
                <a:spcPts val="0"/>
              </a:spcBef>
              <a:spcAft>
                <a:spcPts val="0"/>
              </a:spcAft>
              <a:buSzPts val="1400"/>
              <a:buNone/>
            </a:pPr>
            <a:r>
              <a:rPr lang="bg" sz="1000" dirty="0"/>
              <a:t>Тези модели обясняват защо впоследствие е възможно да установите:</a:t>
            </a:r>
            <a:endParaRPr sz="1000" dirty="0"/>
          </a:p>
          <a:p>
            <a:pPr marL="457200" lvl="0" indent="-292100" algn="l" rtl="0">
              <a:lnSpc>
                <a:spcPct val="115000"/>
              </a:lnSpc>
              <a:spcBef>
                <a:spcPts val="0"/>
              </a:spcBef>
              <a:spcAft>
                <a:spcPts val="0"/>
              </a:spcAft>
              <a:buSzPts val="1000"/>
              <a:buChar char="●"/>
            </a:pPr>
            <a:r>
              <a:rPr lang="bg" sz="1000" dirty="0"/>
              <a:t>щедри изменения в полза на изпълнителя (КМ1);</a:t>
            </a:r>
            <a:endParaRPr sz="1000" dirty="0"/>
          </a:p>
          <a:p>
            <a:pPr marL="457200" lvl="0" indent="-292100" algn="l" rtl="0">
              <a:lnSpc>
                <a:spcPct val="115000"/>
              </a:lnSpc>
              <a:spcBef>
                <a:spcPts val="0"/>
              </a:spcBef>
              <a:spcAft>
                <a:spcPts val="0"/>
              </a:spcAft>
              <a:buSzPts val="1000"/>
              <a:buChar char="●"/>
            </a:pPr>
            <a:r>
              <a:rPr lang="bg" sz="1000" dirty="0"/>
              <a:t>толерантност към работи под необходимия стандарт (КМ2); или</a:t>
            </a:r>
            <a:endParaRPr sz="1000" dirty="0"/>
          </a:p>
          <a:p>
            <a:pPr marL="457200" lvl="0" indent="-292100" algn="l" rtl="0">
              <a:lnSpc>
                <a:spcPct val="115000"/>
              </a:lnSpc>
              <a:spcBef>
                <a:spcPts val="0"/>
              </a:spcBef>
              <a:spcAft>
                <a:spcPts val="0"/>
              </a:spcAft>
              <a:buSzPts val="1000"/>
              <a:buChar char="●"/>
            </a:pPr>
            <a:r>
              <a:rPr lang="bg" sz="1000" dirty="0"/>
              <a:t>фантомни подизпълнители, свързани със същата група (КМ3).</a:t>
            </a:r>
            <a:endParaRPr sz="1000" dirty="0"/>
          </a:p>
          <a:p>
            <a:pPr marL="0" lvl="0" indent="0" algn="l" rtl="0">
              <a:lnSpc>
                <a:spcPct val="115000"/>
              </a:lnSpc>
              <a:spcBef>
                <a:spcPts val="0"/>
              </a:spcBef>
              <a:spcAft>
                <a:spcPts val="0"/>
              </a:spcAft>
              <a:buSzPts val="1400"/>
              <a:buNone/>
            </a:pPr>
            <a:r>
              <a:rPr lang="bg" sz="1000" dirty="0"/>
              <a:t>Тук не разкриваме нов корупционен модел. Тук документираме контекста и взаимоотношенията, които помагат на властите, журналистите или одитиращите органи да разберат защо определени договори, изменения или договори за подизпълнение изглеждат подозрителни.</a:t>
            </a:r>
            <a:endParaRPr sz="1000" dirty="0"/>
          </a:p>
        </p:txBody>
      </p:sp>
      <p:sp>
        <p:nvSpPr>
          <p:cNvPr id="205" name="Google Shape;205;g3a9ecc4a29f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a9b0ea2687_0_9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sz="1100" dirty="0">
                <a:latin typeface="Arial"/>
                <a:ea typeface="Arial"/>
                <a:cs typeface="Arial"/>
                <a:sym typeface="Arial"/>
              </a:rPr>
              <a:t>Благодаря Ви, че бяхте с мен по време Част 2 от Модул 3.</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В тази сесия свързахме трите корупционни </a:t>
            </a:r>
            <a:r>
              <a:rPr lang="bg-BG" sz="1100" dirty="0">
                <a:latin typeface="Arial"/>
                <a:ea typeface="Arial"/>
                <a:cs typeface="Arial"/>
                <a:sym typeface="Arial"/>
              </a:rPr>
              <a:t>модела</a:t>
            </a:r>
            <a:r>
              <a:rPr lang="bg" sz="1100" dirty="0">
                <a:latin typeface="Arial"/>
                <a:ea typeface="Arial"/>
                <a:cs typeface="Arial"/>
                <a:sym typeface="Arial"/>
              </a:rPr>
              <a:t> от Част 1 със Стъпка 1 от формуляра за доклад от наблюдението на строителни и малки инфраструктурни проекти.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 първо място се фокусирахме върху измененията на договорите.</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Видяхте как три прости въпроса вече ви казват много;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Налице ли е истинско, подписано и публикувано допълнение или само неофициални имейли?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Какво точно променя изменението: стойност, време, обхват?</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Налице ли е достоверна писмена обосновка и съответства ли тя на процентното увеличение?</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Селски път, пешеходна пътека или реновиране на отводнителна система – това е където можем да срещнем КМ1:</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ru-RU" sz="1100" dirty="0">
                <a:latin typeface="Arial"/>
                <a:ea typeface="Arial"/>
                <a:cs typeface="Arial"/>
                <a:sym typeface="Arial"/>
              </a:rPr>
              <a:t>С</a:t>
            </a:r>
            <a:r>
              <a:rPr lang="bg" sz="1100" dirty="0">
                <a:latin typeface="Arial"/>
                <a:ea typeface="Arial"/>
                <a:cs typeface="Arial"/>
                <a:sym typeface="Arial"/>
              </a:rPr>
              <a:t>ерия от „незначителни“ увеличения, които се натрупват малко по малко;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Значителни скокове в стойността или срока за изпълнинети с формални причини като „технически нужди“; или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Промени в обхвата, които изглеждат по-скоро като нов, допълнителен договор, скрит в оригиналния.</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 второ място се потопихме в сферата на подизпълнение.</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Научихме как въпросите от Стъпка 1 ви помагат да си отговорите:</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Каква част от договора е възложена на подизпълнители и на кого?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Всички подизпълнители ли са посочени преди началото на изпълнението?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Устоновяваме ли в снимки и документи „компании - фантоми“, които не са посочени никъди официално?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Това е сърцевината на КМ3:</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Политически обвързана „водеща компания“, която прехвърля по-голямата част от стойността на друга фирма;</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Подизпълнители, които се появяват на по-късен етап чрез изменения; или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Компании, които в действителност са на терен, но никога не са преминали през подходящ подбор.</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Използвайки таблицата за запис на данни – наименование, къде е видяно, дата/час, вид доказателства – вие научихте как да превърнете тези „компании фантоми“ в солидни, проверими записи, които впоследствие ще помогнат за установяването на:</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КМ3 (фантомни подизпълнители);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КМ2 (некачествени или недовършени работи, когато такива компании си „спестяват“ работа); 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понякога КМ1 (при </a:t>
            </a:r>
            <a:r>
              <a:rPr lang="en-US" sz="1100" i="1" dirty="0">
                <a:latin typeface="Arial"/>
                <a:ea typeface="Arial"/>
                <a:cs typeface="Arial"/>
                <a:sym typeface="Arial"/>
              </a:rPr>
              <a:t>post-factum</a:t>
            </a:r>
            <a:r>
              <a:rPr lang="bg" sz="1100" dirty="0">
                <a:latin typeface="Arial"/>
                <a:ea typeface="Arial"/>
                <a:cs typeface="Arial"/>
                <a:sym typeface="Arial"/>
              </a:rPr>
              <a:t> </a:t>
            </a:r>
            <a:r>
              <a:rPr lang="bg-BG" sz="1100" dirty="0">
                <a:latin typeface="Arial"/>
                <a:ea typeface="Arial"/>
                <a:cs typeface="Arial"/>
                <a:sym typeface="Arial"/>
              </a:rPr>
              <a:t>изменения, които </a:t>
            </a:r>
            <a:r>
              <a:rPr lang="bg" sz="1100" dirty="0">
                <a:latin typeface="Arial"/>
                <a:ea typeface="Arial"/>
                <a:cs typeface="Arial"/>
                <a:sym typeface="Arial"/>
              </a:rPr>
              <a:t>ги легализират със задна дата).</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 трето място, разгледахме профила за риск на изпълнителите.</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Полета като </a:t>
            </a:r>
            <a:r>
              <a:rPr lang="bg" sz="1100" i="1" dirty="0">
                <a:latin typeface="Arial"/>
                <a:ea typeface="Arial"/>
                <a:cs typeface="Arial"/>
                <a:sym typeface="Arial"/>
              </a:rPr>
              <a:t>дата на основаване и полето за допълнителна информация </a:t>
            </a:r>
            <a:r>
              <a:rPr lang="bg" sz="1100" dirty="0">
                <a:latin typeface="Arial"/>
                <a:ea typeface="Arial"/>
                <a:cs typeface="Arial"/>
                <a:sym typeface="Arial"/>
              </a:rPr>
              <a:t>MONITUTOR ви помагат да забележите:</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Дали новооснована компания печели значителни по стойност и обхват договори за строителство;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Връзките с длъжностни лица, политици или членове на семейството;</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Клъстери от фирми с един и същ адрес, собственици или данни за контакт; и</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Историята на санкциониране или фигуриране в черни списъци.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Сами по себе си тези елементи не са констатации за наличие на корупция. Те са рискови фактори, които често стоят зад трите модела в малки инфраструктурни проекти: щедри изменения, толериране на некачествено изпълнение и приемане на фантомни подизпълнители.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И така, Част 2 може де бъде обобщена в три въпроса по Стъпка 1:</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Правилно документирани и правдоподобно обосновани ли са измененията? (КМ1)</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Пълна и реалистична ли е картината на подизпълнението или има признаци на фантомни играчи? (КМ3, а често и КМ2)</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Профилът на изпълнителя изглежда ли достоверен или има индикации, които биха обяснили проявяването на някой от корупционните модели впоследствие?</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В Част 3 ще пренесем всичко това в Стъпка 2 – Посещение на място. Там заставаме на пътя, площада или училищния обект и се питаме:</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Съответстват ли работите, които виждаме, на одобрените по документи количества и изменения?</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Съвпадат ли логата на компаниите и униформите на работниците на обекта с изпълнителите и подизпълнителите, които сте регистрирали при анализа на документите?</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bg" sz="1100" dirty="0">
                <a:latin typeface="Arial"/>
                <a:ea typeface="Arial"/>
                <a:cs typeface="Arial"/>
                <a:sym typeface="Arial"/>
              </a:rPr>
              <a:t>Налице ли е надзор/контрол върху изпълнението или такъв на практика отсъства?</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С една дума в Част 3 ще се научим да проверяваме дали документалната следа и действителността на строителната </a:t>
            </a:r>
            <a:r>
              <a:rPr lang="bg" sz="1100">
                <a:latin typeface="Arial"/>
                <a:ea typeface="Arial"/>
                <a:cs typeface="Arial"/>
                <a:sym typeface="Arial"/>
              </a:rPr>
              <a:t>площадка съвпадат, както и </a:t>
            </a:r>
            <a:r>
              <a:rPr lang="bg" sz="1100" dirty="0">
                <a:latin typeface="Arial"/>
                <a:ea typeface="Arial"/>
                <a:cs typeface="Arial"/>
                <a:sym typeface="Arial"/>
              </a:rPr>
              <a:t>как да интерпретираме евентуални пропуски и несъвпадения чрез нашите три корупционни модела.</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Благодаря, че завършихте Част 2 от Модул 3. Преди да преминете към следващото видео, намислете си един реален проект: малък ремонт на път, парк или училище – и си представете как биха изглеждали изменения на договора или подизпълнение. </a:t>
            </a:r>
            <a:r>
              <a:rPr lang="bg-BG" sz="1100" noProof="0" dirty="0">
                <a:latin typeface="Arial"/>
                <a:ea typeface="Arial"/>
                <a:cs typeface="Arial"/>
                <a:sym typeface="Arial"/>
              </a:rPr>
              <a:t>Въоръжете се с този пример за Част 3 – така ще изпълним проверките на място с конкретика</a:t>
            </a:r>
            <a:r>
              <a:rPr lang="bg" sz="1100" dirty="0">
                <a:latin typeface="Arial"/>
                <a:ea typeface="Arial"/>
                <a:cs typeface="Arial"/>
                <a:sym typeface="Arial"/>
              </a:rPr>
              <a:t>.</a:t>
            </a:r>
            <a:endParaRPr sz="1100" dirty="0">
              <a:latin typeface="Arial"/>
              <a:ea typeface="Arial"/>
              <a:cs typeface="Arial"/>
              <a:sym typeface="Arial"/>
            </a:endParaRPr>
          </a:p>
        </p:txBody>
      </p:sp>
      <p:sp>
        <p:nvSpPr>
          <p:cNvPr id="213" name="Google Shape;213;g3a9b0ea2687_0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9b0ea2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000" dirty="0"/>
              <a:t>Нека разгледаме какво се случва във формуляра за доклад, при наблюдение на договор за строителство.</a:t>
            </a:r>
            <a:endParaRPr sz="1000" dirty="0"/>
          </a:p>
          <a:p>
            <a:pPr marL="0" lvl="0" indent="0" algn="l" rtl="0">
              <a:lnSpc>
                <a:spcPct val="115000"/>
              </a:lnSpc>
              <a:spcBef>
                <a:spcPts val="1200"/>
              </a:spcBef>
              <a:spcAft>
                <a:spcPts val="0"/>
              </a:spcAft>
              <a:buSzPts val="1100"/>
              <a:buNone/>
            </a:pPr>
            <a:r>
              <a:rPr lang="bg" sz="1000" dirty="0"/>
              <a:t>В Стъпка 1 винаги се започва по един и същи начин: попълвате основната информация за договора – стойност на договора, дати, изпълнител – все стандартни полета, които се отнасят за всеки тип договор.</a:t>
            </a:r>
            <a:endParaRPr sz="1000" dirty="0"/>
          </a:p>
          <a:p>
            <a:pPr marL="0" lvl="0" indent="0" algn="l" rtl="0">
              <a:lnSpc>
                <a:spcPct val="115000"/>
              </a:lnSpc>
              <a:spcBef>
                <a:spcPts val="1200"/>
              </a:spcBef>
              <a:spcAft>
                <a:spcPts val="0"/>
              </a:spcAft>
              <a:buSzPts val="1100"/>
              <a:buNone/>
            </a:pPr>
            <a:r>
              <a:rPr lang="bg" sz="1000" dirty="0"/>
              <a:t>Обаче, при избор на „Строителство“ като обект на поръчката, на екрана ви се появява допълнително поле MONITUTOR: подобно на това, което виждате в момента на слайда. Това поле е начинът, по който инструментът индикира: „ </a:t>
            </a:r>
            <a:r>
              <a:rPr lang="bg" sz="1000" i="1" dirty="0"/>
              <a:t>Строителството и малкате инфраструктурни проекти са зона с по-висок риск, така че ще отключим някои допълнителни въпроси“</a:t>
            </a:r>
            <a:r>
              <a:rPr lang="bg" sz="1000" dirty="0"/>
              <a:t>.</a:t>
            </a:r>
            <a:endParaRPr sz="1000" dirty="0"/>
          </a:p>
          <a:p>
            <a:pPr marL="0" lvl="0" indent="0" algn="l" rtl="0">
              <a:lnSpc>
                <a:spcPct val="115000"/>
              </a:lnSpc>
              <a:spcBef>
                <a:spcPts val="1200"/>
              </a:spcBef>
              <a:spcAft>
                <a:spcPts val="0"/>
              </a:spcAft>
              <a:buSzPts val="1100"/>
              <a:buNone/>
            </a:pPr>
            <a:r>
              <a:rPr lang="bg" sz="1000" dirty="0"/>
              <a:t>Защо поръчките за строителство се третират като високорискови? Дори малки пътни реконструкции, ремонти на училища или подмяна на водопровод са скъпи проекти, включват много участници, а по-голямата част от крайния резултат е буквално скрит в земята, под асфалта или зад стените. Международният опит, включително по данни на мрежата Blue Dot, за която стана дума преди, показва, че без допълнителни мерки за прозрачност тези проекти са особено уязвими от завишаване на цените, нискокачествени работи и непрозрачни мрежи за подизпълнение.</a:t>
            </a:r>
            <a:endParaRPr sz="1000" dirty="0"/>
          </a:p>
          <a:p>
            <a:pPr marL="0" lvl="0" indent="0" algn="l" rtl="0">
              <a:lnSpc>
                <a:spcPct val="115000"/>
              </a:lnSpc>
              <a:spcBef>
                <a:spcPts val="1200"/>
              </a:spcBef>
              <a:spcAft>
                <a:spcPts val="0"/>
              </a:spcAft>
              <a:buSzPts val="1100"/>
              <a:buNone/>
            </a:pPr>
            <a:r>
              <a:rPr lang="bg" sz="1000" dirty="0"/>
              <a:t>Допълнителните инструкции и въпроси са предназначени да подпомогнат документирането на трите основни корупционни модела в строителството; вече – ги познавате (1. </a:t>
            </a:r>
            <a:r>
              <a:rPr lang="bg-BG" sz="1000" noProof="0" dirty="0"/>
              <a:t>Необосновани</a:t>
            </a:r>
            <a:r>
              <a:rPr lang="ru-RU" sz="1000" dirty="0"/>
              <a:t> изменения на договора – </a:t>
            </a:r>
            <a:r>
              <a:rPr lang="bg" sz="1000" dirty="0"/>
              <a:t>договорът тихомълком е изменен с по-висока стойност, по-дълаг срок за изпълненние или по-широк обхват при слаба или липсваща обосновка; 2. </a:t>
            </a:r>
            <a:r>
              <a:rPr lang="bg-BG" sz="1000" b="0" i="0" u="none" strike="noStrike" cap="none" noProof="0" dirty="0">
                <a:solidFill>
                  <a:srgbClr val="666666"/>
                </a:solidFill>
                <a:latin typeface="Arial"/>
                <a:ea typeface="Arial"/>
                <a:cs typeface="Arial"/>
                <a:sym typeface="Arial"/>
              </a:rPr>
              <a:t>Некачествено или непълно изпълнение в сравнение с разплатеното</a:t>
            </a:r>
            <a:r>
              <a:rPr lang="bg" sz="1000" dirty="0"/>
              <a:t>; и 3. </a:t>
            </a:r>
            <a:r>
              <a:rPr lang="ru-RU" sz="1000" dirty="0"/>
              <a:t>Неправомерно</a:t>
            </a:r>
            <a:r>
              <a:rPr lang="bg" sz="1000" dirty="0"/>
              <a:t> или фантомно подизпълнение, при което компании, които формално не са страна по договора, всъщност извършват голяма част от работите).</a:t>
            </a:r>
            <a:endParaRPr sz="1000" dirty="0"/>
          </a:p>
          <a:p>
            <a:pPr marL="0" lvl="0" indent="0" algn="l" rtl="0">
              <a:lnSpc>
                <a:spcPct val="115000"/>
              </a:lnSpc>
              <a:spcBef>
                <a:spcPts val="1200"/>
              </a:spcBef>
              <a:spcAft>
                <a:spcPts val="0"/>
              </a:spcAft>
              <a:buSzPts val="1100"/>
              <a:buNone/>
            </a:pPr>
            <a:r>
              <a:rPr lang="bg" sz="1000" dirty="0"/>
              <a:t>Ще видите и въпроси имащи за цел да установят рискове при профила на компаниите-изпълнители, конфликт на интереси, надзора и достъпа до обекта. Те сами по себе си не определят нови корупционни модели, но са важни фактори, стоящи зад трите основни модела. Например: новорегистрирана компания без опит печели поръчка за сложен ремонт на мост или обект, на който официалният ръководител никога не подписва отчети за напредъка или където на наблюдателите многократно е отказван достъп.</a:t>
            </a:r>
            <a:endParaRPr sz="1000" dirty="0"/>
          </a:p>
          <a:p>
            <a:pPr marL="0" lvl="0" indent="0" algn="l" rtl="0">
              <a:lnSpc>
                <a:spcPct val="115000"/>
              </a:lnSpc>
              <a:spcBef>
                <a:spcPts val="1200"/>
              </a:spcBef>
              <a:spcAft>
                <a:spcPts val="1200"/>
              </a:spcAft>
              <a:buSzPts val="1100"/>
              <a:buNone/>
            </a:pPr>
            <a:r>
              <a:rPr lang="bg" sz="1000" dirty="0"/>
              <a:t>Така че, когато видите това каре, мислете за него като „вход“ за проверки, характерни за строителството. Всичко, което ще разгледаме в тази част – изменения на договора, подизпълнение, индикации за риск при изпълнителите и в последствие – на какво да обръщате внимание при посещенията на терен – идва от този клон „Строителство“ на формуляра. Ако разбирате как да използвате допълнителните полета, вече сте на половината път към целенасочен и ефективен план за наблюдение на избраната от Вас поръчка.</a:t>
            </a:r>
            <a:endParaRPr sz="1000" dirty="0"/>
          </a:p>
        </p:txBody>
      </p:sp>
      <p:sp>
        <p:nvSpPr>
          <p:cNvPr id="85" name="Google Shape;85;g3a9b0ea2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a9ecc4a29f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100" dirty="0">
                <a:latin typeface="Arial"/>
                <a:ea typeface="Arial"/>
                <a:cs typeface="Arial"/>
                <a:sym typeface="Arial"/>
              </a:rPr>
              <a:t>Да разгледаме първия подвъпрос, касаещ изменениятанадоговора: </a:t>
            </a:r>
            <a:r>
              <a:rPr lang="bg" sz="1100" i="1" dirty="0">
                <a:latin typeface="Arial"/>
                <a:ea typeface="Arial"/>
                <a:cs typeface="Arial"/>
                <a:sym typeface="Arial"/>
              </a:rPr>
              <a:t>документирани ли са измененията?</a:t>
            </a:r>
            <a:endParaRPr sz="1100" i="1" dirty="0">
              <a:latin typeface="Arial"/>
              <a:ea typeface="Arial"/>
              <a:cs typeface="Arial"/>
              <a:sym typeface="Arial"/>
            </a:endParaRPr>
          </a:p>
          <a:p>
            <a:pPr marL="0" lvl="0" indent="0" algn="l" rtl="0">
              <a:lnSpc>
                <a:spcPct val="115000"/>
              </a:lnSpc>
              <a:spcBef>
                <a:spcPts val="0"/>
              </a:spcBef>
              <a:spcAft>
                <a:spcPts val="0"/>
              </a:spcAft>
              <a:buSzPts val="1400"/>
              <a:buNone/>
            </a:pPr>
            <a:r>
              <a:rPr lang="bg" sz="1100" dirty="0">
                <a:latin typeface="Arial"/>
                <a:ea typeface="Arial"/>
                <a:cs typeface="Arial"/>
                <a:sym typeface="Arial"/>
              </a:rPr>
              <a:t>При една „чиста“ поръчка за строителство или малък инфраструктурен проект, всяка промяна в стойността, времето за изпълнение или обхвата трябва да има ясна следа: подписано допълнение, дати и – когато законът го изисква – публикуване на същото място като първоначалния договор.</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r>
              <a:rPr lang="bg" sz="1100" dirty="0">
                <a:latin typeface="Arial"/>
                <a:ea typeface="Arial"/>
                <a:cs typeface="Arial"/>
                <a:sym typeface="Arial"/>
              </a:rPr>
              <a:t>Когато попълвате това поле, вие не правите оценка дали изменението е „правилно“ или „неправилно“. Вие просто отговаряте:</a:t>
            </a:r>
          </a:p>
          <a:p>
            <a:pPr marL="171450" lvl="0" indent="-171450" algn="l" rtl="0">
              <a:lnSpc>
                <a:spcPct val="115000"/>
              </a:lnSpc>
              <a:spcBef>
                <a:spcPts val="0"/>
              </a:spcBef>
              <a:spcAft>
                <a:spcPts val="0"/>
              </a:spcAft>
              <a:buSzPts val="1400"/>
              <a:buFont typeface="Arial" panose="020B0604020202020204" pitchFamily="34" charset="0"/>
              <a:buChar char="•"/>
            </a:pPr>
            <a:r>
              <a:rPr lang="bg" sz="1100" dirty="0">
                <a:latin typeface="Arial"/>
                <a:ea typeface="Arial"/>
                <a:cs typeface="Arial"/>
                <a:sym typeface="Arial"/>
              </a:rPr>
              <a:t>Има ли официален документ?</a:t>
            </a:r>
          </a:p>
          <a:p>
            <a:pPr marL="171450" lvl="0" indent="-171450" algn="l" rtl="0">
              <a:lnSpc>
                <a:spcPct val="115000"/>
              </a:lnSpc>
              <a:spcBef>
                <a:spcPts val="0"/>
              </a:spcBef>
              <a:spcAft>
                <a:spcPts val="0"/>
              </a:spcAft>
              <a:buSzPts val="1400"/>
              <a:buFont typeface="Arial" panose="020B0604020202020204" pitchFamily="34" charset="0"/>
              <a:buChar char="•"/>
            </a:pPr>
            <a:r>
              <a:rPr lang="bg" sz="1100" dirty="0">
                <a:latin typeface="Arial"/>
                <a:ea typeface="Arial"/>
                <a:cs typeface="Arial"/>
                <a:sym typeface="Arial"/>
              </a:rPr>
              <a:t>Подписан ли е от двете страни?</a:t>
            </a:r>
          </a:p>
          <a:p>
            <a:pPr marL="171450" lvl="0" indent="-171450" algn="l" rtl="0">
              <a:lnSpc>
                <a:spcPct val="115000"/>
              </a:lnSpc>
              <a:spcBef>
                <a:spcPts val="0"/>
              </a:spcBef>
              <a:spcAft>
                <a:spcPts val="0"/>
              </a:spcAft>
              <a:buSzPts val="1400"/>
              <a:buFont typeface="Arial" panose="020B0604020202020204" pitchFamily="34" charset="0"/>
              <a:buChar char="•"/>
            </a:pPr>
            <a:r>
              <a:rPr lang="bg" sz="1100" dirty="0">
                <a:latin typeface="Arial"/>
                <a:ea typeface="Arial"/>
                <a:cs typeface="Arial"/>
                <a:sym typeface="Arial"/>
              </a:rPr>
              <a:t>Наличен ли е в официалните регистри, не само в нечия електронна поща?</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r>
              <a:rPr lang="bg" sz="1100" dirty="0">
                <a:latin typeface="Arial"/>
                <a:ea typeface="Arial"/>
                <a:cs typeface="Arial"/>
                <a:sym typeface="Arial"/>
              </a:rPr>
              <a:t>Представете си проект за реновиране на общинскъ път. Изпълнителят казва: „Съгласни сме се да добавим допълнителни места за паркиране“, но в портала за обществени поръчки няма публикуван анекс; съществува само неформален имейл, в който се казва „Чудесно, действаме!“ В този случай отбелязвате „</a:t>
            </a:r>
            <a:r>
              <a:rPr lang="bg" sz="1100" i="1" dirty="0">
                <a:latin typeface="Arial"/>
                <a:ea typeface="Arial"/>
                <a:cs typeface="Arial"/>
                <a:sym typeface="Arial"/>
              </a:rPr>
              <a:t>Не</a:t>
            </a:r>
            <a:r>
              <a:rPr lang="bg" sz="1100" dirty="0">
                <a:latin typeface="Arial"/>
                <a:ea typeface="Arial"/>
                <a:cs typeface="Arial"/>
                <a:sym typeface="Arial"/>
              </a:rPr>
              <a:t>“ или „</a:t>
            </a:r>
            <a:r>
              <a:rPr lang="bg" sz="1100" i="1" dirty="0">
                <a:latin typeface="Arial"/>
                <a:ea typeface="Arial"/>
                <a:cs typeface="Arial"/>
                <a:sym typeface="Arial"/>
              </a:rPr>
              <a:t>Друго</a:t>
            </a:r>
            <a:r>
              <a:rPr lang="bg" sz="1100" dirty="0">
                <a:latin typeface="Arial"/>
                <a:ea typeface="Arial"/>
                <a:cs typeface="Arial"/>
                <a:sym typeface="Arial"/>
              </a:rPr>
              <a:t>“ и описвате какво сте установили: „Само размяна на имейли, не е публикувано официално подписано изменение“.</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r>
              <a:rPr lang="bg" sz="1100" dirty="0">
                <a:latin typeface="Arial"/>
                <a:ea typeface="Arial"/>
                <a:cs typeface="Arial"/>
                <a:sym typeface="Arial"/>
              </a:rPr>
              <a:t>Тук виждаме пример за корупционен модел 1: </a:t>
            </a:r>
            <a:r>
              <a:rPr lang="bg-BG" sz="1100" b="0" i="0" u="none" strike="noStrike" cap="none" noProof="0" dirty="0">
                <a:solidFill>
                  <a:srgbClr val="666666"/>
                </a:solidFill>
                <a:latin typeface="Arial"/>
                <a:ea typeface="Arial"/>
                <a:cs typeface="Arial"/>
                <a:sym typeface="Arial"/>
              </a:rPr>
              <a:t>Необосновани изменения на договора</a:t>
            </a:r>
            <a:r>
              <a:rPr lang="bg" sz="1100" dirty="0">
                <a:latin typeface="Arial"/>
                <a:ea typeface="Arial"/>
                <a:cs typeface="Arial"/>
                <a:sym typeface="Arial"/>
              </a:rPr>
              <a:t> и разширяване на обхвата. Неформалните промени са най-лесният начин за скриване на надплатени суми. Често недокументираните изменения допринасят и за корупционен модел 2: </a:t>
            </a:r>
            <a:r>
              <a:rPr lang="bg-BG" sz="1100" b="0" i="0" u="none" strike="noStrike" cap="none" noProof="0" dirty="0">
                <a:solidFill>
                  <a:srgbClr val="666666"/>
                </a:solidFill>
                <a:latin typeface="Arial"/>
                <a:ea typeface="Arial"/>
                <a:cs typeface="Arial"/>
                <a:sym typeface="Arial"/>
              </a:rPr>
              <a:t>Некачествено или непълно изпълнение</a:t>
            </a:r>
            <a:r>
              <a:rPr lang="bg" sz="1100" dirty="0">
                <a:latin typeface="Arial"/>
                <a:ea typeface="Arial"/>
                <a:cs typeface="Arial"/>
                <a:sym typeface="Arial"/>
              </a:rPr>
              <a:t>, тъй като плащанията се правят въз основа на промяна, която не е била коректно формализирана.</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r>
              <a:rPr lang="bg" sz="1100" dirty="0">
                <a:latin typeface="Arial"/>
                <a:ea typeface="Arial"/>
                <a:cs typeface="Arial"/>
                <a:sym typeface="Arial"/>
              </a:rPr>
              <a:t>Гледайки от перспективата на стандартите Blue Dot, това е свързано и с коректността на счетоводните книги и отчети. Когато мащабни промени в разходите или продължителността съществуват само в чернови или имейли, проектът вече не отговаря на основните критерии за прозрачност. Вашата задача в Стъпка 1 е да отбележите този пропуск, така че да обърнете специално внимание върху него в следващите етапи от наблюдението.</a:t>
            </a:r>
            <a:endParaRPr sz="1100" dirty="0">
              <a:latin typeface="Arial"/>
              <a:ea typeface="Arial"/>
              <a:cs typeface="Arial"/>
              <a:sym typeface="Arial"/>
            </a:endParaRPr>
          </a:p>
        </p:txBody>
      </p:sp>
      <p:sp>
        <p:nvSpPr>
          <p:cNvPr id="94" name="Google Shape;94;g3a9ecc4a29f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aa3b1156b0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Верен отговор: </a:t>
            </a:r>
            <a:r>
              <a:rPr lang="en-US" sz="1000" dirty="0"/>
              <a:t>b.</a:t>
            </a:r>
            <a:endParaRPr sz="1000" dirty="0"/>
          </a:p>
          <a:p>
            <a:pPr marL="0" lvl="0" indent="0" algn="l" rtl="0">
              <a:lnSpc>
                <a:spcPct val="115000"/>
              </a:lnSpc>
              <a:spcBef>
                <a:spcPts val="0"/>
              </a:spcBef>
              <a:spcAft>
                <a:spcPts val="0"/>
              </a:spcAft>
              <a:buSzPts val="1400"/>
              <a:buNone/>
            </a:pPr>
            <a:endParaRPr sz="1000" dirty="0"/>
          </a:p>
          <a:p>
            <a:pPr marL="0" lvl="0" indent="0" algn="l" rtl="0">
              <a:lnSpc>
                <a:spcPct val="115000"/>
              </a:lnSpc>
              <a:spcBef>
                <a:spcPts val="1200"/>
              </a:spcBef>
              <a:spcAft>
                <a:spcPts val="0"/>
              </a:spcAft>
              <a:buSzPts val="1100"/>
              <a:buNone/>
            </a:pPr>
            <a:r>
              <a:rPr lang="bg" sz="1100" dirty="0">
                <a:latin typeface="Arial"/>
                <a:ea typeface="Arial"/>
                <a:cs typeface="Arial"/>
                <a:sym typeface="Arial"/>
              </a:rPr>
              <a:t>Нека видим къде се появява този въпрос на практика;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Представете си, че преглеждате </a:t>
            </a:r>
            <a:r>
              <a:rPr lang="bg" sz="1100" b="1" dirty="0">
                <a:latin typeface="Arial"/>
                <a:ea typeface="Arial"/>
                <a:cs typeface="Arial"/>
                <a:sym typeface="Arial"/>
              </a:rPr>
              <a:t>проект за малък пешеходен мост във Варна</a:t>
            </a:r>
            <a:r>
              <a:rPr lang="bg" sz="1100" dirty="0">
                <a:latin typeface="Arial"/>
                <a:ea typeface="Arial"/>
                <a:cs typeface="Arial"/>
                <a:sym typeface="Arial"/>
              </a:rPr>
              <a:t>. От документацията е видно, че има голяма промяна в стойността и срока за изпълнение, така че искате да разберете дали изменението е </a:t>
            </a:r>
            <a:r>
              <a:rPr lang="bg" sz="1100" b="1" dirty="0">
                <a:latin typeface="Arial"/>
                <a:ea typeface="Arial"/>
                <a:cs typeface="Arial"/>
                <a:sym typeface="Arial"/>
              </a:rPr>
              <a:t>формализирано, </a:t>
            </a:r>
            <a:r>
              <a:rPr lang="bg" sz="1100" dirty="0">
                <a:latin typeface="Arial"/>
                <a:ea typeface="Arial"/>
                <a:cs typeface="Arial"/>
                <a:sym typeface="Arial"/>
              </a:rPr>
              <a:t>или е просто нещо, договорено неофициално по имейл.</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Трите опции описват какво може да намерите в досието: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a. </a:t>
            </a:r>
            <a:r>
              <a:rPr lang="bg" sz="1100" dirty="0">
                <a:latin typeface="Arial"/>
                <a:ea typeface="Arial"/>
                <a:cs typeface="Arial"/>
                <a:sym typeface="Arial"/>
              </a:rPr>
              <a:t>Подписано изменение с надлежни подписи и дати и публикувано на уебсайта на общината/</a:t>
            </a:r>
            <a:r>
              <a:rPr lang="bg" sz="1100" dirty="0">
                <a:solidFill>
                  <a:schemeClr val="dk1"/>
                </a:solidFill>
              </a:rPr>
              <a:t>в портала за обществени поръчки</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b. </a:t>
            </a:r>
            <a:r>
              <a:rPr lang="bg-BG" sz="1100" b="0" dirty="0">
                <a:latin typeface="Arial"/>
                <a:ea typeface="Arial"/>
                <a:cs typeface="Arial"/>
                <a:sym typeface="Arial"/>
              </a:rPr>
              <a:t>Наличен е </a:t>
            </a:r>
            <a:r>
              <a:rPr lang="bg-BG" sz="1100" b="1" dirty="0">
                <a:latin typeface="Arial"/>
                <a:ea typeface="Arial"/>
                <a:cs typeface="Arial"/>
                <a:sym typeface="Arial"/>
              </a:rPr>
              <a:t>само проект на изменение</a:t>
            </a:r>
            <a:r>
              <a:rPr lang="bg" sz="1100" b="1" dirty="0">
                <a:latin typeface="Arial"/>
                <a:ea typeface="Arial"/>
                <a:cs typeface="Arial"/>
                <a:sym typeface="Arial"/>
              </a:rPr>
              <a:t>, </a:t>
            </a:r>
            <a:r>
              <a:rPr lang="bg" sz="1100" dirty="0">
                <a:latin typeface="Arial"/>
                <a:ea typeface="Arial"/>
                <a:cs typeface="Arial"/>
                <a:sym typeface="Arial"/>
              </a:rPr>
              <a:t>прикачен към имейл от изпълнителя, без подписи и без публикуване. </a:t>
            </a:r>
            <a:br>
              <a:rPr lang="en-US" sz="1100" dirty="0">
                <a:latin typeface="Arial"/>
                <a:ea typeface="Arial"/>
                <a:cs typeface="Arial"/>
                <a:sym typeface="Arial"/>
              </a:rPr>
            </a:br>
            <a:r>
              <a:rPr lang="bg" sz="1100" dirty="0">
                <a:latin typeface="Arial"/>
                <a:ea typeface="Arial"/>
                <a:cs typeface="Arial"/>
                <a:sym typeface="Arial"/>
              </a:rPr>
              <a:t>* Това е опцията, която би трябвало да ви накара да се замислите.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c. </a:t>
            </a:r>
            <a:r>
              <a:rPr lang="bg" sz="1100" dirty="0">
                <a:latin typeface="Arial"/>
                <a:ea typeface="Arial"/>
                <a:cs typeface="Arial"/>
                <a:sym typeface="Arial"/>
              </a:rPr>
              <a:t>Подписано решение за изменение плюс кратко уведомление в националния портал – това обикновено е достатъчно. </a:t>
            </a:r>
            <a:r>
              <a:rPr lang="bg" sz="1100" i="1" dirty="0">
                <a:latin typeface="Arial"/>
                <a:ea typeface="Arial"/>
                <a:cs typeface="Arial"/>
                <a:sym typeface="Arial"/>
              </a:rPr>
              <a:t>(</a:t>
            </a:r>
            <a:r>
              <a:rPr lang="bg" sz="1100" i="1" u="sng" dirty="0">
                <a:latin typeface="Arial"/>
                <a:ea typeface="Arial"/>
                <a:cs typeface="Arial"/>
                <a:sym typeface="Arial"/>
              </a:rPr>
              <a:t>Бел. </a:t>
            </a:r>
            <a:r>
              <a:rPr lang="ru-RU" sz="1100" i="1" u="sng" dirty="0" err="1">
                <a:latin typeface="Arial"/>
                <a:ea typeface="Arial"/>
                <a:cs typeface="Arial"/>
                <a:sym typeface="Arial"/>
              </a:rPr>
              <a:t>пр</a:t>
            </a:r>
            <a:r>
              <a:rPr lang="bg" sz="1100" i="1" u="sng" dirty="0">
                <a:latin typeface="Arial"/>
                <a:ea typeface="Arial"/>
                <a:cs typeface="Arial"/>
                <a:sym typeface="Arial"/>
              </a:rPr>
              <a:t>ев.</a:t>
            </a:r>
            <a:r>
              <a:rPr lang="bg" sz="1100" i="1" dirty="0">
                <a:latin typeface="Arial"/>
                <a:ea typeface="Arial"/>
                <a:cs typeface="Arial"/>
                <a:sym typeface="Arial"/>
              </a:rPr>
              <a:t>: в зависимост от нац. </a:t>
            </a:r>
            <a:r>
              <a:rPr lang="ru-RU" sz="1100" i="1" dirty="0">
                <a:latin typeface="Arial"/>
                <a:ea typeface="Arial"/>
                <a:cs typeface="Arial"/>
                <a:sym typeface="Arial"/>
              </a:rPr>
              <a:t>з</a:t>
            </a:r>
            <a:r>
              <a:rPr lang="bg" sz="1100" i="1" dirty="0">
                <a:latin typeface="Arial"/>
                <a:ea typeface="Arial"/>
                <a:cs typeface="Arial"/>
                <a:sym typeface="Arial"/>
              </a:rPr>
              <a:t>аконодателство тази опция също може да не е напълно легална. В България, публикуването на пълния текст на изменението/анекса към договора е задължително.)</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Следователно, правилният отговор е </a:t>
            </a:r>
            <a:r>
              <a:rPr lang="bg" sz="1100" b="1" dirty="0">
                <a:latin typeface="Arial"/>
                <a:ea typeface="Arial"/>
                <a:cs typeface="Arial"/>
                <a:sym typeface="Arial"/>
              </a:rPr>
              <a:t>b</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Защо това представлява сериозен индикатор за риск?</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В разходната листа на проекта е вероятно вече да се използват </a:t>
            </a:r>
            <a:r>
              <a:rPr lang="bg" sz="1100" i="1" dirty="0">
                <a:latin typeface="Arial"/>
                <a:ea typeface="Arial"/>
                <a:cs typeface="Arial"/>
                <a:sym typeface="Arial"/>
              </a:rPr>
              <a:t>новите </a:t>
            </a:r>
            <a:r>
              <a:rPr lang="bg" sz="1100" dirty="0">
                <a:latin typeface="Arial"/>
                <a:ea typeface="Arial"/>
                <a:cs typeface="Arial"/>
                <a:sym typeface="Arial"/>
              </a:rPr>
              <a:t>цени и удължения срок.</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От правна и административна гледна точка, няма </a:t>
            </a:r>
            <a:r>
              <a:rPr lang="bg" sz="1100" b="1" dirty="0">
                <a:latin typeface="Arial"/>
                <a:ea typeface="Arial"/>
                <a:cs typeface="Arial"/>
                <a:sym typeface="Arial"/>
              </a:rPr>
              <a:t>реално изменение на договора </a:t>
            </a:r>
            <a:r>
              <a:rPr lang="bg" sz="1100" dirty="0">
                <a:latin typeface="Arial"/>
                <a:ea typeface="Arial"/>
                <a:cs typeface="Arial"/>
                <a:sym typeface="Arial"/>
              </a:rPr>
              <a:t>– просто чернова на PDF файл в електронната поща на някого.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Точно това е целта на въпроса </a:t>
            </a:r>
            <a:r>
              <a:rPr lang="bg" sz="1100" i="1" dirty="0">
                <a:latin typeface="Arial"/>
                <a:ea typeface="Arial"/>
                <a:cs typeface="Arial"/>
                <a:sym typeface="Arial"/>
              </a:rPr>
              <a:t>„Измененинията подписани от страните и публикувани ли са?“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Във формуляра на </a:t>
            </a:r>
            <a:r>
              <a:rPr lang="en-US" sz="1100" dirty="0">
                <a:latin typeface="Arial"/>
                <a:ea typeface="Arial"/>
                <a:cs typeface="Arial"/>
                <a:sym typeface="Arial"/>
              </a:rPr>
              <a:t>iMonitor </a:t>
            </a:r>
            <a:r>
              <a:rPr lang="bg-BG" sz="1100" dirty="0">
                <a:latin typeface="Arial"/>
                <a:ea typeface="Arial"/>
                <a:cs typeface="Arial"/>
                <a:sym typeface="Arial"/>
              </a:rPr>
              <a:t>следва да направите </a:t>
            </a:r>
            <a:r>
              <a:rPr lang="bg" sz="1100" dirty="0">
                <a:latin typeface="Arial"/>
                <a:ea typeface="Arial"/>
                <a:cs typeface="Arial"/>
                <a:sym typeface="Arial"/>
              </a:rPr>
              <a:t>следното: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Отбележете </a:t>
            </a:r>
            <a:r>
              <a:rPr lang="bg" sz="1100" b="1" dirty="0">
                <a:latin typeface="Arial"/>
                <a:ea typeface="Arial"/>
                <a:cs typeface="Arial"/>
                <a:sym typeface="Arial"/>
              </a:rPr>
              <a:t>„Не“ или „Друго“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полето за коментар можете да напишете на неутрален език: </a:t>
            </a:r>
            <a:br>
              <a:rPr lang="en-US" sz="1100" dirty="0">
                <a:latin typeface="Arial"/>
                <a:ea typeface="Arial"/>
                <a:cs typeface="Arial"/>
                <a:sym typeface="Arial"/>
              </a:rPr>
            </a:br>
            <a:r>
              <a:rPr lang="bg" sz="1100" i="1" dirty="0">
                <a:latin typeface="Arial"/>
                <a:ea typeface="Arial"/>
                <a:cs typeface="Arial"/>
                <a:sym typeface="Arial"/>
              </a:rPr>
              <a:t>„Към имейла на изпълнителя е прикачен само проект на изменение, няма подписи на възложителя или изпълнителя, не е намерена публикувана информация в портала.“</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Тук сме в </a:t>
            </a:r>
            <a:r>
              <a:rPr lang="bg" sz="1100" b="1" dirty="0">
                <a:latin typeface="Arial"/>
                <a:ea typeface="Arial"/>
                <a:cs typeface="Arial"/>
                <a:sym typeface="Arial"/>
              </a:rPr>
              <a:t>„територията“ на Корупционен модел 1</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Ако плащанията се извършват така, сякаш промяната е валидна, но документите не са надлежно подписани или публикувани, това отваря врата за скрити увеличения на цените и недостатъчна отчетност.</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Ключовото послание е:</a:t>
            </a:r>
            <a:endParaRPr sz="1100" dirty="0">
              <a:latin typeface="Arial"/>
              <a:ea typeface="Arial"/>
              <a:cs typeface="Arial"/>
              <a:sym typeface="Arial"/>
            </a:endParaRPr>
          </a:p>
          <a:p>
            <a:pPr marL="381000" marR="381000" lvl="0" indent="0" algn="l" rtl="0">
              <a:lnSpc>
                <a:spcPct val="115000"/>
              </a:lnSpc>
              <a:spcBef>
                <a:spcPts val="1200"/>
              </a:spcBef>
              <a:spcAft>
                <a:spcPts val="1200"/>
              </a:spcAft>
              <a:buSzPts val="1100"/>
              <a:buNone/>
            </a:pPr>
            <a:r>
              <a:rPr lang="bg" sz="1100" b="1" dirty="0">
                <a:latin typeface="Arial"/>
                <a:ea typeface="Arial"/>
                <a:cs typeface="Arial"/>
                <a:sym typeface="Arial"/>
              </a:rPr>
              <a:t>Изменение, което се установавя само в нечий имейл, не представлява официализирана промяна в договора. Ако не е подписано и публикувано, следва да се третира като индикация за риск.</a:t>
            </a:r>
            <a:endParaRPr sz="1000" dirty="0"/>
          </a:p>
        </p:txBody>
      </p:sp>
      <p:sp>
        <p:nvSpPr>
          <p:cNvPr id="103" name="Google Shape;103;g3aa3b1156b0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a9ecc4a29f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Следващият подвъпрос разкрива каква е същността на изменението на договора.</a:t>
            </a:r>
            <a:endParaRPr sz="1000" dirty="0"/>
          </a:p>
          <a:p>
            <a:pPr marL="0" lvl="0" indent="0" algn="l" rtl="0">
              <a:lnSpc>
                <a:spcPct val="115000"/>
              </a:lnSpc>
              <a:spcBef>
                <a:spcPts val="0"/>
              </a:spcBef>
              <a:spcAft>
                <a:spcPts val="0"/>
              </a:spcAft>
              <a:buSzPts val="1400"/>
              <a:buNone/>
            </a:pPr>
            <a:r>
              <a:rPr lang="bg" sz="1000" dirty="0"/>
              <a:t>Първо, отбелязвате всичко, което е относимо: дали с изменението е увеличена стойността, дали е удължен срокът за изпълнение, дали е променен обхватът? Понякога ще е само една от тези точки, но в по-рискови проекти може да са и трите едновременно.</a:t>
            </a:r>
            <a:endParaRPr sz="1000" dirty="0"/>
          </a:p>
          <a:p>
            <a:pPr marL="0" lvl="0" indent="0" algn="l" rtl="0">
              <a:lnSpc>
                <a:spcPct val="115000"/>
              </a:lnSpc>
              <a:spcBef>
                <a:spcPts val="0"/>
              </a:spcBef>
              <a:spcAft>
                <a:spcPts val="0"/>
              </a:spcAft>
              <a:buSzPts val="1400"/>
              <a:buNone/>
            </a:pPr>
            <a:r>
              <a:rPr lang="bg" sz="1000" dirty="0"/>
              <a:t>Представете си поръчка за селски път на стойност 500 000 евро. В рамките на две години договорът е изменян „с малко“ три пъти: +7%, +6%, +5% към първоначалната стойност, плюс всеки път – отлагане на срока за изпълнение с по няколко месеца. Всяко изменение е обозначено като „несъществено“, но заедно те представляват почти 20% увеличение на крайната цена и голямо забавяне. Това е класически модел 1: договорът бавно се „раздува“ чрез редица малки стъпки.</a:t>
            </a:r>
            <a:endParaRPr sz="1000" dirty="0"/>
          </a:p>
          <a:p>
            <a:pPr marL="0" lvl="0" indent="0" algn="l" rtl="0">
              <a:lnSpc>
                <a:spcPct val="115000"/>
              </a:lnSpc>
              <a:spcBef>
                <a:spcPts val="0"/>
              </a:spcBef>
              <a:spcAft>
                <a:spcPts val="0"/>
              </a:spcAft>
              <a:buSzPts val="1400"/>
              <a:buNone/>
            </a:pPr>
            <a:r>
              <a:rPr lang="bg" sz="1000" dirty="0"/>
              <a:t>Измененията в обхвата са още по-рискови. Ако в описанието се казва „добавяне на нов паркинг“ или „ново кръгово кръстовище“, това може да е нов договор, скрит в стария и възложен без провеждане на процедура за обществена поръчка. Впоследствие – при посещение на терен, ще проверите дали тези „допълнителни работи“ са действително извършени и дали съответстват на цената – тук е реда на КМ2: </a:t>
            </a:r>
            <a:r>
              <a:rPr lang="bg-BG" sz="1000" b="0" i="0" u="none" strike="noStrike" cap="none" noProof="0" dirty="0">
                <a:solidFill>
                  <a:srgbClr val="666666"/>
                </a:solidFill>
                <a:latin typeface="Arial"/>
                <a:ea typeface="Arial"/>
                <a:cs typeface="Arial"/>
                <a:sym typeface="Arial"/>
              </a:rPr>
              <a:t>некачествено или непълно изпълнение в сравнение с разплатеното</a:t>
            </a:r>
            <a:r>
              <a:rPr lang="bg" sz="1000" dirty="0"/>
              <a:t>.</a:t>
            </a:r>
            <a:endParaRPr sz="1000" dirty="0"/>
          </a:p>
          <a:p>
            <a:pPr marL="0" lvl="0" indent="0" algn="l" rtl="0">
              <a:lnSpc>
                <a:spcPct val="115000"/>
              </a:lnSpc>
              <a:spcBef>
                <a:spcPts val="0"/>
              </a:spcBef>
              <a:spcAft>
                <a:spcPts val="0"/>
              </a:spcAft>
              <a:buSzPts val="1400"/>
              <a:buNone/>
            </a:pPr>
            <a:r>
              <a:rPr lang="bg" sz="1000" dirty="0"/>
              <a:t>Blue Dot и ОИСР предупреждават, че предоговарянето често се използва за прикриване на незаконни плащания или за превръщане на прекалено скъпи проекти в нещо още по-скъпо. Отбелязвайки „Увеличение на стойността“, „Удължаване на срока“ или „Промяна на обхвата“, Вие по същество очертавате опростена картина на историята на това предоговаряне. Няколко добре документирани, малки промени могат да бъдат напълно в реда на нещата, докато дълга верига от увеличения с неясни описания е точно мястото, където корупционните схеми процъфтяват.</a:t>
            </a:r>
            <a:endParaRPr sz="1000" dirty="0"/>
          </a:p>
        </p:txBody>
      </p:sp>
      <p:sp>
        <p:nvSpPr>
          <p:cNvPr id="111" name="Google Shape;111;g3a9ecc4a29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a9ecc4a29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 третия подвъпрос разглеждаме какво стои </a:t>
            </a:r>
            <a:r>
              <a:rPr lang="bg" sz="1000" i="1" dirty="0"/>
              <a:t>зад </a:t>
            </a:r>
            <a:r>
              <a:rPr lang="bg" sz="1000" dirty="0"/>
              <a:t>изменението и се питаме: </a:t>
            </a:r>
            <a:r>
              <a:rPr lang="bg" sz="1000" i="1" dirty="0"/>
              <a:t>Смислена ли е обосновката в сравнение с размера на промяната?</a:t>
            </a:r>
            <a:endParaRPr sz="1000" i="1" dirty="0"/>
          </a:p>
          <a:p>
            <a:pPr marL="0" lvl="0" indent="0" algn="l" rtl="0">
              <a:lnSpc>
                <a:spcPct val="115000"/>
              </a:lnSpc>
              <a:spcBef>
                <a:spcPts val="0"/>
              </a:spcBef>
              <a:spcAft>
                <a:spcPts val="0"/>
              </a:spcAft>
              <a:buSzPts val="1400"/>
              <a:buNone/>
            </a:pPr>
            <a:r>
              <a:rPr lang="bg" sz="1000" dirty="0"/>
              <a:t>При КМ1 </a:t>
            </a:r>
            <a:r>
              <a:rPr lang="bg-BG" sz="1000" dirty="0"/>
              <a:t>„</a:t>
            </a:r>
            <a:r>
              <a:rPr lang="bg-BG" sz="1000" b="0" i="0" u="none" strike="noStrike" cap="none" noProof="0" dirty="0">
                <a:solidFill>
                  <a:srgbClr val="666666"/>
                </a:solidFill>
                <a:latin typeface="Arial"/>
                <a:ea typeface="Arial"/>
                <a:cs typeface="Arial"/>
                <a:sym typeface="Arial"/>
              </a:rPr>
              <a:t>Необосновани изменения на договора“</a:t>
            </a:r>
            <a:r>
              <a:rPr lang="bg" sz="1000" dirty="0"/>
              <a:t>, ключовият въпрос е дали има правдоподобна мотивировка. Увеличение на стойността с 3%, придружено с детайлни мотиви, сочещи напр., „цените на стоманата се увеличават с X% въз основа на официалния индекс, вижте приложението“, е едно. Увеличение с 25% и шестмесечно удължаване на срока, обосновано само като „технически причини“, е нещо съвсем различно.</a:t>
            </a:r>
            <a:endParaRPr sz="1000" dirty="0"/>
          </a:p>
          <a:p>
            <a:pPr marL="0" lvl="0" indent="0" algn="l" rtl="0">
              <a:lnSpc>
                <a:spcPct val="115000"/>
              </a:lnSpc>
              <a:spcBef>
                <a:spcPts val="0"/>
              </a:spcBef>
              <a:spcAft>
                <a:spcPts val="0"/>
              </a:spcAft>
              <a:buSzPts val="1400"/>
              <a:buNone/>
            </a:pPr>
            <a:r>
              <a:rPr lang="bg" sz="1000" dirty="0"/>
              <a:t>Една достоверна обосновка обикновено ще съдържа:</a:t>
            </a:r>
            <a:endParaRPr sz="1000" dirty="0"/>
          </a:p>
          <a:p>
            <a:pPr marL="457200" lvl="0" indent="-292100" algn="l" rtl="0">
              <a:lnSpc>
                <a:spcPct val="115000"/>
              </a:lnSpc>
              <a:spcBef>
                <a:spcPts val="0"/>
              </a:spcBef>
              <a:spcAft>
                <a:spcPts val="0"/>
              </a:spcAft>
              <a:buSzPts val="1000"/>
              <a:buChar char="●"/>
            </a:pPr>
            <a:r>
              <a:rPr lang="bg" sz="1000" dirty="0"/>
              <a:t>Описвание на конкретно събитие („скрити канализационни тръби, открити по време на изкопните работи“; „щети по основите, причинени от наводнение“);</a:t>
            </a:r>
            <a:endParaRPr sz="1000" dirty="0"/>
          </a:p>
          <a:p>
            <a:pPr marL="457200" lvl="0" indent="-292100" algn="l" rtl="0">
              <a:lnSpc>
                <a:spcPct val="115000"/>
              </a:lnSpc>
              <a:spcBef>
                <a:spcPts val="0"/>
              </a:spcBef>
              <a:spcAft>
                <a:spcPts val="0"/>
              </a:spcAft>
              <a:buSzPts val="1000"/>
              <a:buChar char="●"/>
            </a:pPr>
            <a:r>
              <a:rPr lang="bg" sz="1000" dirty="0"/>
              <a:t>Посочено правно основание – според приложимото законодателство или клауза в договора;</a:t>
            </a:r>
            <a:endParaRPr sz="1000" dirty="0"/>
          </a:p>
          <a:p>
            <a:pPr marL="457200" lvl="0" indent="-292100" algn="l" rtl="0">
              <a:lnSpc>
                <a:spcPct val="115000"/>
              </a:lnSpc>
              <a:spcBef>
                <a:spcPts val="0"/>
              </a:spcBef>
              <a:spcAft>
                <a:spcPts val="0"/>
              </a:spcAft>
              <a:buSzPts val="1000"/>
              <a:buChar char="●"/>
            </a:pPr>
            <a:r>
              <a:rPr lang="bg" sz="1000" dirty="0"/>
              <a:t>Позоваване на подкрепящи доказателства (инженерен доклад, снимки, оценка на риска).</a:t>
            </a:r>
            <a:endParaRPr sz="1000" dirty="0"/>
          </a:p>
          <a:p>
            <a:pPr marL="0" lvl="0" indent="0" algn="l" rtl="0">
              <a:lnSpc>
                <a:spcPct val="115000"/>
              </a:lnSpc>
              <a:spcBef>
                <a:spcPts val="0"/>
              </a:spcBef>
              <a:spcAft>
                <a:spcPts val="0"/>
              </a:spcAft>
              <a:buSzPts val="1400"/>
              <a:buNone/>
            </a:pPr>
            <a:r>
              <a:rPr lang="bg" sz="1000" dirty="0"/>
              <a:t>При малките инфраструктурни проекти това е точно толкова важно, колкото и при мегапроектите. Представете си пешеходен мост в квартала: ако цената скочи с една четвърт и единственото обяснение е „оптимизиране на дизайна“, гражданите нямат начин да разберат за какво именно плащат повече. От гледна точка на стандарта </a:t>
            </a:r>
            <a:r>
              <a:rPr lang="en-US" sz="1000" dirty="0"/>
              <a:t>Blue Dot</a:t>
            </a:r>
            <a:r>
              <a:rPr lang="bg" sz="1000" dirty="0"/>
              <a:t>, това не отговаря на основните очаквания за прозрачност и </a:t>
            </a:r>
            <a:r>
              <a:rPr lang="bg-BG" sz="1200" b="0" i="0" u="none" strike="noStrike" cap="none" dirty="0">
                <a:solidFill>
                  <a:schemeClr val="dk1"/>
                </a:solidFill>
                <a:effectLst/>
                <a:latin typeface="Calibri"/>
                <a:ea typeface="Calibri"/>
                <a:cs typeface="Calibri"/>
                <a:sym typeface="Calibri"/>
              </a:rPr>
              <a:t>точни и коректни записи и отчети</a:t>
            </a:r>
            <a:r>
              <a:rPr lang="bg" sz="1000" dirty="0"/>
              <a:t>.</a:t>
            </a:r>
            <a:endParaRPr sz="1000" dirty="0"/>
          </a:p>
          <a:p>
            <a:pPr marL="0" lvl="0" indent="0" algn="l" rtl="0">
              <a:lnSpc>
                <a:spcPct val="115000"/>
              </a:lnSpc>
              <a:spcBef>
                <a:spcPts val="0"/>
              </a:spcBef>
              <a:spcAft>
                <a:spcPts val="0"/>
              </a:spcAft>
              <a:buSzPts val="1400"/>
              <a:buNone/>
            </a:pPr>
            <a:r>
              <a:rPr lang="bg" sz="1000" dirty="0"/>
              <a:t>Впоследствие – при наблюдението на място ще сравните установеното по документи с действителното положение на терен: изпълнени ли са „допълнителните“ работи? С приемливо качество ли са? Ако обосновката изглежда слаба </a:t>
            </a:r>
            <a:r>
              <a:rPr lang="bg" sz="1000" b="1" i="1" dirty="0"/>
              <a:t>и</a:t>
            </a:r>
            <a:r>
              <a:rPr lang="bg" sz="1000" i="1" dirty="0"/>
              <a:t> </a:t>
            </a:r>
            <a:r>
              <a:rPr lang="bg" sz="1000" dirty="0"/>
              <a:t>на място откриете малка добавена стойност, това е силна индикация за комбинация от КМ1 и КМ2 – допълнителни разходи и време за малка полза в обществен интерес.</a:t>
            </a:r>
            <a:endParaRPr sz="1000" dirty="0"/>
          </a:p>
          <a:p>
            <a:pPr marL="0" lvl="0" indent="0" algn="l" rtl="0">
              <a:lnSpc>
                <a:spcPct val="115000"/>
              </a:lnSpc>
              <a:spcBef>
                <a:spcPts val="0"/>
              </a:spcBef>
              <a:spcAft>
                <a:spcPts val="0"/>
              </a:spcAft>
              <a:buSzPts val="1400"/>
              <a:buNone/>
            </a:pPr>
            <a:r>
              <a:rPr lang="bg" sz="1000" dirty="0"/>
              <a:t>При попълване на това поле във формуляра, задачата е проста:</a:t>
            </a:r>
            <a:endParaRPr sz="1000" dirty="0"/>
          </a:p>
          <a:p>
            <a:pPr marL="457200" lvl="0" indent="-292100" algn="l" rtl="0">
              <a:lnSpc>
                <a:spcPct val="115000"/>
              </a:lnSpc>
              <a:spcBef>
                <a:spcPts val="0"/>
              </a:spcBef>
              <a:spcAft>
                <a:spcPts val="0"/>
              </a:spcAft>
              <a:buSzPts val="1000"/>
              <a:buChar char="●"/>
            </a:pPr>
            <a:r>
              <a:rPr lang="bg" sz="1000" dirty="0"/>
              <a:t>Обърнете внимание </a:t>
            </a:r>
            <a:r>
              <a:rPr lang="ru-RU" sz="1000" dirty="0"/>
              <a:t>дали </a:t>
            </a:r>
            <a:r>
              <a:rPr lang="bg-BG" sz="1000" noProof="0" dirty="0"/>
              <a:t>има писмена обосновка</a:t>
            </a:r>
            <a:r>
              <a:rPr lang="bg" sz="1000" dirty="0"/>
              <a:t>;</a:t>
            </a:r>
            <a:endParaRPr sz="1000" dirty="0"/>
          </a:p>
          <a:p>
            <a:pPr marL="457200" lvl="0" indent="-292100" algn="l" rtl="0">
              <a:lnSpc>
                <a:spcPct val="115000"/>
              </a:lnSpc>
              <a:spcBef>
                <a:spcPts val="0"/>
              </a:spcBef>
              <a:spcAft>
                <a:spcPts val="0"/>
              </a:spcAft>
              <a:buSzPts val="1000"/>
              <a:buChar char="●"/>
            </a:pPr>
            <a:r>
              <a:rPr lang="bg" sz="1000" dirty="0"/>
              <a:t>Обобщете накратко същността на обосновката;</a:t>
            </a:r>
            <a:endParaRPr sz="1000" dirty="0"/>
          </a:p>
          <a:p>
            <a:pPr marL="457200" lvl="0" indent="-292100" algn="l" rtl="0">
              <a:lnSpc>
                <a:spcPct val="115000"/>
              </a:lnSpc>
              <a:spcBef>
                <a:spcPts val="0"/>
              </a:spcBef>
              <a:spcAft>
                <a:spcPts val="0"/>
              </a:spcAft>
              <a:buSzPts val="1000"/>
              <a:buChar char="●"/>
            </a:pPr>
            <a:r>
              <a:rPr lang="bg" sz="1000" dirty="0"/>
              <a:t>Сравнете го мислено с увеличението на цената или срока за изпълнение.</a:t>
            </a:r>
            <a:endParaRPr sz="1000" dirty="0"/>
          </a:p>
          <a:p>
            <a:pPr marL="0" lvl="0" indent="0" algn="l" rtl="0">
              <a:lnSpc>
                <a:spcPct val="115000"/>
              </a:lnSpc>
              <a:spcBef>
                <a:spcPts val="0"/>
              </a:spcBef>
              <a:spcAft>
                <a:spcPts val="0"/>
              </a:spcAft>
              <a:buSzPts val="1400"/>
              <a:buNone/>
            </a:pPr>
            <a:r>
              <a:rPr lang="bg" sz="1000" dirty="0"/>
              <a:t>При достоверни изменения са посочени ясно правните основания и конкретните причини. Другите – се крият зад неясни и общи фрази като „непредвидени обстоятелства“. Вашата роля е да уловите това различие и без да използвате правни етикети („незаконно“ и пр.) – просто да опишете обстоятелствата, каквито са (или не са).</a:t>
            </a:r>
            <a:endParaRPr sz="1000" dirty="0"/>
          </a:p>
        </p:txBody>
      </p:sp>
      <p:sp>
        <p:nvSpPr>
          <p:cNvPr id="120" name="Google Shape;120;g3a9ecc4a29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aa3b1156b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Верен отговор: </a:t>
            </a:r>
            <a:r>
              <a:rPr lang="en-US" sz="1000" dirty="0"/>
              <a:t>b.</a:t>
            </a:r>
          </a:p>
          <a:p>
            <a:pPr marL="0" lvl="0" indent="0" algn="l" rtl="0">
              <a:lnSpc>
                <a:spcPct val="115000"/>
              </a:lnSpc>
              <a:spcBef>
                <a:spcPts val="0"/>
              </a:spcBef>
              <a:spcAft>
                <a:spcPts val="0"/>
              </a:spcAft>
              <a:buSzPts val="1400"/>
              <a:buNone/>
            </a:pPr>
            <a:endParaRPr sz="1000" dirty="0"/>
          </a:p>
          <a:p>
            <a:pPr marL="0" lvl="0" indent="0" algn="l" rtl="0">
              <a:lnSpc>
                <a:spcPct val="115000"/>
              </a:lnSpc>
              <a:spcBef>
                <a:spcPts val="0"/>
              </a:spcBef>
              <a:spcAft>
                <a:spcPts val="0"/>
              </a:spcAft>
              <a:buSzPts val="1400"/>
              <a:buNone/>
            </a:pPr>
            <a:r>
              <a:rPr lang="bg" sz="1000" dirty="0"/>
              <a:t>В заключение на раздела за измененията на договорите, нека разгледаме въпроса на практика: Тук виждате малък проект за пътни работи, улицата все още е очевидно недовършена, а на преден план инженерът е заобиколен от формуляри и чертежи за „Промяна в договора“.</a:t>
            </a:r>
            <a:endParaRPr sz="1000" dirty="0"/>
          </a:p>
          <a:p>
            <a:pPr marL="0" lvl="0" indent="0" algn="l" rtl="0">
              <a:lnSpc>
                <a:spcPct val="115000"/>
              </a:lnSpc>
              <a:spcBef>
                <a:spcPts val="1200"/>
              </a:spcBef>
              <a:spcAft>
                <a:spcPts val="0"/>
              </a:spcAft>
              <a:buClr>
                <a:schemeClr val="dk1"/>
              </a:buClr>
              <a:buSzPts val="1100"/>
              <a:buFont typeface="Arial"/>
              <a:buNone/>
            </a:pPr>
            <a:r>
              <a:rPr lang="bg" sz="1000" dirty="0"/>
              <a:t>Отделете малко време, за да разгледате изображението и помислете: </a:t>
            </a:r>
            <a:r>
              <a:rPr lang="bg" sz="1000" i="1" dirty="0"/>
              <a:t>кой е най-важният рисков фактор от гледна точка на борбата с корупцията?</a:t>
            </a:r>
            <a:endParaRPr sz="1000" i="1" dirty="0"/>
          </a:p>
          <a:p>
            <a:pPr marL="0" lvl="0" indent="0" algn="l" rtl="0">
              <a:lnSpc>
                <a:spcPct val="115000"/>
              </a:lnSpc>
              <a:spcBef>
                <a:spcPts val="1200"/>
              </a:spcBef>
              <a:spcAft>
                <a:spcPts val="0"/>
              </a:spcAft>
              <a:buClr>
                <a:schemeClr val="dk1"/>
              </a:buClr>
              <a:buSzPts val="1100"/>
              <a:buFont typeface="Arial"/>
              <a:buNone/>
            </a:pPr>
            <a:r>
              <a:rPr lang="bg" sz="1000" dirty="0"/>
              <a:t>Въпросът не е промените </a:t>
            </a:r>
            <a:r>
              <a:rPr lang="bg" sz="1000" b="1" dirty="0"/>
              <a:t>непременно са </a:t>
            </a:r>
            <a:r>
              <a:rPr lang="bg" sz="1000" dirty="0"/>
              <a:t>лоши – знаем, че в реалния живот може да има истински технически грешки или непредвидени проблеми.</a:t>
            </a:r>
            <a:br>
              <a:rPr lang="en-US" sz="1000" dirty="0"/>
            </a:br>
            <a:r>
              <a:rPr lang="bg" sz="1000" dirty="0"/>
              <a:t>Това, което ни интересува, е </a:t>
            </a:r>
            <a:r>
              <a:rPr lang="bg" sz="1000" b="1" dirty="0"/>
              <a:t>моделът</a:t>
            </a:r>
            <a:r>
              <a:rPr lang="bg" sz="1000" dirty="0"/>
              <a:t>: повтарящи се промени в договорите, които увеличават времето и стойността, докато в действителност напредъкът е слаб.</a:t>
            </a:r>
            <a:endParaRPr sz="1000" dirty="0"/>
          </a:p>
          <a:p>
            <a:pPr marL="0" lvl="0" indent="0" algn="l" rtl="0">
              <a:lnSpc>
                <a:spcPct val="115000"/>
              </a:lnSpc>
              <a:spcBef>
                <a:spcPts val="1200"/>
              </a:spcBef>
              <a:spcAft>
                <a:spcPts val="0"/>
              </a:spcAft>
              <a:buClr>
                <a:schemeClr val="dk1"/>
              </a:buClr>
              <a:buSzPts val="1100"/>
              <a:buFont typeface="Arial"/>
              <a:buNone/>
            </a:pPr>
            <a:r>
              <a:rPr lang="bg" sz="1000" dirty="0"/>
              <a:t>Верният отговор тук е опцията, която сочи към </a:t>
            </a:r>
            <a:r>
              <a:rPr lang="bg" sz="1000" b="1" dirty="0"/>
              <a:t>няколко последователни изменения на договора, всяко от които добавя още пари или време с неясни причини, въпреки че улицата все още е далеч от завършване.</a:t>
            </a:r>
            <a:endParaRPr sz="1000" b="1" dirty="0"/>
          </a:p>
          <a:p>
            <a:pPr marL="0" lvl="0" indent="0" algn="l" rtl="0">
              <a:lnSpc>
                <a:spcPct val="115000"/>
              </a:lnSpc>
              <a:spcBef>
                <a:spcPts val="1200"/>
              </a:spcBef>
              <a:spcAft>
                <a:spcPts val="0"/>
              </a:spcAft>
              <a:buClr>
                <a:schemeClr val="dk1"/>
              </a:buClr>
              <a:buSzPts val="1100"/>
              <a:buFont typeface="Arial"/>
              <a:buNone/>
            </a:pPr>
            <a:r>
              <a:rPr lang="bg" sz="1000" dirty="0"/>
              <a:t>Защо това е „червена лампичка“?</a:t>
            </a:r>
            <a:endParaRPr sz="1000" dirty="0"/>
          </a:p>
          <a:p>
            <a:pPr marL="457200" lvl="0" indent="-292100" algn="l" rtl="0">
              <a:lnSpc>
                <a:spcPct val="115000"/>
              </a:lnSpc>
              <a:spcBef>
                <a:spcPts val="1200"/>
              </a:spcBef>
              <a:spcAft>
                <a:spcPts val="0"/>
              </a:spcAft>
              <a:buClr>
                <a:schemeClr val="dk1"/>
              </a:buClr>
              <a:buSzPts val="1000"/>
              <a:buChar char="●"/>
            </a:pPr>
            <a:r>
              <a:rPr lang="bg" sz="1000" dirty="0"/>
              <a:t>На наш език това е </a:t>
            </a:r>
            <a:r>
              <a:rPr lang="bg" sz="1000" b="1" dirty="0"/>
              <a:t>Корупционен модел 1 – </a:t>
            </a:r>
            <a:r>
              <a:rPr lang="bg-BG" sz="1000" b="1" noProof="0" dirty="0"/>
              <a:t>необосновани</a:t>
            </a:r>
            <a:r>
              <a:rPr lang="ru-RU" sz="1000" b="1" dirty="0"/>
              <a:t> изменения на договора</a:t>
            </a:r>
            <a:r>
              <a:rPr lang="bg" sz="1000" dirty="0"/>
              <a:t>.</a:t>
            </a:r>
            <a:endParaRPr sz="1000" dirty="0"/>
          </a:p>
          <a:p>
            <a:pPr marL="457200" lvl="0" indent="-292100" algn="l" rtl="0">
              <a:lnSpc>
                <a:spcPct val="115000"/>
              </a:lnSpc>
              <a:spcBef>
                <a:spcPts val="0"/>
              </a:spcBef>
              <a:spcAft>
                <a:spcPts val="0"/>
              </a:spcAft>
              <a:buClr>
                <a:schemeClr val="dk1"/>
              </a:buClr>
              <a:buSzPts val="1000"/>
              <a:buFont typeface="Calibri"/>
              <a:buChar char="●"/>
            </a:pPr>
            <a:r>
              <a:rPr lang="bg" sz="1000" dirty="0"/>
              <a:t>По документи изглежда законно – всичко необходимо е оформено и одобрено, но комбинацията от: </a:t>
            </a:r>
            <a:br>
              <a:rPr lang="en-US" sz="1000" dirty="0"/>
            </a:br>
            <a:r>
              <a:rPr lang="bg" sz="1000" dirty="0"/>
              <a:t>– многократни увеличения на разходите и продължителността, и </a:t>
            </a:r>
            <a:br>
              <a:rPr lang="en-US" sz="1000" dirty="0"/>
            </a:br>
            <a:r>
              <a:rPr lang="bg" sz="1000" dirty="0"/>
              <a:t>– липса на видим напредък на обекта </a:t>
            </a:r>
            <a:br>
              <a:rPr lang="en-US" sz="1000" dirty="0"/>
            </a:br>
            <a:r>
              <a:rPr lang="bg" sz="1000" dirty="0"/>
              <a:t>предполага, че договорът се използва като „машина за наливане на пари“.</a:t>
            </a:r>
            <a:endParaRPr sz="1000" dirty="0"/>
          </a:p>
          <a:p>
            <a:pPr marL="0" lvl="0" indent="0" algn="l" rtl="0">
              <a:lnSpc>
                <a:spcPct val="115000"/>
              </a:lnSpc>
              <a:spcBef>
                <a:spcPts val="1200"/>
              </a:spcBef>
              <a:spcAft>
                <a:spcPts val="0"/>
              </a:spcAft>
              <a:buClr>
                <a:schemeClr val="dk1"/>
              </a:buClr>
              <a:buSzPts val="1100"/>
              <a:buFont typeface="Arial"/>
              <a:buNone/>
            </a:pPr>
            <a:r>
              <a:rPr lang="bg" sz="1000" dirty="0"/>
              <a:t>Във формуляра на iMonitor това води директно към:</a:t>
            </a:r>
            <a:endParaRPr sz="1000" dirty="0"/>
          </a:p>
          <a:p>
            <a:pPr marL="457200" lvl="0" indent="-292100" algn="l" rtl="0">
              <a:lnSpc>
                <a:spcPct val="115000"/>
              </a:lnSpc>
              <a:spcBef>
                <a:spcPts val="1200"/>
              </a:spcBef>
              <a:spcAft>
                <a:spcPts val="0"/>
              </a:spcAft>
              <a:buClr>
                <a:schemeClr val="dk1"/>
              </a:buClr>
              <a:buSzPts val="1000"/>
              <a:buChar char="●"/>
            </a:pPr>
            <a:r>
              <a:rPr lang="bg" sz="1000" b="1" dirty="0"/>
              <a:t>В Стъпка 1 – </a:t>
            </a:r>
            <a:r>
              <a:rPr lang="ru-RU" sz="1000" b="1" dirty="0"/>
              <a:t>Изменения на договора</a:t>
            </a:r>
            <a:r>
              <a:rPr lang="bg" sz="1000" dirty="0"/>
              <a:t>: полетата, където отбелязвате естеството на промяната (стойност, срок, обхват) с кратко описание;</a:t>
            </a:r>
            <a:endParaRPr sz="1000" dirty="0"/>
          </a:p>
          <a:p>
            <a:pPr marL="457200" lvl="0" indent="-292100" algn="l" rtl="0">
              <a:lnSpc>
                <a:spcPct val="115000"/>
              </a:lnSpc>
              <a:spcBef>
                <a:spcPts val="0"/>
              </a:spcBef>
              <a:spcAft>
                <a:spcPts val="0"/>
              </a:spcAft>
              <a:buClr>
                <a:schemeClr val="dk1"/>
              </a:buClr>
              <a:buSzPts val="1000"/>
              <a:buChar char="●"/>
            </a:pPr>
            <a:r>
              <a:rPr lang="bg" sz="1000" b="1" dirty="0"/>
              <a:t>В Стъпка 2 – Измененията на практика</a:t>
            </a:r>
            <a:r>
              <a:rPr lang="bg" sz="1000" dirty="0"/>
              <a:t>: въпросът „</a:t>
            </a:r>
            <a:r>
              <a:rPr lang="bg-BG" sz="1200" b="0" i="0" u="none" strike="noStrike" cap="none" dirty="0">
                <a:solidFill>
                  <a:schemeClr val="dk1"/>
                </a:solidFill>
                <a:effectLst/>
                <a:latin typeface="Calibri"/>
                <a:ea typeface="Calibri"/>
                <a:cs typeface="Calibri"/>
                <a:sym typeface="Calibri"/>
              </a:rPr>
              <a:t>Наблюдаваните на място промени съответстваха ли на подписаните/заплатените и одобрени от възложителя изменения</a:t>
            </a:r>
            <a:r>
              <a:rPr lang="bg" sz="1000" dirty="0"/>
              <a:t>?“</a:t>
            </a:r>
            <a:endParaRPr sz="1000" dirty="0"/>
          </a:p>
          <a:p>
            <a:pPr marL="0" lvl="0" indent="0" algn="l" rtl="0">
              <a:lnSpc>
                <a:spcPct val="115000"/>
              </a:lnSpc>
              <a:spcBef>
                <a:spcPts val="1200"/>
              </a:spcBef>
              <a:spcAft>
                <a:spcPts val="0"/>
              </a:spcAft>
              <a:buClr>
                <a:schemeClr val="dk1"/>
              </a:buClr>
              <a:buSzPts val="1100"/>
              <a:buFont typeface="Arial"/>
              <a:buNone/>
            </a:pPr>
            <a:r>
              <a:rPr lang="bg" sz="1000" dirty="0"/>
              <a:t>Ако се сблъскате с подобна ситуация в реалния живот – не обвинявате в нередности никого. Вашата роля е да:</a:t>
            </a:r>
            <a:endParaRPr sz="1000" dirty="0"/>
          </a:p>
          <a:p>
            <a:pPr marL="457200" lvl="0" indent="-292100" algn="l" rtl="0">
              <a:lnSpc>
                <a:spcPct val="115000"/>
              </a:lnSpc>
              <a:spcBef>
                <a:spcPts val="1200"/>
              </a:spcBef>
              <a:spcAft>
                <a:spcPts val="0"/>
              </a:spcAft>
              <a:buClr>
                <a:schemeClr val="dk1"/>
              </a:buClr>
              <a:buSzPts val="1000"/>
              <a:buFont typeface="Calibri"/>
              <a:buChar char="●"/>
            </a:pPr>
            <a:r>
              <a:rPr lang="bg" sz="1000" dirty="0"/>
              <a:t>регистрирате всяко изменение като отделна точка;</a:t>
            </a:r>
            <a:endParaRPr sz="1000" dirty="0"/>
          </a:p>
          <a:p>
            <a:pPr marL="457200" lvl="0" indent="-292100" algn="l" rtl="0">
              <a:lnSpc>
                <a:spcPct val="115000"/>
              </a:lnSpc>
              <a:spcBef>
                <a:spcPts val="0"/>
              </a:spcBef>
              <a:spcAft>
                <a:spcPts val="0"/>
              </a:spcAft>
              <a:buClr>
                <a:schemeClr val="dk1"/>
              </a:buClr>
              <a:buSzPts val="1000"/>
              <a:buChar char="●"/>
            </a:pPr>
            <a:r>
              <a:rPr lang="bg" sz="1000" dirty="0"/>
              <a:t>използвате формуляра (или калкулатор), за да оцените </a:t>
            </a:r>
            <a:r>
              <a:rPr lang="bg" sz="1000" b="1" dirty="0"/>
              <a:t>общото увеличение в проценти</a:t>
            </a:r>
            <a:r>
              <a:rPr lang="bg" sz="1000" dirty="0"/>
              <a:t>; и</a:t>
            </a:r>
            <a:endParaRPr sz="1000" dirty="0"/>
          </a:p>
          <a:p>
            <a:pPr marL="457200" lvl="0" indent="-292100" algn="l" rtl="0">
              <a:lnSpc>
                <a:spcPct val="115000"/>
              </a:lnSpc>
              <a:spcBef>
                <a:spcPts val="0"/>
              </a:spcBef>
              <a:spcAft>
                <a:spcPts val="0"/>
              </a:spcAft>
              <a:buClr>
                <a:schemeClr val="dk1"/>
              </a:buClr>
              <a:buSzPts val="1000"/>
              <a:buFont typeface="Calibri"/>
              <a:buChar char="●"/>
            </a:pPr>
            <a:r>
              <a:rPr lang="bg" sz="1000" dirty="0"/>
              <a:t>опишетете, с неутрален тон, че видимият напредък е ограничен.</a:t>
            </a:r>
            <a:endParaRPr sz="1000" dirty="0"/>
          </a:p>
          <a:p>
            <a:pPr marL="0" lvl="0" indent="0" algn="l" rtl="0">
              <a:lnSpc>
                <a:spcPct val="115000"/>
              </a:lnSpc>
              <a:spcBef>
                <a:spcPts val="1200"/>
              </a:spcBef>
              <a:spcAft>
                <a:spcPts val="1200"/>
              </a:spcAft>
              <a:buSzPts val="1100"/>
              <a:buNone/>
            </a:pPr>
            <a:r>
              <a:rPr lang="bg" sz="1000" dirty="0"/>
              <a:t>Посланието, което искаме наблюдателите да запомнят, е: </a:t>
            </a:r>
            <a:r>
              <a:rPr lang="bg" sz="1000" b="1" dirty="0"/>
              <a:t>една промяна в договора не е нещо скандално, докато </a:t>
            </a:r>
            <a:r>
              <a:rPr lang="bg" sz="1000" b="1" i="1" dirty="0"/>
              <a:t>поредица </a:t>
            </a:r>
            <a:r>
              <a:rPr lang="bg" sz="1000" b="1" dirty="0"/>
              <a:t>от изменения, увеличаващи стойността и срока за изпълнение, със слаб фактически напредък, представлява сериозна индикация за риск от КМ1.</a:t>
            </a:r>
            <a:endParaRPr sz="1000" dirty="0"/>
          </a:p>
        </p:txBody>
      </p:sp>
      <p:sp>
        <p:nvSpPr>
          <p:cNvPr id="129" name="Google Shape;129;g3aa3b1156b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aa3b1156b0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Верен отговор: </a:t>
            </a:r>
            <a:r>
              <a:rPr lang="en-US" sz="1000" dirty="0"/>
              <a:t>c.</a:t>
            </a:r>
            <a:endParaRPr sz="1000" dirty="0"/>
          </a:p>
          <a:p>
            <a:pPr marL="0" lvl="0" indent="0" algn="l" rtl="0">
              <a:lnSpc>
                <a:spcPct val="115000"/>
              </a:lnSpc>
              <a:spcBef>
                <a:spcPts val="0"/>
              </a:spcBef>
              <a:spcAft>
                <a:spcPts val="0"/>
              </a:spcAft>
              <a:buSzPts val="1400"/>
              <a:buNone/>
            </a:pPr>
            <a:r>
              <a:rPr lang="bg" sz="1000" dirty="0"/>
              <a:t>Свързано с КМ1 - Необосновани изменения на договора</a:t>
            </a:r>
            <a:endParaRPr sz="1000" dirty="0"/>
          </a:p>
          <a:p>
            <a:pPr marL="0" lvl="0" indent="0" algn="l" rtl="0">
              <a:lnSpc>
                <a:spcPct val="115000"/>
              </a:lnSpc>
              <a:spcBef>
                <a:spcPts val="0"/>
              </a:spcBef>
              <a:spcAft>
                <a:spcPts val="0"/>
              </a:spcAft>
              <a:buSzPts val="1400"/>
              <a:buNone/>
            </a:pPr>
            <a:endParaRPr sz="1000" dirty="0"/>
          </a:p>
          <a:p>
            <a:pPr marL="0" lvl="0" indent="0" algn="l" rtl="0">
              <a:lnSpc>
                <a:spcPct val="115000"/>
              </a:lnSpc>
              <a:spcBef>
                <a:spcPts val="0"/>
              </a:spcBef>
              <a:spcAft>
                <a:spcPts val="0"/>
              </a:spcAft>
              <a:buSzPts val="1400"/>
              <a:buNone/>
            </a:pPr>
            <a:r>
              <a:rPr lang="bg" sz="1000" dirty="0"/>
              <a:t>Сега нека разгледаме друг сценарий:</a:t>
            </a:r>
            <a:endParaRPr sz="1000" dirty="0"/>
          </a:p>
          <a:p>
            <a:pPr marL="0" lvl="0" indent="0" algn="l" rtl="0">
              <a:lnSpc>
                <a:spcPct val="115000"/>
              </a:lnSpc>
              <a:spcBef>
                <a:spcPts val="1200"/>
              </a:spcBef>
              <a:spcAft>
                <a:spcPts val="0"/>
              </a:spcAft>
              <a:buSzPts val="1100"/>
              <a:buNone/>
            </a:pPr>
            <a:r>
              <a:rPr lang="bg" sz="1100" dirty="0">
                <a:latin typeface="Arial"/>
                <a:ea typeface="Arial"/>
                <a:cs typeface="Arial"/>
                <a:sym typeface="Arial"/>
              </a:rPr>
              <a:t>Този риск е директно свързан с </a:t>
            </a:r>
            <a:r>
              <a:rPr lang="bg-BG" sz="1100" dirty="0">
                <a:latin typeface="Arial"/>
                <a:ea typeface="Arial"/>
                <a:cs typeface="Arial"/>
                <a:sym typeface="Arial"/>
              </a:rPr>
              <a:t>въпроса</a:t>
            </a:r>
            <a:r>
              <a:rPr lang="bg" sz="1100" dirty="0">
                <a:latin typeface="Arial"/>
                <a:ea typeface="Arial"/>
                <a:cs typeface="Arial"/>
                <a:sym typeface="Arial"/>
              </a:rPr>
              <a:t> </a:t>
            </a:r>
            <a:r>
              <a:rPr lang="bg" sz="1100" i="1" dirty="0">
                <a:latin typeface="Arial"/>
                <a:ea typeface="Arial"/>
                <a:cs typeface="Arial"/>
                <a:sym typeface="Arial"/>
              </a:rPr>
              <a:t>„Достоверна ли е обосновката?“ </a:t>
            </a:r>
            <a:r>
              <a:rPr lang="bg" sz="1100" dirty="0">
                <a:latin typeface="Arial"/>
                <a:ea typeface="Arial"/>
                <a:cs typeface="Arial"/>
                <a:sym typeface="Arial"/>
              </a:rPr>
              <a:t>– там, където посочвате основните точки от писменото обяснение.</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На изображението виждате </a:t>
            </a:r>
            <a:r>
              <a:rPr lang="bg" sz="1100" b="1" dirty="0">
                <a:latin typeface="Arial"/>
                <a:ea typeface="Arial"/>
                <a:cs typeface="Arial"/>
                <a:sym typeface="Arial"/>
              </a:rPr>
              <a:t>проект за път в хълмист район в окръг Клуж, Румъния</a:t>
            </a:r>
            <a:r>
              <a:rPr lang="bg" sz="1100" dirty="0">
                <a:latin typeface="Arial"/>
                <a:ea typeface="Arial"/>
                <a:cs typeface="Arial"/>
                <a:sym typeface="Arial"/>
              </a:rPr>
              <a:t>. С изменението на договора, което разглеждате, стойността е увеличена с </a:t>
            </a:r>
            <a:r>
              <a:rPr lang="bg" sz="1100" b="1" dirty="0">
                <a:latin typeface="Arial"/>
                <a:ea typeface="Arial"/>
                <a:cs typeface="Arial"/>
                <a:sym typeface="Arial"/>
              </a:rPr>
              <a:t>22%, </a:t>
            </a:r>
            <a:r>
              <a:rPr lang="bg" sz="1100" b="0" dirty="0">
                <a:latin typeface="Arial"/>
                <a:ea typeface="Arial"/>
                <a:cs typeface="Arial"/>
                <a:sym typeface="Arial"/>
              </a:rPr>
              <a:t>а крайният срок е удължен </a:t>
            </a:r>
            <a:r>
              <a:rPr lang="bg" sz="1100" dirty="0">
                <a:latin typeface="Arial"/>
                <a:ea typeface="Arial"/>
                <a:cs typeface="Arial"/>
                <a:sym typeface="Arial"/>
              </a:rPr>
              <a:t>с </a:t>
            </a:r>
            <a:r>
              <a:rPr lang="bg" sz="1100" b="1" dirty="0">
                <a:latin typeface="Arial"/>
                <a:ea typeface="Arial"/>
                <a:cs typeface="Arial"/>
                <a:sym typeface="Arial"/>
              </a:rPr>
              <a:t>90 дни</a:t>
            </a:r>
            <a:r>
              <a:rPr lang="bg" sz="1100" dirty="0">
                <a:latin typeface="Arial"/>
                <a:ea typeface="Arial"/>
                <a:cs typeface="Arial"/>
                <a:sym typeface="Arial"/>
              </a:rPr>
              <a:t>. Виждате, че промяната не е нещо малко – това е голяма промяна.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Сега сравнете трите обосновки:</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a.</a:t>
            </a:r>
            <a:r>
              <a:rPr lang="bg" sz="1100" b="1" dirty="0">
                <a:latin typeface="Arial"/>
                <a:ea typeface="Arial"/>
                <a:cs typeface="Arial"/>
                <a:sym typeface="Arial"/>
              </a:rPr>
              <a:t> </a:t>
            </a:r>
            <a:r>
              <a:rPr lang="bg" sz="1100" dirty="0">
                <a:latin typeface="Arial"/>
                <a:ea typeface="Arial"/>
                <a:cs typeface="Arial"/>
                <a:sym typeface="Arial"/>
              </a:rPr>
              <a:t>се отнася до конкретно </a:t>
            </a:r>
            <a:r>
              <a:rPr lang="bg" sz="1100" b="1" dirty="0">
                <a:latin typeface="Arial"/>
                <a:ea typeface="Arial"/>
                <a:cs typeface="Arial"/>
                <a:sym typeface="Arial"/>
              </a:rPr>
              <a:t>свлачище</a:t>
            </a:r>
            <a:r>
              <a:rPr lang="bg" sz="1100" dirty="0">
                <a:latin typeface="Arial"/>
                <a:ea typeface="Arial"/>
                <a:cs typeface="Arial"/>
                <a:sym typeface="Arial"/>
              </a:rPr>
              <a:t>, посочена е точна километрична точка, споменава се </a:t>
            </a:r>
            <a:r>
              <a:rPr lang="bg" sz="1100" b="1" dirty="0">
                <a:latin typeface="Arial"/>
                <a:ea typeface="Arial"/>
                <a:cs typeface="Arial"/>
                <a:sym typeface="Arial"/>
              </a:rPr>
              <a:t>геотехническо проучване с номер </a:t>
            </a:r>
            <a:r>
              <a:rPr lang="bg" sz="1100" dirty="0">
                <a:latin typeface="Arial"/>
                <a:ea typeface="Arial"/>
                <a:cs typeface="Arial"/>
                <a:sym typeface="Arial"/>
              </a:rPr>
              <a:t>и констатира, че са проектирани допълнителни подпорни стени и дренаж.</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Независимо дали харесвате проекта или не, това е </a:t>
            </a:r>
            <a:r>
              <a:rPr lang="bg" sz="1100" b="1" dirty="0">
                <a:latin typeface="Arial"/>
                <a:ea typeface="Arial"/>
                <a:cs typeface="Arial"/>
                <a:sym typeface="Arial"/>
              </a:rPr>
              <a:t>подробно и проверимо обяснение</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b.</a:t>
            </a:r>
            <a:r>
              <a:rPr lang="bg" sz="1100" b="1" dirty="0">
                <a:latin typeface="Arial"/>
                <a:ea typeface="Arial"/>
                <a:cs typeface="Arial"/>
                <a:sym typeface="Arial"/>
              </a:rPr>
              <a:t> </a:t>
            </a:r>
            <a:r>
              <a:rPr lang="bg" sz="1100" dirty="0">
                <a:latin typeface="Arial"/>
                <a:ea typeface="Arial"/>
                <a:cs typeface="Arial"/>
                <a:sym typeface="Arial"/>
              </a:rPr>
              <a:t>обвързва измененията с </a:t>
            </a:r>
            <a:r>
              <a:rPr lang="bg" sz="1100" b="1" dirty="0">
                <a:latin typeface="Arial"/>
                <a:ea typeface="Arial"/>
                <a:cs typeface="Arial"/>
                <a:sym typeface="Arial"/>
              </a:rPr>
              <a:t>нов национален стандарт за безопасност</a:t>
            </a:r>
            <a:r>
              <a:rPr lang="bg" sz="1100" dirty="0">
                <a:latin typeface="Arial"/>
                <a:ea typeface="Arial"/>
                <a:cs typeface="Arial"/>
                <a:sym typeface="Arial"/>
              </a:rPr>
              <a:t>, което – отново, може да бъде проверено, и се позовава на публикуван ценови каталог.</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Вариант </a:t>
            </a:r>
            <a:r>
              <a:rPr lang="en-US" sz="1100" b="1" dirty="0">
                <a:latin typeface="Arial"/>
                <a:ea typeface="Arial"/>
                <a:cs typeface="Arial"/>
                <a:sym typeface="Arial"/>
              </a:rPr>
              <a:t>c.</a:t>
            </a:r>
            <a:r>
              <a:rPr lang="bg" sz="1100" b="1" dirty="0">
                <a:latin typeface="Arial"/>
                <a:ea typeface="Arial"/>
                <a:cs typeface="Arial"/>
                <a:sym typeface="Arial"/>
              </a:rPr>
              <a:t> </a:t>
            </a:r>
            <a:r>
              <a:rPr lang="bg" sz="1100" dirty="0">
                <a:latin typeface="Arial"/>
                <a:ea typeface="Arial"/>
                <a:cs typeface="Arial"/>
                <a:sym typeface="Arial"/>
              </a:rPr>
              <a:t>просто гласи: </a:t>
            </a:r>
            <a:r>
              <a:rPr lang="bg" sz="1100" b="1" dirty="0">
                <a:latin typeface="Arial"/>
                <a:ea typeface="Arial"/>
                <a:cs typeface="Arial"/>
                <a:sym typeface="Arial"/>
              </a:rPr>
              <a:t>„Технически причини“.</a:t>
            </a:r>
            <a:endParaRPr sz="1100" b="1"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Това е класическа индикация за риск.</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Съответно – правилният отговор е </a:t>
            </a:r>
            <a:r>
              <a:rPr lang="en-US" sz="1100" b="1" dirty="0">
                <a:latin typeface="Arial"/>
                <a:ea typeface="Arial"/>
                <a:cs typeface="Arial"/>
                <a:sym typeface="Arial"/>
              </a:rPr>
              <a:t>c</a:t>
            </a:r>
            <a:r>
              <a:rPr lan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Защо?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BG" sz="1100" dirty="0">
                <a:latin typeface="Arial"/>
                <a:ea typeface="Arial"/>
                <a:cs typeface="Arial"/>
                <a:sym typeface="Arial"/>
              </a:rPr>
              <a:t>Обтекаема формулировка </a:t>
            </a:r>
            <a:r>
              <a:rPr lang="bg" sz="1100" dirty="0">
                <a:latin typeface="Arial"/>
                <a:ea typeface="Arial"/>
                <a:cs typeface="Arial"/>
                <a:sym typeface="Arial"/>
              </a:rPr>
              <a:t>като „технически причини“ не Ви казва </a:t>
            </a:r>
            <a:r>
              <a:rPr lang="bg" sz="1100" b="1" dirty="0">
                <a:latin typeface="Arial"/>
                <a:ea typeface="Arial"/>
                <a:cs typeface="Arial"/>
                <a:sym typeface="Arial"/>
              </a:rPr>
              <a:t>нищо </a:t>
            </a:r>
            <a:r>
              <a:rPr lang="bg" sz="1100" dirty="0">
                <a:latin typeface="Arial"/>
                <a:ea typeface="Arial"/>
                <a:cs typeface="Arial"/>
                <a:sym typeface="Arial"/>
              </a:rPr>
              <a:t>за това, какво всъщност се е случило.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Когато се използват подобни неясни „мотиви“, за да се оправдае голямо увеличение на разходите и срока за изпълнениети, рискът от </a:t>
            </a:r>
            <a:r>
              <a:rPr lang="bg" sz="1100" b="1" dirty="0">
                <a:latin typeface="Arial"/>
                <a:ea typeface="Arial"/>
                <a:cs typeface="Arial"/>
                <a:sym typeface="Arial"/>
              </a:rPr>
              <a:t>Корупционен модел 1 – </a:t>
            </a:r>
            <a:r>
              <a:rPr lang="bg-BG" sz="1200" b="1" i="0" u="none" strike="noStrike" cap="none" dirty="0">
                <a:solidFill>
                  <a:schemeClr val="dk1"/>
                </a:solidFill>
                <a:effectLst/>
                <a:latin typeface="Calibri"/>
                <a:ea typeface="Calibri"/>
                <a:cs typeface="Calibri"/>
                <a:sym typeface="Calibri"/>
              </a:rPr>
              <a:t>необосновани изменения на договора</a:t>
            </a:r>
            <a:r>
              <a:rPr lang="bg" sz="1100" b="1" dirty="0">
                <a:latin typeface="Arial"/>
                <a:ea typeface="Arial"/>
                <a:cs typeface="Arial"/>
                <a:sym typeface="Arial"/>
              </a:rPr>
              <a:t>, </a:t>
            </a:r>
            <a:r>
              <a:rPr lang="bg" sz="1100" dirty="0">
                <a:latin typeface="Arial"/>
                <a:ea typeface="Arial"/>
                <a:cs typeface="Arial"/>
                <a:sym typeface="Arial"/>
              </a:rPr>
              <a:t>е висок.</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Във формуляра на iMonitor бихте направили следното: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Цитирайте точно каква е обосновката в полето за допълнителна информация – дори и да става дума само за „технически причини“.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След това го сравнете с </a:t>
            </a:r>
            <a:r>
              <a:rPr lang="bg" sz="1100" b="1" dirty="0">
                <a:latin typeface="Arial"/>
                <a:ea typeface="Arial"/>
                <a:cs typeface="Arial"/>
                <a:sym typeface="Arial"/>
              </a:rPr>
              <a:t>процентното увеличение </a:t>
            </a:r>
            <a:r>
              <a:rPr lang="bg" sz="1100" dirty="0">
                <a:latin typeface="Arial"/>
                <a:ea typeface="Arial"/>
                <a:cs typeface="Arial"/>
                <a:sym typeface="Arial"/>
              </a:rPr>
              <a:t>на стойността и срока за изпълнение.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бележките си можете да напишете: </a:t>
            </a:r>
            <a:br>
              <a:rPr lang="en-US" sz="1100" dirty="0">
                <a:latin typeface="Arial"/>
                <a:ea typeface="Arial"/>
                <a:cs typeface="Arial"/>
                <a:sym typeface="Arial"/>
              </a:rPr>
            </a:br>
            <a:r>
              <a:rPr lang="bg" sz="1100" i="1" dirty="0">
                <a:latin typeface="Arial"/>
                <a:ea typeface="Arial"/>
                <a:cs typeface="Arial"/>
                <a:sym typeface="Arial"/>
              </a:rPr>
              <a:t>„Обосновката посочва само „технически причини“ при увеличение на стойността с 22% и срока с 90 дни; не е приложен технически доклад или друго подробно обяснение.“</a:t>
            </a:r>
            <a:endParaRPr sz="1100" i="1"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Важният момент тук е:</a:t>
            </a:r>
            <a:endParaRPr sz="1100" dirty="0">
              <a:latin typeface="Arial"/>
              <a:ea typeface="Arial"/>
              <a:cs typeface="Arial"/>
              <a:sym typeface="Arial"/>
            </a:endParaRPr>
          </a:p>
          <a:p>
            <a:pPr marL="381000" marR="381000" lvl="0" indent="0" algn="l" rtl="0">
              <a:lnSpc>
                <a:spcPct val="115000"/>
              </a:lnSpc>
              <a:spcBef>
                <a:spcPts val="1200"/>
              </a:spcBef>
              <a:spcAft>
                <a:spcPts val="1200"/>
              </a:spcAft>
              <a:buSzPts val="1100"/>
              <a:buNone/>
            </a:pPr>
            <a:r>
              <a:rPr lang="bg" sz="1100" b="1" dirty="0">
                <a:latin typeface="Arial"/>
                <a:ea typeface="Arial"/>
                <a:cs typeface="Arial"/>
                <a:sym typeface="Arial"/>
              </a:rPr>
              <a:t>Колкото по-голямо е процентното увеличение, толкова по-ясна и по-конкретна следва да бъде обосновката. Голям скок в съчетание с твърде кратка и неясна обосновка е сериозна индикация за КМ1.</a:t>
            </a:r>
            <a:endParaRPr sz="1000" dirty="0"/>
          </a:p>
        </p:txBody>
      </p:sp>
      <p:sp>
        <p:nvSpPr>
          <p:cNvPr id="137" name="Google Shape;137;g3aa3b1156b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a9ecc4a29f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bg" sz="1000" dirty="0"/>
              <a:t>Преминаваме към частта за подизпълнение с много прост въпрос: има ли в договора определени официално подизпълнители или не?</a:t>
            </a:r>
            <a:endParaRPr sz="1000" dirty="0"/>
          </a:p>
          <a:p>
            <a:pPr marL="0" lvl="0" indent="0" algn="l" rtl="0">
              <a:lnSpc>
                <a:spcPct val="115000"/>
              </a:lnSpc>
              <a:spcBef>
                <a:spcPts val="0"/>
              </a:spcBef>
              <a:spcAft>
                <a:spcPts val="0"/>
              </a:spcAft>
              <a:buSzPts val="1400"/>
              <a:buNone/>
            </a:pPr>
            <a:r>
              <a:rPr lang="bg" sz="1000" dirty="0"/>
              <a:t>Вашият отговор тук се основава само на документи: самия договор, приложенията, официалните съобщения. Ако в досието ясно са посочени подизпълнителите, отбелязвате „</a:t>
            </a:r>
            <a:r>
              <a:rPr lang="bg" sz="1000" i="1" dirty="0"/>
              <a:t>Да</a:t>
            </a:r>
            <a:r>
              <a:rPr lang="bg" sz="1000" dirty="0"/>
              <a:t>“. Ако не е посочено нищо, отбелязвате „</a:t>
            </a:r>
            <a:r>
              <a:rPr lang="bg" sz="1000" i="1" dirty="0"/>
              <a:t>Не</a:t>
            </a:r>
            <a:r>
              <a:rPr lang="bg" sz="1000" dirty="0"/>
              <a:t>“. Ако има нещо като „</a:t>
            </a:r>
            <a:r>
              <a:rPr lang="bg" sz="1000" i="1" dirty="0"/>
              <a:t>могат да се използват подизпълнители</a:t>
            </a:r>
            <a:r>
              <a:rPr lang="bg" sz="1000" dirty="0"/>
              <a:t>“, но липсва конкретна информация, отбелязвате </a:t>
            </a:r>
            <a:r>
              <a:rPr lang="bg" sz="1000" i="1" dirty="0"/>
              <a:t>„Друго“ </a:t>
            </a:r>
            <a:r>
              <a:rPr lang="bg" sz="1000" dirty="0"/>
              <a:t>и описвате ситуацията.</a:t>
            </a:r>
            <a:endParaRPr sz="1000" dirty="0"/>
          </a:p>
          <a:p>
            <a:pPr marL="0" lvl="0" indent="0" algn="l" rtl="0">
              <a:lnSpc>
                <a:spcPct val="115000"/>
              </a:lnSpc>
              <a:spcBef>
                <a:spcPts val="0"/>
              </a:spcBef>
              <a:spcAft>
                <a:spcPts val="0"/>
              </a:spcAft>
              <a:buSzPts val="1400"/>
              <a:buNone/>
            </a:pPr>
            <a:r>
              <a:rPr lang="bg" sz="1000" dirty="0"/>
              <a:t>При малки инфраструктурни проекти – селски път, ремонт на училищен покрив, реновиране на канализацията – използването на подизпълнители е обичайно. Местна фирма може да привлече външен специалист за асфалт, предпазни огради или дренажни тръби. Само по себе си това не представлява корупция.</a:t>
            </a:r>
            <a:endParaRPr sz="1000" dirty="0"/>
          </a:p>
          <a:p>
            <a:pPr marL="0" lvl="0" indent="0" algn="l" rtl="0">
              <a:lnSpc>
                <a:spcPct val="115000"/>
              </a:lnSpc>
              <a:spcBef>
                <a:spcPts val="0"/>
              </a:spcBef>
              <a:spcAft>
                <a:spcPts val="0"/>
              </a:spcAft>
              <a:buSzPts val="1400"/>
              <a:buNone/>
            </a:pPr>
            <a:r>
              <a:rPr lang="bg" sz="1000" dirty="0"/>
              <a:t>Важното при корупционен модел 3: неправомерно или фантомно подизпълнение е, когато картината е неясна:</a:t>
            </a:r>
            <a:endParaRPr sz="1000" dirty="0"/>
          </a:p>
          <a:p>
            <a:pPr marL="457200" lvl="0" indent="-292100" algn="l" rtl="0">
              <a:lnSpc>
                <a:spcPct val="115000"/>
              </a:lnSpc>
              <a:spcBef>
                <a:spcPts val="0"/>
              </a:spcBef>
              <a:spcAft>
                <a:spcPts val="0"/>
              </a:spcAft>
              <a:buSzPts val="1000"/>
              <a:buChar char="●"/>
            </a:pPr>
            <a:r>
              <a:rPr lang="bg" sz="1000" dirty="0"/>
              <a:t>В договора се говори за подизпълнение с много общи термини, но никога не се посочва конкретна компания или лице; или</a:t>
            </a:r>
            <a:endParaRPr sz="1000" dirty="0"/>
          </a:p>
          <a:p>
            <a:pPr marL="457200" lvl="0" indent="-292100" algn="l" rtl="0">
              <a:lnSpc>
                <a:spcPct val="115000"/>
              </a:lnSpc>
              <a:spcBef>
                <a:spcPts val="0"/>
              </a:spcBef>
              <a:spcAft>
                <a:spcPts val="0"/>
              </a:spcAft>
              <a:buSzPts val="1000"/>
              <a:buChar char="●"/>
            </a:pPr>
            <a:r>
              <a:rPr lang="bg" sz="1000" dirty="0"/>
              <a:t>Проектът е технически сложен, но в договора се твърди, че основният изпълнител ще направи всичко сам.</a:t>
            </a:r>
            <a:endParaRPr sz="1000" dirty="0"/>
          </a:p>
          <a:p>
            <a:pPr marL="0" lvl="0" indent="0" algn="l" rtl="0">
              <a:lnSpc>
                <a:spcPct val="115000"/>
              </a:lnSpc>
              <a:spcBef>
                <a:spcPts val="0"/>
              </a:spcBef>
              <a:spcAft>
                <a:spcPts val="0"/>
              </a:spcAft>
              <a:buSzPts val="1400"/>
              <a:buNone/>
            </a:pPr>
            <a:r>
              <a:rPr lang="bg" sz="1000" dirty="0"/>
              <a:t>И двете ситуации създават идеално прикритие за появата на „фантомни компании“: приятели на чиновници, фирми, свързани с политици, или фиктивни дружества, които съществуват само на хартия. Така че отговорът на този първи въпрос ни казва: има ли ясно, официално решение относно подизпълнението или вече сме в сивата зона?</a:t>
            </a:r>
            <a:endParaRPr sz="1000" dirty="0"/>
          </a:p>
        </p:txBody>
      </p:sp>
      <p:sp>
        <p:nvSpPr>
          <p:cNvPr id="145" name="Google Shape;145;g3a9ecc4a29f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6"/>
        <p:cNvGrpSpPr/>
        <p:nvPr/>
      </p:nvGrpSpPr>
      <p:grpSpPr>
        <a:xfrm>
          <a:off x="0" y="0"/>
          <a:ext cx="0" cy="0"/>
          <a:chOff x="0" y="0"/>
          <a:chExt cx="0" cy="0"/>
        </a:xfrm>
      </p:grpSpPr>
      <p:sp>
        <p:nvSpPr>
          <p:cNvPr id="17" name="Google Shape;17;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Google Shape;20;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4" name="Google Shape;24;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5" name="Google Shape;25;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8" title="EN Co-funded by the EU_POS.jpg"/>
          <p:cNvPicPr preferRelativeResize="0"/>
          <p:nvPr/>
        </p:nvPicPr>
        <p:blipFill rotWithShape="1">
          <a:blip r:embed="rId2">
            <a:alphaModFix/>
          </a:blip>
          <a:srcRect r="-6575"/>
          <a:stretch/>
        </p:blipFill>
        <p:spPr>
          <a:xfrm>
            <a:off x="0" y="6245227"/>
            <a:ext cx="2925394" cy="6127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400"/>
              <a:buFont typeface="Trebuchet MS"/>
              <a:buNone/>
            </a:pPr>
            <a:fld id="{00000000-1234-1234-1234-123412341234}" type="slidenum">
              <a:rPr lang="bg-BG" sz="1400" b="1" i="0" u="none" strike="noStrike" cap="none" noProof="0" smtClean="0">
                <a:solidFill>
                  <a:srgbClr val="888888"/>
                </a:solidFill>
                <a:latin typeface="Trebuchet MS"/>
                <a:ea typeface="Trebuchet MS"/>
                <a:cs typeface="Trebuchet MS"/>
                <a:sym typeface="Trebuchet MS"/>
              </a:rPr>
              <a:t>1</a:t>
            </a:fld>
            <a:endParaRPr lang="bg-BG" sz="1400" b="1" i="0" u="none" strike="noStrike" cap="none" noProof="0" dirty="0">
              <a:solidFill>
                <a:srgbClr val="888888"/>
              </a:solidFill>
              <a:latin typeface="Trebuchet MS"/>
              <a:ea typeface="Trebuchet MS"/>
              <a:cs typeface="Trebuchet MS"/>
              <a:sym typeface="Trebuchet MS"/>
            </a:endParaRPr>
          </a:p>
        </p:txBody>
      </p:sp>
      <p:sp>
        <p:nvSpPr>
          <p:cNvPr id="78" name="Google Shape;78;p1"/>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sp>
        <p:nvSpPr>
          <p:cNvPr id="79" name="Google Shape;79;p1"/>
          <p:cNvSpPr/>
          <p:nvPr/>
        </p:nvSpPr>
        <p:spPr>
          <a:xfrm>
            <a:off x="0" y="304800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pic>
        <p:nvPicPr>
          <p:cNvPr id="80" name="Google Shape;80;p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1" name="Google Shape;81;p1"/>
          <p:cNvSpPr txBox="1"/>
          <p:nvPr/>
        </p:nvSpPr>
        <p:spPr>
          <a:xfrm>
            <a:off x="1125134" y="1983308"/>
            <a:ext cx="5737781"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BG" sz="3600" b="1" i="0" u="none" strike="noStrike" cap="none" noProof="0" dirty="0">
                <a:solidFill>
                  <a:srgbClr val="404040"/>
                </a:solidFill>
                <a:latin typeface="Cambria"/>
                <a:ea typeface="Cambria"/>
                <a:cs typeface="Cambria"/>
                <a:sym typeface="Cambria"/>
              </a:rPr>
              <a:t>Модул 3</a:t>
            </a:r>
          </a:p>
          <a:p>
            <a:pPr lvl="0">
              <a:buSzPts val="3600"/>
            </a:pPr>
            <a:r>
              <a:rPr lang="bg-BG" sz="3400" b="1" noProof="0" dirty="0">
                <a:solidFill>
                  <a:srgbClr val="404040"/>
                </a:solidFill>
                <a:latin typeface="Cambria"/>
                <a:ea typeface="Cambria"/>
                <a:cs typeface="Cambria"/>
                <a:sym typeface="Cambria"/>
              </a:rPr>
              <a:t>Строителство и малки инфраструктурни проекти</a:t>
            </a:r>
          </a:p>
          <a:p>
            <a:pPr marL="0" marR="0" lvl="0" indent="0" algn="l" rtl="0">
              <a:lnSpc>
                <a:spcPct val="100000"/>
              </a:lnSpc>
              <a:spcBef>
                <a:spcPts val="0"/>
              </a:spcBef>
              <a:spcAft>
                <a:spcPts val="0"/>
              </a:spcAft>
              <a:buClr>
                <a:schemeClr val="dk1"/>
              </a:buClr>
              <a:buSzPts val="3600"/>
              <a:buFont typeface="Arial"/>
              <a:buNone/>
            </a:pPr>
            <a:r>
              <a:rPr lang="bg-BG" sz="3300" b="1" i="0" u="none" strike="noStrike" cap="none" noProof="0" dirty="0">
                <a:solidFill>
                  <a:srgbClr val="12B795"/>
                </a:solidFill>
                <a:latin typeface="Cambria"/>
                <a:ea typeface="Cambria"/>
                <a:cs typeface="Cambria"/>
                <a:sym typeface="Cambria"/>
              </a:rPr>
              <a:t>Формуляр за доклад от наблюдението</a:t>
            </a:r>
          </a:p>
          <a:p>
            <a:pPr marL="0" marR="0" lvl="0" indent="0" algn="l" rtl="0">
              <a:lnSpc>
                <a:spcPct val="100000"/>
              </a:lnSpc>
              <a:spcBef>
                <a:spcPts val="0"/>
              </a:spcBef>
              <a:spcAft>
                <a:spcPts val="0"/>
              </a:spcAft>
              <a:buClr>
                <a:srgbClr val="000000"/>
              </a:buClr>
              <a:buSzPts val="3600"/>
              <a:buFont typeface="Arial"/>
              <a:buNone/>
            </a:pPr>
            <a:endParaRPr lang="bg-BG" sz="3600" b="1" i="0" u="none" strike="noStrike" cap="none" noProof="0"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r>
              <a:rPr lang="bg-BG" sz="2700" b="1" i="0" u="none" strike="noStrike" cap="none" noProof="0" dirty="0">
                <a:solidFill>
                  <a:srgbClr val="404040"/>
                </a:solidFill>
                <a:latin typeface="Cambria"/>
                <a:ea typeface="Cambria"/>
                <a:cs typeface="Cambria"/>
                <a:sym typeface="Cambria"/>
              </a:rPr>
              <a:t>М3.2:</a:t>
            </a:r>
          </a:p>
          <a:p>
            <a:pPr marL="0" marR="0" lvl="0" indent="0" algn="l" rtl="0">
              <a:lnSpc>
                <a:spcPct val="100000"/>
              </a:lnSpc>
              <a:spcBef>
                <a:spcPts val="0"/>
              </a:spcBef>
              <a:spcAft>
                <a:spcPts val="0"/>
              </a:spcAft>
              <a:buClr>
                <a:srgbClr val="000000"/>
              </a:buClr>
              <a:buSzPts val="2700"/>
              <a:buFont typeface="Arial"/>
              <a:buNone/>
            </a:pPr>
            <a:r>
              <a:rPr lang="bg-BG" sz="2700" b="1" i="0" u="none" strike="noStrike" cap="none" noProof="0" dirty="0">
                <a:solidFill>
                  <a:srgbClr val="404040"/>
                </a:solidFill>
                <a:latin typeface="Cambria"/>
                <a:ea typeface="Cambria"/>
                <a:cs typeface="Cambria"/>
                <a:sym typeface="Cambria"/>
              </a:rPr>
              <a:t>Стъпка 1 (Кабинетно проучване)</a:t>
            </a:r>
          </a:p>
        </p:txBody>
      </p:sp>
      <p:pic>
        <p:nvPicPr>
          <p:cNvPr id="2" name="Picture 1" descr="A close up of a card&#10;&#10;AI-generated content may be incorrect.">
            <a:extLst>
              <a:ext uri="{FF2B5EF4-FFF2-40B4-BE49-F238E27FC236}">
                <a16:creationId xmlns:a16="http://schemas.microsoft.com/office/drawing/2014/main" id="{7EC29C15-D138-510A-0797-545A72BFCE84}"/>
              </a:ext>
            </a:extLst>
          </p:cNvPr>
          <p:cNvPicPr>
            <a:picLocks noChangeAspect="1"/>
          </p:cNvPicPr>
          <p:nvPr/>
        </p:nvPicPr>
        <p:blipFill>
          <a:blip r:embed="rId4"/>
          <a:stretch>
            <a:fillRect/>
          </a:stretch>
        </p:blipFill>
        <p:spPr>
          <a:xfrm>
            <a:off x="3234690" y="282290"/>
            <a:ext cx="6332220" cy="1013460"/>
          </a:xfrm>
          <a:prstGeom prst="rect">
            <a:avLst/>
          </a:prstGeom>
        </p:spPr>
      </p:pic>
      <p:pic>
        <p:nvPicPr>
          <p:cNvPr id="3" name="Picture 2" descr="Blue and white text on a black background&#10;&#10;AI-generated content may be incorrect.">
            <a:extLst>
              <a:ext uri="{FF2B5EF4-FFF2-40B4-BE49-F238E27FC236}">
                <a16:creationId xmlns:a16="http://schemas.microsoft.com/office/drawing/2014/main" id="{48CDAC6F-4AC4-436E-11A0-1CCA1123AFBB}"/>
              </a:ext>
            </a:extLst>
          </p:cNvPr>
          <p:cNvPicPr>
            <a:picLocks noChangeAspect="1"/>
          </p:cNvPicPr>
          <p:nvPr/>
        </p:nvPicPr>
        <p:blipFill>
          <a:blip r:embed="rId5"/>
          <a:stretch>
            <a:fillRect/>
          </a:stretch>
        </p:blipFill>
        <p:spPr>
          <a:xfrm>
            <a:off x="580841" y="457200"/>
            <a:ext cx="2388502" cy="526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a9ecc4a29f_0_4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157" name="Google Shape;157;g3a9ecc4a29f_0_47"/>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Какъв дял от работите е възложен на подизпълнители?</a:t>
            </a:r>
            <a:endParaRPr sz="3500" dirty="0">
              <a:solidFill>
                <a:srgbClr val="108670"/>
              </a:solidFill>
            </a:endParaRPr>
          </a:p>
        </p:txBody>
      </p:sp>
      <p:sp>
        <p:nvSpPr>
          <p:cNvPr id="158" name="Google Shape;158;g3a9ecc4a29f_0_47"/>
          <p:cNvSpPr txBox="1">
            <a:spLocks noGrp="1"/>
          </p:cNvSpPr>
          <p:nvPr>
            <p:ph type="body" idx="1"/>
          </p:nvPr>
        </p:nvSpPr>
        <p:spPr>
          <a:xfrm>
            <a:off x="484316" y="4519297"/>
            <a:ext cx="5147700" cy="22493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Какво следва да попълните</a:t>
            </a:r>
            <a:endParaRPr sz="1800" b="1" dirty="0"/>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Избройте </a:t>
            </a:r>
            <a:r>
              <a:rPr lang="bg" sz="1800" b="1" dirty="0">
                <a:solidFill>
                  <a:schemeClr val="dk1"/>
                </a:solidFill>
              </a:rPr>
              <a:t>всеки </a:t>
            </a:r>
            <a:r>
              <a:rPr lang="bg" sz="1800" dirty="0">
                <a:solidFill>
                  <a:schemeClr val="dk1"/>
                </a:solidFill>
              </a:rPr>
              <a:t>подизпълнител с наименование на компанията</a:t>
            </a:r>
            <a:endParaRPr sz="1800" b="1"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Посочете </a:t>
            </a:r>
            <a:r>
              <a:rPr lang="bg" sz="1800" b="1" dirty="0">
                <a:solidFill>
                  <a:schemeClr val="dk1"/>
                </a:solidFill>
              </a:rPr>
              <a:t>стойността на подизпълнението </a:t>
            </a:r>
            <a:r>
              <a:rPr lang="bg" sz="1800" dirty="0">
                <a:solidFill>
                  <a:schemeClr val="dk1"/>
                </a:solidFill>
              </a:rPr>
              <a:t>за всеки</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Проверете </a:t>
            </a:r>
            <a:r>
              <a:rPr lang="bg" sz="1800" b="1" dirty="0">
                <a:solidFill>
                  <a:schemeClr val="dk1"/>
                </a:solidFill>
              </a:rPr>
              <a:t>автоматично изчислената сума </a:t>
            </a:r>
            <a:r>
              <a:rPr lang="bg" sz="1800" dirty="0">
                <a:solidFill>
                  <a:schemeClr val="dk1"/>
                </a:solidFill>
              </a:rPr>
              <a:t>и </a:t>
            </a:r>
            <a:r>
              <a:rPr lang="bg" sz="1800" b="1" dirty="0">
                <a:solidFill>
                  <a:schemeClr val="dk1"/>
                </a:solidFill>
              </a:rPr>
              <a:t>процента на подизпълнение</a:t>
            </a:r>
            <a:endParaRPr sz="1800" b="1" dirty="0">
              <a:solidFill>
                <a:schemeClr val="dk1"/>
              </a:solidFill>
            </a:endParaRPr>
          </a:p>
        </p:txBody>
      </p:sp>
      <p:sp>
        <p:nvSpPr>
          <p:cNvPr id="159" name="Google Shape;159;g3a9ecc4a29f_0_47"/>
          <p:cNvSpPr txBox="1"/>
          <p:nvPr/>
        </p:nvSpPr>
        <p:spPr>
          <a:xfrm>
            <a:off x="5845600" y="4519297"/>
            <a:ext cx="5784000" cy="20543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Как го интерпретираме (КМ3 + КМ2)</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Много </a:t>
            </a:r>
            <a:r>
              <a:rPr lang="bg" sz="1800" b="1" i="0" u="none" strike="noStrike" cap="none" dirty="0">
                <a:solidFill>
                  <a:schemeClr val="dk1"/>
                </a:solidFill>
                <a:latin typeface="Arial"/>
                <a:ea typeface="Arial"/>
                <a:cs typeface="Arial"/>
                <a:sym typeface="Arial"/>
              </a:rPr>
              <a:t>висок </a:t>
            </a:r>
            <a:r>
              <a:rPr lang="bg" sz="1800" b="0" i="0" u="none" strike="noStrike" cap="none" dirty="0">
                <a:solidFill>
                  <a:schemeClr val="dk1"/>
                </a:solidFill>
                <a:latin typeface="Arial"/>
                <a:ea typeface="Arial"/>
                <a:cs typeface="Arial"/>
                <a:sym typeface="Arial"/>
              </a:rPr>
              <a:t>% спрямо закона → риск</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Много подизпълнители за </a:t>
            </a:r>
            <a:r>
              <a:rPr lang="bg" sz="1800" b="1" i="0" u="none" strike="noStrike" cap="none" dirty="0">
                <a:solidFill>
                  <a:schemeClr val="dk1"/>
                </a:solidFill>
                <a:latin typeface="Arial"/>
                <a:ea typeface="Arial"/>
                <a:cs typeface="Arial"/>
                <a:sym typeface="Arial"/>
              </a:rPr>
              <a:t>прости, малки проекти </a:t>
            </a:r>
            <a:r>
              <a:rPr lang="bg" sz="1800" b="0" i="0" u="none" strike="noStrike" cap="none" dirty="0">
                <a:solidFill>
                  <a:schemeClr val="dk1"/>
                </a:solidFill>
                <a:latin typeface="Arial"/>
                <a:ea typeface="Arial"/>
                <a:cs typeface="Arial"/>
                <a:sym typeface="Arial"/>
              </a:rPr>
              <a:t>→ необичайно</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Голям дял за </a:t>
            </a:r>
            <a:r>
              <a:rPr lang="bg" sz="1800" b="1" i="0" u="none" strike="noStrike" cap="none" dirty="0">
                <a:solidFill>
                  <a:schemeClr val="dk1"/>
                </a:solidFill>
                <a:latin typeface="Arial"/>
                <a:ea typeface="Arial"/>
                <a:cs typeface="Arial"/>
                <a:sym typeface="Arial"/>
              </a:rPr>
              <a:t>един подизпълнител </a:t>
            </a:r>
            <a:r>
              <a:rPr lang="bg" sz="1800" b="0" i="0" u="none" strike="noStrike" cap="none" dirty="0">
                <a:solidFill>
                  <a:schemeClr val="dk1"/>
                </a:solidFill>
                <a:latin typeface="Arial"/>
                <a:ea typeface="Arial"/>
                <a:cs typeface="Arial"/>
                <a:sym typeface="Arial"/>
              </a:rPr>
              <a:t>= скрит главен изпълнител?</a:t>
            </a:r>
            <a:endParaRPr sz="18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AC86C859-61BE-FEAF-CDD0-06594A49FA8C}"/>
              </a:ext>
            </a:extLst>
          </p:cNvPr>
          <p:cNvPicPr>
            <a:picLocks noChangeAspect="1"/>
          </p:cNvPicPr>
          <p:nvPr/>
        </p:nvPicPr>
        <p:blipFill>
          <a:blip r:embed="rId3"/>
          <a:stretch>
            <a:fillRect/>
          </a:stretch>
        </p:blipFill>
        <p:spPr>
          <a:xfrm>
            <a:off x="2526433" y="1021080"/>
            <a:ext cx="6211167" cy="35723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aa3b1156b0_0_2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166" name="Google Shape;166;g3aa3b1156b0_0_2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67" name="Google Shape;167;g3aa3b1156b0_0_29"/>
          <p:cNvSpPr txBox="1">
            <a:spLocks noGrp="1"/>
          </p:cNvSpPr>
          <p:nvPr>
            <p:ph type="body" idx="1"/>
          </p:nvPr>
        </p:nvSpPr>
        <p:spPr>
          <a:xfrm>
            <a:off x="411300" y="1331640"/>
            <a:ext cx="5684700" cy="544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Вие сте част от екипа за мониторинг, който наблюдава договор за реновиране на малък градски площад в Ринек Нови (Полша). Кой е най-ясният предупредителен знак тук:</a:t>
            </a:r>
            <a:endParaRPr sz="1800" b="1" dirty="0">
              <a:solidFill>
                <a:srgbClr val="108670"/>
              </a:solidFill>
            </a:endParaRPr>
          </a:p>
          <a:p>
            <a:pPr marL="457200" lvl="0" indent="-342900" algn="l" rtl="0">
              <a:lnSpc>
                <a:spcPct val="115000"/>
              </a:lnSpc>
              <a:spcBef>
                <a:spcPts val="800"/>
              </a:spcBef>
              <a:spcAft>
                <a:spcPts val="0"/>
              </a:spcAft>
              <a:buClr>
                <a:schemeClr val="dk1"/>
              </a:buClr>
              <a:buSzPts val="1800"/>
              <a:buAutoNum type="alphaLcPeriod"/>
            </a:pPr>
            <a:r>
              <a:rPr lang="bg" sz="1800" dirty="0">
                <a:solidFill>
                  <a:schemeClr val="dk1"/>
                </a:solidFill>
              </a:rPr>
              <a:t>18% от стойността на договора се възлага на местна фирма за осветление, която ще монтира нови осветителни стълбове.</a:t>
            </a:r>
            <a:endParaRPr sz="1800" dirty="0">
              <a:solidFill>
                <a:schemeClr val="dk1"/>
              </a:solidFill>
            </a:endParaRPr>
          </a:p>
          <a:p>
            <a:pPr marL="457200" lvl="0" indent="-342900" algn="l" rtl="0">
              <a:lnSpc>
                <a:spcPct val="115000"/>
              </a:lnSpc>
              <a:spcBef>
                <a:spcPts val="800"/>
              </a:spcBef>
              <a:spcAft>
                <a:spcPts val="0"/>
              </a:spcAft>
              <a:buClr>
                <a:schemeClr val="dk1"/>
              </a:buClr>
              <a:buSzPts val="1800"/>
              <a:buAutoNum type="alphaLcPeriod"/>
            </a:pPr>
            <a:r>
              <a:rPr lang="bg" sz="1800" dirty="0">
                <a:solidFill>
                  <a:schemeClr val="dk1"/>
                </a:solidFill>
              </a:rPr>
              <a:t>28% от стойността на договора е разделена между 2 малки фирми за озеленяване и монтаж на оборудване за детски площадки.</a:t>
            </a:r>
            <a:endParaRPr sz="1800" dirty="0">
              <a:solidFill>
                <a:schemeClr val="dk1"/>
              </a:solidFill>
            </a:endParaRPr>
          </a:p>
          <a:p>
            <a:pPr lvl="0">
              <a:lnSpc>
                <a:spcPct val="115000"/>
              </a:lnSpc>
              <a:spcBef>
                <a:spcPts val="800"/>
              </a:spcBef>
              <a:buClr>
                <a:schemeClr val="dk1"/>
              </a:buClr>
              <a:buAutoNum type="alphaLcPeriod"/>
            </a:pPr>
            <a:r>
              <a:rPr lang="bg" sz="1800" dirty="0">
                <a:solidFill>
                  <a:schemeClr val="dk1"/>
                </a:solidFill>
              </a:rPr>
              <a:t>82% от стойността на договора е превъзложена на </a:t>
            </a:r>
            <a:r>
              <a:rPr lang="bg" sz="1800" b="1" dirty="0"/>
              <a:t>единствена компания-подизпълнител – </a:t>
            </a:r>
            <a:r>
              <a:rPr lang="bg" sz="1800" dirty="0">
                <a:solidFill>
                  <a:schemeClr val="dk1"/>
                </a:solidFill>
              </a:rPr>
              <a:t>„</a:t>
            </a:r>
            <a:r>
              <a:rPr lang="bg" sz="1800" i="1" dirty="0"/>
              <a:t>PlacBud Sp.z.o.o.</a:t>
            </a:r>
            <a:r>
              <a:rPr lang="bg" sz="1800" dirty="0">
                <a:solidFill>
                  <a:schemeClr val="dk1"/>
                </a:solidFill>
              </a:rPr>
              <a:t>“, която е регистрирана на същия адрес като основния изпълнител и ще изпълни почти всички работи по настилката и отводняването.</a:t>
            </a:r>
            <a:endParaRPr sz="1800" dirty="0">
              <a:solidFill>
                <a:schemeClr val="dk1"/>
              </a:solidFill>
            </a:endParaRPr>
          </a:p>
        </p:txBody>
      </p:sp>
      <p:pic>
        <p:nvPicPr>
          <p:cNvPr id="2" name="Google Shape;168;g3aa3b1156b0_0_29">
            <a:extLst>
              <a:ext uri="{FF2B5EF4-FFF2-40B4-BE49-F238E27FC236}">
                <a16:creationId xmlns:a16="http://schemas.microsoft.com/office/drawing/2014/main" id="{AEEA79E4-C42F-00C2-BB86-71FB0A94FD9A}"/>
              </a:ext>
            </a:extLst>
          </p:cNvPr>
          <p:cNvPicPr preferRelativeResize="0"/>
          <p:nvPr/>
        </p:nvPicPr>
        <p:blipFill>
          <a:blip r:embed="rId3">
            <a:alphaModFix/>
          </a:blip>
          <a:stretch>
            <a:fillRect/>
          </a:stretch>
        </p:blipFill>
        <p:spPr>
          <a:xfrm>
            <a:off x="6718609" y="1331640"/>
            <a:ext cx="4705349" cy="4705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a9ecc4a29f_0_5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12</a:t>
            </a:fld>
            <a:endParaRPr lang="bg-BG" noProof="0" dirty="0"/>
          </a:p>
        </p:txBody>
      </p:sp>
      <p:sp>
        <p:nvSpPr>
          <p:cNvPr id="174" name="Google Shape;174;g3a9ecc4a29f_0_5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BG" sz="3500" noProof="0" dirty="0">
                <a:solidFill>
                  <a:srgbClr val="108670"/>
                </a:solidFill>
              </a:rPr>
              <a:t>Всички подизпълнители ли са посочени преди началото на изпълнението?</a:t>
            </a:r>
          </a:p>
        </p:txBody>
      </p:sp>
      <p:sp>
        <p:nvSpPr>
          <p:cNvPr id="175" name="Google Shape;175;g3a9ecc4a29f_0_55"/>
          <p:cNvSpPr txBox="1">
            <a:spLocks noGrp="1"/>
          </p:cNvSpPr>
          <p:nvPr>
            <p:ph type="body" idx="1"/>
          </p:nvPr>
        </p:nvSpPr>
        <p:spPr>
          <a:xfrm>
            <a:off x="609500" y="3792580"/>
            <a:ext cx="5147700" cy="26854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BG" sz="1800" b="1" noProof="0" dirty="0">
                <a:solidFill>
                  <a:srgbClr val="108670"/>
                </a:solidFill>
              </a:rPr>
              <a:t>Кога да отбележите Да / Не</a:t>
            </a:r>
            <a:endParaRPr lang="bg-BG" sz="1800" b="1" noProof="0" dirty="0"/>
          </a:p>
          <a:p>
            <a:pPr marL="457200" lvl="0" indent="-355600" algn="l" rtl="0">
              <a:lnSpc>
                <a:spcPct val="115000"/>
              </a:lnSpc>
              <a:spcBef>
                <a:spcPts val="0"/>
              </a:spcBef>
              <a:spcAft>
                <a:spcPts val="0"/>
              </a:spcAft>
              <a:buClr>
                <a:schemeClr val="dk1"/>
              </a:buClr>
              <a:buSzPts val="2000"/>
              <a:buChar char="❏"/>
            </a:pPr>
            <a:r>
              <a:rPr lang="bg-BG" sz="1800" b="1" noProof="0" dirty="0">
                <a:solidFill>
                  <a:schemeClr val="dk1"/>
                </a:solidFill>
              </a:rPr>
              <a:t>Да </a:t>
            </a:r>
            <a:r>
              <a:rPr lang="bg-BG" sz="1800" noProof="0" dirty="0">
                <a:solidFill>
                  <a:schemeClr val="dk1"/>
                </a:solidFill>
              </a:rPr>
              <a:t>→ всички подизпълнители са ясно посочени в договора/ обявленията/ др. документи</a:t>
            </a:r>
          </a:p>
          <a:p>
            <a:pPr marL="457200" lvl="0" indent="-355600" algn="l" rtl="0">
              <a:lnSpc>
                <a:spcPct val="115000"/>
              </a:lnSpc>
              <a:spcBef>
                <a:spcPts val="0"/>
              </a:spcBef>
              <a:spcAft>
                <a:spcPts val="0"/>
              </a:spcAft>
              <a:buClr>
                <a:schemeClr val="dk1"/>
              </a:buClr>
              <a:buSzPts val="2000"/>
              <a:buChar char="❏"/>
            </a:pPr>
            <a:r>
              <a:rPr lang="bg-BG" sz="1800" b="1" noProof="0" dirty="0">
                <a:solidFill>
                  <a:schemeClr val="dk1"/>
                </a:solidFill>
              </a:rPr>
              <a:t>Не </a:t>
            </a:r>
            <a:r>
              <a:rPr lang="bg-BG" sz="1800" noProof="0" dirty="0">
                <a:solidFill>
                  <a:schemeClr val="dk1"/>
                </a:solidFill>
              </a:rPr>
              <a:t>→ някои работи за превъзлагане са изброени общо, „предстои да се уточни“ или липсва договор с подизпълнител</a:t>
            </a:r>
          </a:p>
          <a:p>
            <a:pPr marL="457200" lvl="0" indent="-355600" algn="l" rtl="0">
              <a:lnSpc>
                <a:spcPct val="115000"/>
              </a:lnSpc>
              <a:spcBef>
                <a:spcPts val="0"/>
              </a:spcBef>
              <a:spcAft>
                <a:spcPts val="0"/>
              </a:spcAft>
              <a:buClr>
                <a:schemeClr val="dk1"/>
              </a:buClr>
              <a:buSzPts val="2000"/>
              <a:buChar char="❏"/>
            </a:pPr>
            <a:r>
              <a:rPr lang="bg-BG" sz="1800" b="1" noProof="0" dirty="0">
                <a:solidFill>
                  <a:schemeClr val="dk1"/>
                </a:solidFill>
              </a:rPr>
              <a:t>Друго </a:t>
            </a:r>
            <a:r>
              <a:rPr lang="bg-BG" sz="1800" noProof="0" dirty="0">
                <a:solidFill>
                  <a:schemeClr val="dk1"/>
                </a:solidFill>
              </a:rPr>
              <a:t>→ документите са непълни/не са били предоставени</a:t>
            </a:r>
          </a:p>
        </p:txBody>
      </p:sp>
      <p:sp>
        <p:nvSpPr>
          <p:cNvPr id="176" name="Google Shape;176;g3a9ecc4a29f_0_55"/>
          <p:cNvSpPr txBox="1"/>
          <p:nvPr/>
        </p:nvSpPr>
        <p:spPr>
          <a:xfrm>
            <a:off x="6096000" y="3792580"/>
            <a:ext cx="5784000" cy="23729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BG" sz="1800" b="1" i="0" u="none" strike="noStrike" cap="none" noProof="0" dirty="0">
                <a:solidFill>
                  <a:srgbClr val="108670"/>
                </a:solidFill>
                <a:latin typeface="Arial"/>
                <a:ea typeface="Arial"/>
                <a:cs typeface="Arial"/>
                <a:sym typeface="Arial"/>
              </a:rPr>
              <a:t>Защо е важно от гл. т. на КМ3</a:t>
            </a:r>
            <a:endParaRPr lang="bg-BG" sz="1800" b="1" i="0" u="none" strike="noStrike" cap="none" noProof="0"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BG" sz="1800" b="0" i="0" u="none" strike="noStrike" cap="none" noProof="0" dirty="0">
                <a:solidFill>
                  <a:schemeClr val="dk1"/>
                </a:solidFill>
                <a:latin typeface="Arial"/>
                <a:ea typeface="Arial"/>
                <a:cs typeface="Arial"/>
                <a:sym typeface="Arial"/>
              </a:rPr>
              <a:t>Неназовани подизпълнители = място за </a:t>
            </a:r>
            <a:r>
              <a:rPr lang="bg-BG" sz="1800" b="1" i="0" u="none" strike="noStrike" cap="none" noProof="0" dirty="0">
                <a:solidFill>
                  <a:schemeClr val="dk1"/>
                </a:solidFill>
                <a:latin typeface="Arial"/>
                <a:ea typeface="Arial"/>
                <a:cs typeface="Arial"/>
                <a:sym typeface="Arial"/>
              </a:rPr>
              <a:t>фиктивни компании</a:t>
            </a:r>
          </a:p>
          <a:p>
            <a:pPr marL="457200" marR="0" lvl="0" indent="-355600" algn="l" rtl="0">
              <a:lnSpc>
                <a:spcPct val="115000"/>
              </a:lnSpc>
              <a:spcBef>
                <a:spcPts val="0"/>
              </a:spcBef>
              <a:spcAft>
                <a:spcPts val="0"/>
              </a:spcAft>
              <a:buClr>
                <a:schemeClr val="dk1"/>
              </a:buClr>
              <a:buSzPts val="2000"/>
              <a:buFont typeface="Arial"/>
              <a:buChar char="❏"/>
            </a:pPr>
            <a:r>
              <a:rPr lang="bg-BG" sz="1800" b="0" i="0" u="none" strike="noStrike" cap="none" noProof="0" dirty="0">
                <a:solidFill>
                  <a:schemeClr val="dk1"/>
                </a:solidFill>
                <a:latin typeface="Arial"/>
                <a:ea typeface="Arial"/>
                <a:cs typeface="Arial"/>
                <a:sym typeface="Arial"/>
              </a:rPr>
              <a:t>Късно „назначаване“ чрез анекс = потенциални </a:t>
            </a:r>
            <a:r>
              <a:rPr lang="bg-BG" sz="1800" b="1" i="0" u="none" strike="noStrike" cap="none" noProof="0" dirty="0">
                <a:solidFill>
                  <a:schemeClr val="dk1"/>
                </a:solidFill>
                <a:latin typeface="Arial"/>
                <a:ea typeface="Arial"/>
                <a:cs typeface="Arial"/>
                <a:sym typeface="Arial"/>
              </a:rPr>
              <a:t>възнаграждения „под масата“</a:t>
            </a:r>
          </a:p>
          <a:p>
            <a:pPr marL="457200" marR="0" lvl="0" indent="-355600" algn="l" rtl="0">
              <a:lnSpc>
                <a:spcPct val="115000"/>
              </a:lnSpc>
              <a:spcBef>
                <a:spcPts val="0"/>
              </a:spcBef>
              <a:spcAft>
                <a:spcPts val="0"/>
              </a:spcAft>
              <a:buClr>
                <a:schemeClr val="dk1"/>
              </a:buClr>
              <a:buSzPts val="2000"/>
              <a:buFont typeface="Arial"/>
              <a:buChar char="❏"/>
            </a:pPr>
            <a:r>
              <a:rPr lang="bg-BG" sz="1800" b="0" i="0" u="none" strike="noStrike" cap="none" noProof="0" dirty="0">
                <a:solidFill>
                  <a:schemeClr val="dk1"/>
                </a:solidFill>
                <a:latin typeface="Arial"/>
                <a:ea typeface="Arial"/>
                <a:cs typeface="Arial"/>
                <a:sym typeface="Arial"/>
              </a:rPr>
              <a:t>Отговорите </a:t>
            </a:r>
            <a:r>
              <a:rPr lang="bg-BG" sz="1800" b="1" i="0" u="none" strike="noStrike" cap="none" noProof="0" dirty="0">
                <a:solidFill>
                  <a:schemeClr val="dk1"/>
                </a:solidFill>
                <a:latin typeface="Arial"/>
                <a:ea typeface="Arial"/>
                <a:cs typeface="Arial"/>
                <a:sym typeface="Arial"/>
              </a:rPr>
              <a:t>„</a:t>
            </a:r>
            <a:r>
              <a:rPr lang="bg-BG" sz="1800" b="1" i="1" u="none" strike="noStrike" cap="none" noProof="0" dirty="0">
                <a:solidFill>
                  <a:schemeClr val="dk1"/>
                </a:solidFill>
                <a:latin typeface="Arial"/>
                <a:ea typeface="Arial"/>
                <a:cs typeface="Arial"/>
                <a:sym typeface="Arial"/>
              </a:rPr>
              <a:t>Не“ / „Друго</a:t>
            </a:r>
            <a:r>
              <a:rPr lang="bg-BG" sz="1800" b="1" noProof="0" dirty="0">
                <a:solidFill>
                  <a:schemeClr val="dk1"/>
                </a:solidFill>
              </a:rPr>
              <a:t>“</a:t>
            </a:r>
            <a:r>
              <a:rPr lang="bg-BG" sz="1800" b="1" i="0" u="none" strike="noStrike" cap="none" noProof="0" dirty="0">
                <a:solidFill>
                  <a:schemeClr val="dk1"/>
                </a:solidFill>
                <a:latin typeface="Arial"/>
                <a:ea typeface="Arial"/>
                <a:cs typeface="Arial"/>
                <a:sym typeface="Arial"/>
              </a:rPr>
              <a:t> </a:t>
            </a:r>
            <a:r>
              <a:rPr lang="bg-BG" sz="1800" i="0" u="none" strike="noStrike" cap="none" noProof="0" dirty="0">
                <a:solidFill>
                  <a:schemeClr val="dk1"/>
                </a:solidFill>
                <a:latin typeface="Arial"/>
                <a:ea typeface="Arial"/>
                <a:cs typeface="Arial"/>
                <a:sym typeface="Arial"/>
              </a:rPr>
              <a:t>индикират риск, който следва да се провери на терен</a:t>
            </a:r>
            <a:endParaRPr lang="bg-BG" sz="1800" b="1" i="0" u="none" strike="noStrike" cap="none" noProof="0"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0C1F06BD-4CE3-7D5D-F56A-DFDC01F4D9A9}"/>
              </a:ext>
            </a:extLst>
          </p:cNvPr>
          <p:cNvPicPr>
            <a:picLocks noChangeAspect="1"/>
          </p:cNvPicPr>
          <p:nvPr/>
        </p:nvPicPr>
        <p:blipFill>
          <a:blip r:embed="rId3"/>
          <a:srcRect b="3789"/>
          <a:stretch>
            <a:fillRect/>
          </a:stretch>
        </p:blipFill>
        <p:spPr>
          <a:xfrm>
            <a:off x="4473250" y="866809"/>
            <a:ext cx="7406750" cy="28460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a9ecc4a29f_0_6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183" name="Google Shape;183;g3a9ecc4a29f_0_6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Наблюдавате ли „компании-фантоми“?</a:t>
            </a:r>
            <a:endParaRPr sz="3500" dirty="0">
              <a:solidFill>
                <a:srgbClr val="108670"/>
              </a:solidFill>
            </a:endParaRPr>
          </a:p>
        </p:txBody>
      </p:sp>
      <p:sp>
        <p:nvSpPr>
          <p:cNvPr id="184" name="Google Shape;184;g3a9ecc4a29f_0_65"/>
          <p:cNvSpPr txBox="1">
            <a:spLocks noGrp="1"/>
          </p:cNvSpPr>
          <p:nvPr>
            <p:ph type="body" idx="1"/>
          </p:nvPr>
        </p:nvSpPr>
        <p:spPr>
          <a:xfrm>
            <a:off x="609500" y="4034118"/>
            <a:ext cx="5147700" cy="24668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Какво да регистрирате</a:t>
            </a:r>
            <a:endParaRPr sz="1800" b="1" dirty="0"/>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Използвайте, ако </a:t>
            </a:r>
            <a:r>
              <a:rPr lang="bg" sz="1800" b="1" dirty="0">
                <a:solidFill>
                  <a:schemeClr val="dk1"/>
                </a:solidFill>
              </a:rPr>
              <a:t>вече откривате </a:t>
            </a:r>
            <a:r>
              <a:rPr lang="bg" sz="1800" dirty="0">
                <a:solidFill>
                  <a:schemeClr val="dk1"/>
                </a:solidFill>
              </a:rPr>
              <a:t>имена/лога на други компании</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Отбележете „</a:t>
            </a:r>
            <a:r>
              <a:rPr lang="bg" sz="1800" b="1" i="1" dirty="0">
                <a:solidFill>
                  <a:schemeClr val="dk1"/>
                </a:solidFill>
              </a:rPr>
              <a:t>Да</a:t>
            </a:r>
            <a:r>
              <a:rPr lang="bg" sz="1800" dirty="0">
                <a:solidFill>
                  <a:schemeClr val="dk1"/>
                </a:solidFill>
              </a:rPr>
              <a:t>“, ако някой от подизпълнителите </a:t>
            </a:r>
            <a:r>
              <a:rPr lang="bg" sz="1800" b="1" dirty="0">
                <a:solidFill>
                  <a:schemeClr val="dk1"/>
                </a:solidFill>
              </a:rPr>
              <a:t>не фигурира </a:t>
            </a:r>
            <a:r>
              <a:rPr lang="bg" sz="1800" dirty="0">
                <a:solidFill>
                  <a:schemeClr val="dk1"/>
                </a:solidFill>
              </a:rPr>
              <a:t>в официалните документи</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Опишете накратко: </a:t>
            </a:r>
            <a:r>
              <a:rPr lang="bg" sz="1800" b="1" dirty="0">
                <a:solidFill>
                  <a:schemeClr val="dk1"/>
                </a:solidFill>
              </a:rPr>
              <a:t>кой / къде / кога / в кой документ(доказателство)</a:t>
            </a:r>
            <a:endParaRPr sz="1800" b="1" dirty="0">
              <a:solidFill>
                <a:schemeClr val="dk1"/>
              </a:solidFill>
            </a:endParaRPr>
          </a:p>
        </p:txBody>
      </p:sp>
      <p:sp>
        <p:nvSpPr>
          <p:cNvPr id="185" name="Google Shape;185;g3a9ecc4a29f_0_65"/>
          <p:cNvSpPr txBox="1"/>
          <p:nvPr/>
        </p:nvSpPr>
        <p:spPr>
          <a:xfrm>
            <a:off x="5968352" y="4034118"/>
            <a:ext cx="5784000" cy="26914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Връзка </a:t>
            </a:r>
            <a:r>
              <a:rPr lang="bg" sz="1800" b="1" dirty="0">
                <a:solidFill>
                  <a:srgbClr val="108670"/>
                </a:solidFill>
              </a:rPr>
              <a:t>с</a:t>
            </a:r>
            <a:r>
              <a:rPr lang="bg" sz="1800" b="1" i="0" u="none" strike="noStrike" cap="none" dirty="0">
                <a:solidFill>
                  <a:srgbClr val="108670"/>
                </a:solidFill>
                <a:latin typeface="Arial"/>
                <a:ea typeface="Arial"/>
                <a:cs typeface="Arial"/>
                <a:sym typeface="Arial"/>
              </a:rPr>
              <a:t> КМ3 (и </a:t>
            </a:r>
            <a:r>
              <a:rPr lang="bg" sz="1800" b="1" dirty="0">
                <a:solidFill>
                  <a:srgbClr val="108670"/>
                </a:solidFill>
              </a:rPr>
              <a:t>КМ</a:t>
            </a:r>
            <a:r>
              <a:rPr lang="bg" sz="1800" b="1" i="0" u="none" strike="noStrike" cap="none" dirty="0">
                <a:solidFill>
                  <a:srgbClr val="108670"/>
                </a:solidFill>
                <a:latin typeface="Arial"/>
                <a:ea typeface="Arial"/>
                <a:cs typeface="Arial"/>
                <a:sym typeface="Arial"/>
              </a:rPr>
              <a:t>2)</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Фирми, които не фигурират в официалните списъци = основен признак за фантомно подизпълнение (КМ3)</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Често обвързано с евтино, нискокачествено изпълнение (КМ2)</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Не доказва корупция; сигнализира, че действителността </a:t>
            </a:r>
            <a:r>
              <a:rPr lang="bg" sz="1800" b="0" i="0" u="none" strike="noStrike" cap="none" dirty="0">
                <a:solidFill>
                  <a:schemeClr val="dk1"/>
                </a:solidFill>
                <a:latin typeface="Arial"/>
                <a:ea typeface="Arial"/>
                <a:cs typeface="Arial"/>
                <a:sym typeface="Symbol" panose="05050102010706020507" pitchFamily="18" charset="2"/>
              </a:rPr>
              <a:t></a:t>
            </a:r>
            <a:r>
              <a:rPr lang="bg" sz="1800" b="0" i="0" u="none" strike="noStrike" cap="none" dirty="0">
                <a:solidFill>
                  <a:schemeClr val="dk1"/>
                </a:solidFill>
                <a:latin typeface="Arial"/>
                <a:ea typeface="Arial"/>
                <a:cs typeface="Arial"/>
                <a:sym typeface="Arial"/>
              </a:rPr>
              <a:t> документите</a:t>
            </a:r>
            <a:endParaRPr sz="18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7BC23E5B-9424-19CD-EE93-C92421A01833}"/>
              </a:ext>
            </a:extLst>
          </p:cNvPr>
          <p:cNvPicPr>
            <a:picLocks noChangeAspect="1"/>
          </p:cNvPicPr>
          <p:nvPr/>
        </p:nvPicPr>
        <p:blipFill>
          <a:blip r:embed="rId3"/>
          <a:stretch>
            <a:fillRect/>
          </a:stretch>
        </p:blipFill>
        <p:spPr>
          <a:xfrm>
            <a:off x="2259338" y="1117826"/>
            <a:ext cx="7418029" cy="29162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a9ecc4a29f_0_7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
        <p:nvSpPr>
          <p:cNvPr id="192" name="Google Shape;192;g3a9ecc4a29f_0_7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Превръщане на „компаниите-фантоми“ в доказателства</a:t>
            </a:r>
            <a:endParaRPr sz="3500" dirty="0">
              <a:solidFill>
                <a:srgbClr val="108670"/>
              </a:solidFill>
            </a:endParaRPr>
          </a:p>
        </p:txBody>
      </p:sp>
      <p:sp>
        <p:nvSpPr>
          <p:cNvPr id="193" name="Google Shape;193;g3a9ecc4a29f_0_75"/>
          <p:cNvSpPr txBox="1"/>
          <p:nvPr/>
        </p:nvSpPr>
        <p:spPr>
          <a:xfrm>
            <a:off x="6535599" y="1705610"/>
            <a:ext cx="5269862" cy="39395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120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Връзка с КМ1-КМ3</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120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Създава </a:t>
            </a:r>
            <a:r>
              <a:rPr lang="bg" sz="2000" b="1" i="0" u="none" strike="noStrike" cap="none" dirty="0">
                <a:solidFill>
                  <a:schemeClr val="dk1"/>
                </a:solidFill>
                <a:latin typeface="Arial"/>
                <a:ea typeface="Arial"/>
                <a:cs typeface="Arial"/>
                <a:sym typeface="Arial"/>
              </a:rPr>
              <a:t>проверяема следа </a:t>
            </a:r>
            <a:r>
              <a:rPr lang="bg" sz="2000" b="0" i="0" u="none" strike="noStrike" cap="none" dirty="0">
                <a:solidFill>
                  <a:schemeClr val="dk1"/>
                </a:solidFill>
                <a:latin typeface="Arial"/>
                <a:ea typeface="Arial"/>
                <a:cs typeface="Arial"/>
                <a:sym typeface="Arial"/>
              </a:rPr>
              <a:t>за случаи на КМ3</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120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Помага за свързването на некачествено свършената работа с </a:t>
            </a:r>
            <a:r>
              <a:rPr lang="bg" sz="2000" b="1" i="0" u="none" strike="noStrike" cap="none" dirty="0">
                <a:solidFill>
                  <a:schemeClr val="dk1"/>
                </a:solidFill>
                <a:latin typeface="Arial"/>
                <a:ea typeface="Arial"/>
                <a:cs typeface="Arial"/>
                <a:sym typeface="Arial"/>
              </a:rPr>
              <a:t>конкретни фирми </a:t>
            </a:r>
            <a:r>
              <a:rPr lang="bg" sz="2000" b="0" i="0" u="none" strike="noStrike" cap="none" dirty="0">
                <a:solidFill>
                  <a:schemeClr val="dk1"/>
                </a:solidFill>
                <a:latin typeface="Arial"/>
                <a:ea typeface="Arial"/>
                <a:cs typeface="Arial"/>
                <a:sym typeface="Arial"/>
              </a:rPr>
              <a:t>(КМ2)</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1200"/>
              </a:spcAft>
              <a:buClr>
                <a:schemeClr val="dk1"/>
              </a:buClr>
              <a:buSzPts val="2000"/>
              <a:buFont typeface="Arial"/>
              <a:buChar char="❏"/>
            </a:pPr>
            <a:r>
              <a:rPr lang="bg" sz="2000" dirty="0">
                <a:solidFill>
                  <a:schemeClr val="dk1"/>
                </a:solidFill>
              </a:rPr>
              <a:t>Сигнализира ако </a:t>
            </a:r>
            <a:r>
              <a:rPr lang="bg" sz="2000" b="0" i="0" u="none" strike="noStrike" cap="none" dirty="0">
                <a:solidFill>
                  <a:schemeClr val="dk1"/>
                </a:solidFill>
                <a:latin typeface="Arial"/>
                <a:ea typeface="Arial"/>
                <a:cs typeface="Arial"/>
                <a:sym typeface="Arial"/>
              </a:rPr>
              <a:t>по-късни промени в договора се опитват да ги </a:t>
            </a:r>
            <a:r>
              <a:rPr lang="bg" sz="2000" b="1" i="0" u="none" strike="noStrike" cap="none" dirty="0">
                <a:solidFill>
                  <a:schemeClr val="dk1"/>
                </a:solidFill>
                <a:latin typeface="Arial"/>
                <a:ea typeface="Arial"/>
                <a:cs typeface="Arial"/>
                <a:sym typeface="Arial"/>
              </a:rPr>
              <a:t>узаконят </a:t>
            </a:r>
            <a:r>
              <a:rPr lang="bg" sz="2000" b="0" i="0" u="none" strike="noStrike" cap="none" dirty="0">
                <a:solidFill>
                  <a:schemeClr val="dk1"/>
                </a:solidFill>
                <a:latin typeface="Arial"/>
                <a:ea typeface="Arial"/>
                <a:cs typeface="Arial"/>
                <a:sym typeface="Arial"/>
              </a:rPr>
              <a:t>(КМ1)</a:t>
            </a:r>
            <a:endParaRPr sz="20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9E3499D8-BCE7-E195-A80F-B0F8BEB6385D}"/>
              </a:ext>
            </a:extLst>
          </p:cNvPr>
          <p:cNvPicPr>
            <a:picLocks noChangeAspect="1"/>
          </p:cNvPicPr>
          <p:nvPr/>
        </p:nvPicPr>
        <p:blipFill>
          <a:blip r:embed="rId3"/>
          <a:stretch>
            <a:fillRect/>
          </a:stretch>
        </p:blipFill>
        <p:spPr>
          <a:xfrm>
            <a:off x="173321" y="1705610"/>
            <a:ext cx="6201640" cy="41153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a9ecc4a29f_0_8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
        <p:nvSpPr>
          <p:cNvPr id="200" name="Google Shape;200;g3a9ecc4a29f_0_8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Дата на регистрация на изпълнителя и „нови“ компании</a:t>
            </a:r>
            <a:endParaRPr sz="3500" dirty="0">
              <a:solidFill>
                <a:srgbClr val="108670"/>
              </a:solidFill>
            </a:endParaRPr>
          </a:p>
        </p:txBody>
      </p:sp>
      <p:sp>
        <p:nvSpPr>
          <p:cNvPr id="201" name="Google Shape;201;g3a9ecc4a29f_0_85"/>
          <p:cNvSpPr txBox="1"/>
          <p:nvPr/>
        </p:nvSpPr>
        <p:spPr>
          <a:xfrm>
            <a:off x="312000" y="2846326"/>
            <a:ext cx="5784000" cy="305208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Подсказки за рисков профил (не доказателство)</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Чисто нова фирма печели търг за </a:t>
            </a:r>
          </a:p>
          <a:p>
            <a:pPr marL="101600" marR="0" lvl="0" algn="l" rtl="0">
              <a:lnSpc>
                <a:spcPct val="115000"/>
              </a:lnSpc>
              <a:spcBef>
                <a:spcPts val="0"/>
              </a:spcBef>
              <a:spcAft>
                <a:spcPts val="0"/>
              </a:spcAft>
              <a:buClr>
                <a:schemeClr val="dk1"/>
              </a:buClr>
              <a:buSzPts val="2000"/>
            </a:pPr>
            <a:r>
              <a:rPr lang="bg" sz="2000" b="0" i="0" u="none" strike="noStrike" cap="none" dirty="0">
                <a:solidFill>
                  <a:schemeClr val="dk1"/>
                </a:solidFill>
                <a:latin typeface="Arial"/>
                <a:ea typeface="Arial"/>
                <a:cs typeface="Arial"/>
                <a:sym typeface="Arial"/>
              </a:rPr>
              <a:t>сложни строителни работи → риск</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Комбинация от: собственици, опит, други договори/ поръчки/ дейност</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Третиране на профила зад КМ1-КМ3 като рисков</a:t>
            </a:r>
            <a:endParaRPr sz="20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EE8E2BE3-CF6A-E2A3-1B61-A6E49CA3572A}"/>
              </a:ext>
            </a:extLst>
          </p:cNvPr>
          <p:cNvPicPr>
            <a:picLocks noChangeAspect="1"/>
          </p:cNvPicPr>
          <p:nvPr/>
        </p:nvPicPr>
        <p:blipFill>
          <a:blip r:embed="rId3"/>
          <a:stretch>
            <a:fillRect/>
          </a:stretch>
        </p:blipFill>
        <p:spPr>
          <a:xfrm>
            <a:off x="5455779" y="1331640"/>
            <a:ext cx="6563641" cy="30293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a9ecc4a29f_0_9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208" name="Google Shape;208;g3a9ecc4a29f_0_94"/>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000"/>
              <a:buNone/>
            </a:pPr>
            <a:r>
              <a:rPr lang="bg" sz="3500" dirty="0">
                <a:solidFill>
                  <a:srgbClr val="108670"/>
                </a:solidFill>
              </a:rPr>
              <a:t>МОНИТЮТОР „Допълнителна релевантна информация“: Индикации за конфликт на интереси и фиктивни компании</a:t>
            </a:r>
            <a:endParaRPr sz="3500" dirty="0">
              <a:solidFill>
                <a:srgbClr val="108670"/>
              </a:solidFill>
            </a:endParaRPr>
          </a:p>
        </p:txBody>
      </p:sp>
      <p:pic>
        <p:nvPicPr>
          <p:cNvPr id="3" name="Picture 2" descr="A screenshot of a computer&#10;&#10;AI-generated content may be incorrect.">
            <a:extLst>
              <a:ext uri="{FF2B5EF4-FFF2-40B4-BE49-F238E27FC236}">
                <a16:creationId xmlns:a16="http://schemas.microsoft.com/office/drawing/2014/main" id="{D85F6E12-C970-9202-7E16-BA02F2CAC923}"/>
              </a:ext>
            </a:extLst>
          </p:cNvPr>
          <p:cNvPicPr>
            <a:picLocks noChangeAspect="1"/>
          </p:cNvPicPr>
          <p:nvPr/>
        </p:nvPicPr>
        <p:blipFill>
          <a:blip r:embed="rId3"/>
          <a:stretch>
            <a:fillRect/>
          </a:stretch>
        </p:blipFill>
        <p:spPr>
          <a:xfrm>
            <a:off x="609276" y="1597426"/>
            <a:ext cx="5614543" cy="3663147"/>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5AD3FC9B-49F3-93E7-5A63-F6582E82EB0D}"/>
              </a:ext>
            </a:extLst>
          </p:cNvPr>
          <p:cNvPicPr>
            <a:picLocks noChangeAspect="1"/>
          </p:cNvPicPr>
          <p:nvPr/>
        </p:nvPicPr>
        <p:blipFill>
          <a:blip r:embed="rId4"/>
          <a:stretch>
            <a:fillRect/>
          </a:stretch>
        </p:blipFill>
        <p:spPr>
          <a:xfrm>
            <a:off x="6223819" y="3277292"/>
            <a:ext cx="5435217" cy="34349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3a9b0ea2687_0_96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16" name="Google Shape;216;g3a9b0ea2687_0_961"/>
          <p:cNvSpPr txBox="1"/>
          <p:nvPr/>
        </p:nvSpPr>
        <p:spPr>
          <a:xfrm>
            <a:off x="865300" y="1356789"/>
            <a:ext cx="5166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3000" b="1" i="0" u="none" strike="noStrike" cap="none">
              <a:solidFill>
                <a:srgbClr val="12856F"/>
              </a:solidFill>
              <a:latin typeface="Arial"/>
              <a:ea typeface="Arial"/>
              <a:cs typeface="Arial"/>
              <a:sym typeface="Arial"/>
            </a:endParaRPr>
          </a:p>
        </p:txBody>
      </p:sp>
      <p:sp>
        <p:nvSpPr>
          <p:cNvPr id="220" name="Google Shape;220;g3a9b0ea2687_0_961"/>
          <p:cNvSpPr txBox="1">
            <a:spLocks noGrp="1"/>
          </p:cNvSpPr>
          <p:nvPr>
            <p:ph type="body" idx="1"/>
          </p:nvPr>
        </p:nvSpPr>
        <p:spPr>
          <a:xfrm>
            <a:off x="1030225" y="1356789"/>
            <a:ext cx="9685500" cy="4013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 sz="1900" b="1" dirty="0">
                <a:solidFill>
                  <a:srgbClr val="108670"/>
                </a:solidFill>
              </a:rPr>
              <a:t>Днес научихте:</a:t>
            </a:r>
            <a:endParaRPr sz="1900" b="1" dirty="0"/>
          </a:p>
          <a:p>
            <a:pPr marL="457200" marR="0" lvl="0" indent="-355600" algn="l" rtl="0">
              <a:lnSpc>
                <a:spcPct val="100000"/>
              </a:lnSpc>
              <a:spcBef>
                <a:spcPts val="0"/>
              </a:spcBef>
              <a:spcAft>
                <a:spcPts val="0"/>
              </a:spcAft>
              <a:buClr>
                <a:srgbClr val="666666"/>
              </a:buClr>
              <a:buSzPts val="2000"/>
              <a:buChar char="❏"/>
            </a:pPr>
            <a:r>
              <a:rPr lang="bg" sz="1900" dirty="0">
                <a:solidFill>
                  <a:srgbClr val="666666"/>
                </a:solidFill>
              </a:rPr>
              <a:t>Как да използвате допълнителните въпроси, специфични за договорите за строителство, за да интерпретирате – в контекста на трите корупционни модела – измененията на договорите за обществена поръчка, данните за изпълнители и подизпълнители</a:t>
            </a:r>
            <a:endParaRPr sz="19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 sz="1900" dirty="0">
                <a:solidFill>
                  <a:srgbClr val="666666"/>
                </a:solidFill>
              </a:rPr>
              <a:t>Как да индикирате и документирате неоправдани изменения и неправомерни подизпълнители (включително „компании-фантоми“)</a:t>
            </a:r>
            <a:endParaRPr sz="19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 sz="1900" dirty="0">
                <a:solidFill>
                  <a:srgbClr val="666666"/>
                </a:solidFill>
              </a:rPr>
              <a:t>Как да регистрирате с неутрален и фактологичен език индикации за рисков профил на изпълнителя (връзки м/у новосъзданени фирми и длъжностни лица, споделени адреси)</a:t>
            </a:r>
            <a:endParaRPr sz="1900" dirty="0">
              <a:solidFill>
                <a:srgbClr val="666666"/>
              </a:solidFill>
            </a:endParaRPr>
          </a:p>
          <a:p>
            <a:pPr marL="0" lvl="0" indent="0" algn="l" rtl="0">
              <a:lnSpc>
                <a:spcPct val="100000"/>
              </a:lnSpc>
              <a:spcBef>
                <a:spcPts val="1000"/>
              </a:spcBef>
              <a:spcAft>
                <a:spcPts val="0"/>
              </a:spcAft>
              <a:buClr>
                <a:srgbClr val="108670"/>
              </a:buClr>
              <a:buSzPts val="3200"/>
              <a:buFont typeface="Oi"/>
              <a:buNone/>
            </a:pPr>
            <a:r>
              <a:rPr lang="bg" sz="1900" b="1" dirty="0">
                <a:solidFill>
                  <a:srgbClr val="108670"/>
                </a:solidFill>
              </a:rPr>
              <a:t>Следва: </a:t>
            </a:r>
            <a:r>
              <a:rPr lang="bg" sz="1900" dirty="0">
                <a:solidFill>
                  <a:srgbClr val="108670"/>
                </a:solidFill>
              </a:rPr>
              <a:t>В </a:t>
            </a:r>
            <a:r>
              <a:rPr lang="bg" sz="1900" b="1" dirty="0">
                <a:solidFill>
                  <a:srgbClr val="108670"/>
                </a:solidFill>
              </a:rPr>
              <a:t>Част 3 </a:t>
            </a:r>
            <a:r>
              <a:rPr lang="bg" sz="1900" dirty="0">
                <a:solidFill>
                  <a:srgbClr val="108670"/>
                </a:solidFill>
              </a:rPr>
              <a:t>ще пренесем констатациите от Стъпка 1 </a:t>
            </a:r>
            <a:r>
              <a:rPr lang="bg" sz="1900" b="1" dirty="0">
                <a:solidFill>
                  <a:srgbClr val="108670"/>
                </a:solidFill>
              </a:rPr>
              <a:t>в Стъпка 2 –  Изпълнение на договора </a:t>
            </a:r>
            <a:r>
              <a:rPr lang="bg" sz="1900" dirty="0">
                <a:solidFill>
                  <a:srgbClr val="108670"/>
                </a:solidFill>
              </a:rPr>
              <a:t>и ще проверим дали </a:t>
            </a:r>
            <a:r>
              <a:rPr lang="bg" sz="1900" b="1" dirty="0">
                <a:solidFill>
                  <a:srgbClr val="108670"/>
                </a:solidFill>
              </a:rPr>
              <a:t>картината по документи съответства на наблюдаваното на строителната площадка</a:t>
            </a:r>
            <a:endParaRPr sz="1900" b="1" dirty="0">
              <a:solidFill>
                <a:srgbClr val="666666"/>
              </a:solidFill>
            </a:endParaRPr>
          </a:p>
        </p:txBody>
      </p:sp>
      <p:pic>
        <p:nvPicPr>
          <p:cNvPr id="221" name="Google Shape;221;g3a9b0ea2687_0_961"/>
          <p:cNvPicPr preferRelativeResize="0"/>
          <p:nvPr/>
        </p:nvPicPr>
        <p:blipFill rotWithShape="1">
          <a:blip r:embed="rId4">
            <a:alphaModFix/>
          </a:blip>
          <a:srcRect/>
          <a:stretch/>
        </p:blipFill>
        <p:spPr>
          <a:xfrm>
            <a:off x="0" y="5620650"/>
            <a:ext cx="12192000" cy="646500"/>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3206EABB-0877-6544-1D39-FEF6EA1B88F5}"/>
              </a:ext>
            </a:extLst>
          </p:cNvPr>
          <p:cNvPicPr>
            <a:picLocks noChangeAspect="1"/>
          </p:cNvPicPr>
          <p:nvPr/>
        </p:nvPicPr>
        <p:blipFill>
          <a:blip r:embed="rId5"/>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ACC2AEF8-CBA2-1CDF-EEF8-9BE8420BD530}"/>
              </a:ext>
            </a:extLst>
          </p:cNvPr>
          <p:cNvPicPr>
            <a:picLocks noChangeAspect="1"/>
          </p:cNvPicPr>
          <p:nvPr/>
        </p:nvPicPr>
        <p:blipFill>
          <a:blip r:embed="rId6"/>
          <a:stretch>
            <a:fillRect/>
          </a:stretch>
        </p:blipFill>
        <p:spPr>
          <a:xfrm>
            <a:off x="3234690" y="282290"/>
            <a:ext cx="6332220" cy="1013460"/>
          </a:xfrm>
          <a:prstGeom prst="rect">
            <a:avLst/>
          </a:prstGeom>
        </p:spPr>
      </p:pic>
      <p:sp>
        <p:nvSpPr>
          <p:cNvPr id="4" name="Google Shape;456;g3a9b0ea2687_0_961">
            <a:extLst>
              <a:ext uri="{FF2B5EF4-FFF2-40B4-BE49-F238E27FC236}">
                <a16:creationId xmlns:a16="http://schemas.microsoft.com/office/drawing/2014/main" id="{7CFB2E6E-6619-0FE9-3442-D7EB668BB42F}"/>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BG" sz="1000" b="0" i="0" u="none" strike="noStrike" cap="none" dirty="0">
                <a:solidFill>
                  <a:srgbClr val="404040"/>
                </a:solidFill>
                <a:latin typeface="Arial"/>
                <a:ea typeface="Arial"/>
                <a:cs typeface="Arial"/>
                <a:sym typeface="Arial"/>
              </a:rPr>
              <a:t>Автор: </a:t>
            </a:r>
            <a:r>
              <a:rPr lang="en-US" sz="1000" b="0" i="0" u="none" strike="noStrike" cap="none" dirty="0">
                <a:solidFill>
                  <a:srgbClr val="404040"/>
                </a:solidFill>
                <a:latin typeface="Arial"/>
                <a:ea typeface="Arial"/>
                <a:cs typeface="Arial"/>
                <a:sym typeface="Arial"/>
              </a:rPr>
              <a:t>Emma O’Connell – </a:t>
            </a:r>
            <a:r>
              <a:rPr lang="bg-BG" sz="1000" b="0" i="0" u="none" strike="noStrike" cap="none" dirty="0">
                <a:solidFill>
                  <a:srgbClr val="404040"/>
                </a:solidFill>
                <a:latin typeface="Arial"/>
                <a:ea typeface="Arial"/>
                <a:cs typeface="Arial"/>
                <a:sym typeface="Arial"/>
              </a:rPr>
              <a:t>Експерт по обществени поръчки и Изследовател по правни въпроси</a:t>
            </a:r>
            <a:r>
              <a:rPr lang="en-US" sz="1000" b="0" i="0" u="none" strike="noStrike" cap="none" dirty="0">
                <a:solidFill>
                  <a:srgbClr val="404040"/>
                </a:solidFill>
                <a:latin typeface="Arial"/>
                <a:ea typeface="Arial"/>
                <a:cs typeface="Arial"/>
                <a:sym typeface="Arial"/>
              </a:rPr>
              <a:t> (iMonitor 2.0)</a:t>
            </a:r>
            <a:endParaRPr sz="1000" b="0" i="0" u="none" strike="noStrike" cap="none" dirty="0">
              <a:solidFill>
                <a:srgbClr val="40404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a9b0ea2687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2</a:t>
            </a:fld>
            <a:endParaRPr lang="bg-BG" noProof="0" dirty="0"/>
          </a:p>
        </p:txBody>
      </p:sp>
      <p:sp>
        <p:nvSpPr>
          <p:cNvPr id="88" name="Google Shape;88;g3a9b0ea2687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BG" sz="3500" noProof="0" dirty="0">
                <a:solidFill>
                  <a:srgbClr val="108670"/>
                </a:solidFill>
              </a:rPr>
              <a:t>Обект на поръчката „Строителство“: допълнително каре на MONITUTOR</a:t>
            </a:r>
          </a:p>
        </p:txBody>
      </p:sp>
      <p:sp>
        <p:nvSpPr>
          <p:cNvPr id="89" name="Google Shape;89;g3a9b0ea2687_0_0"/>
          <p:cNvSpPr txBox="1">
            <a:spLocks noGrp="1"/>
          </p:cNvSpPr>
          <p:nvPr>
            <p:ph type="body" idx="1"/>
          </p:nvPr>
        </p:nvSpPr>
        <p:spPr>
          <a:xfrm>
            <a:off x="368100" y="3835212"/>
            <a:ext cx="5147700"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BG" sz="2000" b="1" noProof="0" dirty="0">
                <a:solidFill>
                  <a:srgbClr val="108670"/>
                </a:solidFill>
              </a:rPr>
              <a:t>Защо се появява това каре</a:t>
            </a:r>
            <a:endParaRPr lang="bg-BG" sz="2000" b="1" noProof="0" dirty="0"/>
          </a:p>
          <a:p>
            <a:pPr marL="457200" lvl="0" indent="-355600" algn="l" rtl="0">
              <a:lnSpc>
                <a:spcPct val="100000"/>
              </a:lnSpc>
              <a:spcBef>
                <a:spcPts val="1000"/>
              </a:spcBef>
              <a:spcAft>
                <a:spcPts val="0"/>
              </a:spcAft>
              <a:buClr>
                <a:srgbClr val="666666"/>
              </a:buClr>
              <a:buSzPts val="2000"/>
              <a:buChar char="❏"/>
            </a:pPr>
            <a:r>
              <a:rPr lang="bg-BG" sz="2000" noProof="0" dirty="0">
                <a:solidFill>
                  <a:srgbClr val="666666"/>
                </a:solidFill>
              </a:rPr>
              <a:t>Строителство и малки инфраструктурни проекти = по-висок риск</a:t>
            </a:r>
          </a:p>
          <a:p>
            <a:pPr marL="457200" lvl="0" indent="-355600" algn="l" rtl="0">
              <a:lnSpc>
                <a:spcPct val="100000"/>
              </a:lnSpc>
              <a:spcBef>
                <a:spcPts val="1000"/>
              </a:spcBef>
              <a:spcAft>
                <a:spcPts val="0"/>
              </a:spcAft>
              <a:buClr>
                <a:srgbClr val="666666"/>
              </a:buClr>
              <a:buSzPts val="2000"/>
              <a:buChar char="❏"/>
            </a:pPr>
            <a:r>
              <a:rPr lang="bg-BG" sz="2000" noProof="0" dirty="0">
                <a:solidFill>
                  <a:srgbClr val="666666"/>
                </a:solidFill>
              </a:rPr>
              <a:t>Отключва допълнителни въпроси само при поръчки за строителство</a:t>
            </a:r>
          </a:p>
        </p:txBody>
      </p:sp>
      <p:sp>
        <p:nvSpPr>
          <p:cNvPr id="91" name="Google Shape;91;g3a9b0ea2687_0_0"/>
          <p:cNvSpPr txBox="1"/>
          <p:nvPr/>
        </p:nvSpPr>
        <p:spPr>
          <a:xfrm>
            <a:off x="5945650" y="3826431"/>
            <a:ext cx="5583900" cy="303156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BG" sz="2000" b="1" i="0" u="none" strike="noStrike" cap="none" noProof="0" dirty="0">
                <a:solidFill>
                  <a:srgbClr val="108670"/>
                </a:solidFill>
                <a:latin typeface="Arial"/>
                <a:ea typeface="Arial"/>
                <a:cs typeface="Arial"/>
                <a:sym typeface="Arial"/>
              </a:rPr>
              <a:t>Допълнителните въпроси Ви помагат да установите индикации за</a:t>
            </a:r>
            <a:endParaRPr lang="bg-BG" sz="2000" b="1" i="0" u="none" strike="noStrike" cap="none" noProof="0" dirty="0">
              <a:solidFill>
                <a:srgbClr val="404040"/>
              </a:solidFill>
              <a:latin typeface="Arial"/>
              <a:ea typeface="Arial"/>
              <a:cs typeface="Arial"/>
              <a:sym typeface="Arial"/>
            </a:endParaRPr>
          </a:p>
          <a:p>
            <a:pPr marL="457200" marR="0" lvl="0" indent="-355600" algn="l" rtl="0">
              <a:lnSpc>
                <a:spcPct val="100000"/>
              </a:lnSpc>
              <a:spcBef>
                <a:spcPts val="1000"/>
              </a:spcBef>
              <a:spcAft>
                <a:spcPts val="0"/>
              </a:spcAft>
              <a:buClr>
                <a:srgbClr val="666666"/>
              </a:buClr>
              <a:buSzPts val="2000"/>
              <a:buFont typeface="Arial"/>
              <a:buChar char="❏"/>
            </a:pPr>
            <a:r>
              <a:rPr lang="bg-BG" sz="2000" b="0" i="0" u="none" strike="noStrike" cap="none" noProof="0" dirty="0">
                <a:solidFill>
                  <a:srgbClr val="666666"/>
                </a:solidFill>
                <a:latin typeface="Arial"/>
                <a:ea typeface="Arial"/>
                <a:cs typeface="Arial"/>
                <a:sym typeface="Arial"/>
              </a:rPr>
              <a:t>КМ1: Необосновани изменения на договора</a:t>
            </a:r>
          </a:p>
          <a:p>
            <a:pPr marL="457200" marR="0" lvl="0" indent="-355600" algn="l" rtl="0">
              <a:lnSpc>
                <a:spcPct val="100000"/>
              </a:lnSpc>
              <a:spcBef>
                <a:spcPts val="1000"/>
              </a:spcBef>
              <a:spcAft>
                <a:spcPts val="0"/>
              </a:spcAft>
              <a:buClr>
                <a:srgbClr val="666666"/>
              </a:buClr>
              <a:buSzPts val="2000"/>
              <a:buFont typeface="Arial"/>
              <a:buChar char="❏"/>
            </a:pPr>
            <a:r>
              <a:rPr lang="bg-BG" sz="2000" noProof="0" dirty="0">
                <a:solidFill>
                  <a:srgbClr val="666666"/>
                </a:solidFill>
              </a:rPr>
              <a:t>КМ</a:t>
            </a:r>
            <a:r>
              <a:rPr lang="bg-BG" sz="2000" b="0" i="0" u="none" strike="noStrike" cap="none" noProof="0" dirty="0">
                <a:solidFill>
                  <a:srgbClr val="666666"/>
                </a:solidFill>
                <a:latin typeface="Arial"/>
                <a:ea typeface="Arial"/>
                <a:cs typeface="Arial"/>
                <a:sym typeface="Arial"/>
              </a:rPr>
              <a:t>2: Некачествено или непълно изпълнение в сравнение с разплатеното</a:t>
            </a:r>
          </a:p>
          <a:p>
            <a:pPr marL="457200" marR="0" lvl="0" indent="-355600" algn="l" rtl="0">
              <a:lnSpc>
                <a:spcPct val="100000"/>
              </a:lnSpc>
              <a:spcBef>
                <a:spcPts val="1000"/>
              </a:spcBef>
              <a:spcAft>
                <a:spcPts val="0"/>
              </a:spcAft>
              <a:buClr>
                <a:srgbClr val="666666"/>
              </a:buClr>
              <a:buSzPts val="2000"/>
              <a:buFont typeface="Arial"/>
              <a:buChar char="❏"/>
            </a:pPr>
            <a:r>
              <a:rPr lang="bg-BG" sz="2000" b="0" i="0" u="none" strike="noStrike" cap="none" noProof="0" dirty="0">
                <a:solidFill>
                  <a:srgbClr val="666666"/>
                </a:solidFill>
                <a:latin typeface="Arial"/>
                <a:ea typeface="Arial"/>
                <a:cs typeface="Arial"/>
                <a:sym typeface="Arial"/>
              </a:rPr>
              <a:t>КМ3: Неправомерно или фантомно подизпълнение</a:t>
            </a:r>
          </a:p>
        </p:txBody>
      </p:sp>
      <p:pic>
        <p:nvPicPr>
          <p:cNvPr id="3" name="Picture 2" descr="A screenshot of a computer&#10;&#10;AI-generated content may be incorrect.">
            <a:extLst>
              <a:ext uri="{FF2B5EF4-FFF2-40B4-BE49-F238E27FC236}">
                <a16:creationId xmlns:a16="http://schemas.microsoft.com/office/drawing/2014/main" id="{2E75150E-E4F2-F142-9512-9EFC13D99664}"/>
              </a:ext>
            </a:extLst>
          </p:cNvPr>
          <p:cNvPicPr>
            <a:picLocks noChangeAspect="1"/>
          </p:cNvPicPr>
          <p:nvPr/>
        </p:nvPicPr>
        <p:blipFill>
          <a:blip r:embed="rId3"/>
          <a:stretch>
            <a:fillRect/>
          </a:stretch>
        </p:blipFill>
        <p:spPr>
          <a:xfrm>
            <a:off x="2503176" y="1486843"/>
            <a:ext cx="7185648" cy="21931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a9ecc4a29f_0_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
        <p:nvSpPr>
          <p:cNvPr id="97" name="Google Shape;97;g3a9ecc4a29f_0_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Истинско ли е изменението? (подписи и публикуване)</a:t>
            </a:r>
            <a:endParaRPr sz="3500" dirty="0">
              <a:solidFill>
                <a:srgbClr val="108670"/>
              </a:solidFill>
            </a:endParaRPr>
          </a:p>
        </p:txBody>
      </p:sp>
      <p:sp>
        <p:nvSpPr>
          <p:cNvPr id="98" name="Google Shape;98;g3a9ecc4a29f_0_5"/>
          <p:cNvSpPr txBox="1">
            <a:spLocks noGrp="1"/>
          </p:cNvSpPr>
          <p:nvPr>
            <p:ph type="body" idx="1"/>
          </p:nvPr>
        </p:nvSpPr>
        <p:spPr>
          <a:xfrm>
            <a:off x="609500" y="3684486"/>
            <a:ext cx="5784000" cy="3173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2000" b="1" dirty="0">
                <a:solidFill>
                  <a:srgbClr val="108670"/>
                </a:solidFill>
              </a:rPr>
              <a:t>Защо се появява това поле</a:t>
            </a:r>
            <a:endParaRPr sz="2000" b="1" dirty="0"/>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Отнася се за всеки договор, който е променян</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Проверка: дали договорът е изменен официално</a:t>
            </a:r>
            <a:endParaRPr sz="2000" dirty="0">
              <a:solidFill>
                <a:schemeClr val="dk1"/>
              </a:solidFill>
            </a:endParaRPr>
          </a:p>
          <a:p>
            <a:pPr lvl="0" indent="-355600">
              <a:lnSpc>
                <a:spcPct val="115000"/>
              </a:lnSpc>
              <a:spcBef>
                <a:spcPts val="0"/>
              </a:spcBef>
              <a:buClr>
                <a:schemeClr val="dk1"/>
              </a:buClr>
              <a:buSzPts val="2000"/>
              <a:buChar char="❏"/>
            </a:pPr>
            <a:r>
              <a:rPr lang="bg" sz="2000" dirty="0">
                <a:solidFill>
                  <a:schemeClr val="dk1"/>
                </a:solidFill>
              </a:rPr>
              <a:t>Проверка: изменението е подписано както от възложителя, така и от изпълнителя</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Проверка: публикуване/регистрация</a:t>
            </a:r>
            <a:endParaRPr sz="2000" dirty="0">
              <a:solidFill>
                <a:schemeClr val="dk1"/>
              </a:solidFill>
            </a:endParaRPr>
          </a:p>
        </p:txBody>
      </p:sp>
      <p:sp>
        <p:nvSpPr>
          <p:cNvPr id="99" name="Google Shape;99;g3a9ecc4a29f_0_5"/>
          <p:cNvSpPr txBox="1"/>
          <p:nvPr/>
        </p:nvSpPr>
        <p:spPr>
          <a:xfrm>
            <a:off x="6264507" y="3684486"/>
            <a:ext cx="5784000" cy="22621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2000"/>
              <a:buFont typeface="Arial"/>
              <a:buNone/>
            </a:pPr>
            <a:r>
              <a:rPr lang="bg" sz="2000" b="1" i="0" u="none" strike="noStrike" cap="none" dirty="0">
                <a:solidFill>
                  <a:srgbClr val="108670"/>
                </a:solidFill>
                <a:latin typeface="Arial"/>
                <a:ea typeface="Arial"/>
                <a:cs typeface="Arial"/>
                <a:sym typeface="Arial"/>
              </a:rPr>
              <a:t>Ка</a:t>
            </a:r>
            <a:r>
              <a:rPr lang="bg" sz="2000" b="1" dirty="0">
                <a:solidFill>
                  <a:srgbClr val="108670"/>
                </a:solidFill>
              </a:rPr>
              <a:t>к го интерпретираме</a:t>
            </a:r>
            <a:endParaRPr sz="20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Не / Друго → опишете какво липсва</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Промяната не е формализирана (имейл, чернова) = риск от КМ1</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Слаба документна следа = проблеми с регистрите и отчетите</a:t>
            </a:r>
            <a:endParaRPr sz="20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14A21E01-5FD4-CE7E-CF69-3655EA3BE1BD}"/>
              </a:ext>
            </a:extLst>
          </p:cNvPr>
          <p:cNvPicPr>
            <a:picLocks noChangeAspect="1"/>
          </p:cNvPicPr>
          <p:nvPr/>
        </p:nvPicPr>
        <p:blipFill>
          <a:blip r:embed="rId3"/>
          <a:stretch>
            <a:fillRect/>
          </a:stretch>
        </p:blipFill>
        <p:spPr>
          <a:xfrm>
            <a:off x="2358092" y="992022"/>
            <a:ext cx="6798415" cy="24965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aa3b1156b0_0_1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
        <p:nvSpPr>
          <p:cNvPr id="106" name="Google Shape;106;g3aa3b1156b0_0_11"/>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07" name="Google Shape;107;g3aa3b1156b0_0_11"/>
          <p:cNvSpPr txBox="1">
            <a:spLocks noGrp="1"/>
          </p:cNvSpPr>
          <p:nvPr>
            <p:ph type="body" idx="1"/>
          </p:nvPr>
        </p:nvSpPr>
        <p:spPr>
          <a:xfrm>
            <a:off x="6096000" y="1171029"/>
            <a:ext cx="5684700" cy="52635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Правите проверка за „</a:t>
            </a:r>
            <a:r>
              <a:rPr lang="bg-BG" sz="1800" b="1" noProof="0" dirty="0">
                <a:solidFill>
                  <a:srgbClr val="108670"/>
                </a:solidFill>
              </a:rPr>
              <a:t>истинност</a:t>
            </a:r>
            <a:r>
              <a:rPr lang="bg" sz="1800" b="1" dirty="0">
                <a:solidFill>
                  <a:srgbClr val="108670"/>
                </a:solidFill>
              </a:rPr>
              <a:t>“ на изменение на договора при проект за малък пешеходен мост във Варна. Коя ситуация е най-силният предупредителен сигнал?</a:t>
            </a:r>
            <a:endParaRPr sz="1800" b="1" dirty="0">
              <a:solidFill>
                <a:srgbClr val="108670"/>
              </a:solidFill>
            </a:endParaRPr>
          </a:p>
          <a:p>
            <a:pPr marL="0" lvl="0" indent="0" algn="l" rtl="0">
              <a:lnSpc>
                <a:spcPct val="100000"/>
              </a:lnSpc>
              <a:spcBef>
                <a:spcPts val="0"/>
              </a:spcBef>
              <a:spcAft>
                <a:spcPts val="0"/>
              </a:spcAft>
              <a:buSzPts val="1800"/>
              <a:buNone/>
            </a:pPr>
            <a:endParaRPr sz="1800" b="1" dirty="0">
              <a:solidFill>
                <a:srgbClr val="108670"/>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Изменението на договора е подписано от страните, датирано и е публикувано на уебсайта на общината/в портала за обществени поръчки.</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Към имейл от изпълнителя е приложен проект на изменение, в който се казва „моля, приложете новите единични цени“, но няма подписи и официално публикуване.</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Налице е подписано решение за изменение и кратко известие в националния портал за обществени поръчки.</a:t>
            </a:r>
            <a:endParaRPr sz="1800" dirty="0">
              <a:solidFill>
                <a:schemeClr val="dk1"/>
              </a:solidFill>
            </a:endParaRPr>
          </a:p>
        </p:txBody>
      </p:sp>
      <p:pic>
        <p:nvPicPr>
          <p:cNvPr id="2" name="Google Shape;108;g3aa3b1156b0_0_11">
            <a:extLst>
              <a:ext uri="{FF2B5EF4-FFF2-40B4-BE49-F238E27FC236}">
                <a16:creationId xmlns:a16="http://schemas.microsoft.com/office/drawing/2014/main" id="{53D78C2E-CFF9-8842-93E1-473C59694790}"/>
              </a:ext>
            </a:extLst>
          </p:cNvPr>
          <p:cNvPicPr preferRelativeResize="0"/>
          <p:nvPr/>
        </p:nvPicPr>
        <p:blipFill>
          <a:blip r:embed="rId3">
            <a:alphaModFix/>
          </a:blip>
          <a:stretch>
            <a:fillRect/>
          </a:stretch>
        </p:blipFill>
        <p:spPr>
          <a:xfrm>
            <a:off x="422551" y="1171029"/>
            <a:ext cx="5475149" cy="3789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a9ecc4a29f_0_1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5</a:t>
            </a:fld>
            <a:endParaRPr lang="bg-BG" noProof="0" dirty="0"/>
          </a:p>
        </p:txBody>
      </p:sp>
      <p:sp>
        <p:nvSpPr>
          <p:cNvPr id="114" name="Google Shape;114;g3a9ecc4a29f_0_1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BG" sz="3500" noProof="0" dirty="0">
                <a:solidFill>
                  <a:srgbClr val="108670"/>
                </a:solidFill>
              </a:rPr>
              <a:t>Какво съдържа изменението? (стойност, време, обхват)</a:t>
            </a:r>
          </a:p>
        </p:txBody>
      </p:sp>
      <p:sp>
        <p:nvSpPr>
          <p:cNvPr id="115" name="Google Shape;115;g3a9ecc4a29f_0_15"/>
          <p:cNvSpPr txBox="1">
            <a:spLocks noGrp="1"/>
          </p:cNvSpPr>
          <p:nvPr>
            <p:ph type="body" idx="1"/>
          </p:nvPr>
        </p:nvSpPr>
        <p:spPr>
          <a:xfrm>
            <a:off x="609600" y="3437740"/>
            <a:ext cx="5147700" cy="270060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bg-BG" sz="2000" b="1" noProof="0" dirty="0">
                <a:solidFill>
                  <a:srgbClr val="108670"/>
                </a:solidFill>
              </a:rPr>
              <a:t>Защо се появява това поле</a:t>
            </a:r>
            <a:endParaRPr lang="bg-BG" sz="2000" b="1" noProof="0" dirty="0"/>
          </a:p>
          <a:p>
            <a:pPr marL="457200" lvl="0" indent="-355600" algn="l" rtl="0">
              <a:lnSpc>
                <a:spcPct val="115000"/>
              </a:lnSpc>
              <a:spcBef>
                <a:spcPts val="0"/>
              </a:spcBef>
              <a:spcAft>
                <a:spcPts val="0"/>
              </a:spcAft>
              <a:buClr>
                <a:schemeClr val="dk1"/>
              </a:buClr>
              <a:buSzPts val="2000"/>
              <a:buChar char="❏"/>
            </a:pPr>
            <a:r>
              <a:rPr lang="bg-BG" sz="2000" noProof="0" dirty="0">
                <a:solidFill>
                  <a:schemeClr val="dk1"/>
                </a:solidFill>
              </a:rPr>
              <a:t>Отбележете всички приложими отговори: стойност / време / обхват / друго“</a:t>
            </a:r>
          </a:p>
          <a:p>
            <a:pPr marL="457200" lvl="0" indent="-355600" algn="l" rtl="0">
              <a:lnSpc>
                <a:spcPct val="115000"/>
              </a:lnSpc>
              <a:spcBef>
                <a:spcPts val="0"/>
              </a:spcBef>
              <a:spcAft>
                <a:spcPts val="0"/>
              </a:spcAft>
              <a:buClr>
                <a:schemeClr val="dk1"/>
              </a:buClr>
              <a:buSzPts val="2000"/>
              <a:buChar char="❏"/>
            </a:pPr>
            <a:r>
              <a:rPr lang="bg-BG" sz="2000" noProof="0" dirty="0">
                <a:solidFill>
                  <a:schemeClr val="dk1"/>
                </a:solidFill>
              </a:rPr>
              <a:t>Стойност ↑→ наблюдавайте големи или повтарящи се % скокове</a:t>
            </a:r>
          </a:p>
          <a:p>
            <a:pPr marL="457200" lvl="0" indent="-355600" algn="l" rtl="0">
              <a:lnSpc>
                <a:spcPct val="115000"/>
              </a:lnSpc>
              <a:spcBef>
                <a:spcPts val="0"/>
              </a:spcBef>
              <a:spcAft>
                <a:spcPts val="0"/>
              </a:spcAft>
              <a:buClr>
                <a:schemeClr val="dk1"/>
              </a:buClr>
              <a:buSzPts val="2000"/>
              <a:buChar char="❏"/>
            </a:pPr>
            <a:r>
              <a:rPr lang="bg-BG" sz="2000" noProof="0" dirty="0">
                <a:solidFill>
                  <a:schemeClr val="dk1"/>
                </a:solidFill>
              </a:rPr>
              <a:t>Време ↑→ повтарящи се забавяния = риск от бъдещи искове</a:t>
            </a:r>
          </a:p>
        </p:txBody>
      </p:sp>
      <p:sp>
        <p:nvSpPr>
          <p:cNvPr id="116" name="Google Shape;116;g3a9ecc4a29f_0_15"/>
          <p:cNvSpPr txBox="1"/>
          <p:nvPr/>
        </p:nvSpPr>
        <p:spPr>
          <a:xfrm>
            <a:off x="5798400" y="3437740"/>
            <a:ext cx="5784000" cy="2970014"/>
          </a:xfrm>
          <a:prstGeom prst="rect">
            <a:avLst/>
          </a:prstGeom>
          <a:noFill/>
          <a:ln>
            <a:noFill/>
          </a:ln>
        </p:spPr>
        <p:txBody>
          <a:bodyPr spcFirstLastPara="1" wrap="square" lIns="91425" tIns="91425" rIns="91425" bIns="91425" anchor="t" anchorCtr="0">
            <a:spAutoFit/>
          </a:bodyPr>
          <a:lstStyle/>
          <a:p>
            <a:pPr lvl="0">
              <a:buSzPts val="2000"/>
            </a:pPr>
            <a:r>
              <a:rPr lang="bg-BG" sz="2000" b="1" noProof="0" dirty="0">
                <a:solidFill>
                  <a:srgbClr val="108670"/>
                </a:solidFill>
              </a:rPr>
              <a:t>Как го интерпретираме</a:t>
            </a:r>
            <a:endParaRPr lang="bg-BG" sz="2000" b="1" noProof="0" dirty="0">
              <a:solidFill>
                <a:srgbClr val="404040"/>
              </a:solidFill>
            </a:endParaRPr>
          </a:p>
          <a:p>
            <a:pPr marL="457200" marR="0" lvl="0" indent="-355600" algn="l" rtl="0">
              <a:lnSpc>
                <a:spcPct val="115000"/>
              </a:lnSpc>
              <a:spcBef>
                <a:spcPts val="0"/>
              </a:spcBef>
              <a:spcAft>
                <a:spcPts val="0"/>
              </a:spcAft>
              <a:buClr>
                <a:schemeClr val="dk1"/>
              </a:buClr>
              <a:buSzPts val="2000"/>
              <a:buFont typeface="Arial"/>
              <a:buChar char="❏"/>
            </a:pPr>
            <a:r>
              <a:rPr lang="bg-BG" sz="2000" b="0" i="0" u="none" strike="noStrike" cap="none" noProof="0" dirty="0">
                <a:solidFill>
                  <a:schemeClr val="dk1"/>
                </a:solidFill>
                <a:latin typeface="Arial"/>
                <a:ea typeface="Arial"/>
                <a:cs typeface="Arial"/>
                <a:sym typeface="Arial"/>
              </a:rPr>
              <a:t>Промяна на обхвата → най-силна връзка с КМ2</a:t>
            </a:r>
          </a:p>
          <a:p>
            <a:pPr marL="457200" marR="0" lvl="0" indent="-355600" algn="l" rtl="0">
              <a:lnSpc>
                <a:spcPct val="115000"/>
              </a:lnSpc>
              <a:spcBef>
                <a:spcPts val="0"/>
              </a:spcBef>
              <a:spcAft>
                <a:spcPts val="0"/>
              </a:spcAft>
              <a:buClr>
                <a:schemeClr val="dk1"/>
              </a:buClr>
              <a:buSzPts val="2000"/>
              <a:buFont typeface="Arial"/>
              <a:buChar char="❏"/>
            </a:pPr>
            <a:r>
              <a:rPr lang="bg-BG" sz="2000" b="0" i="0" u="none" strike="noStrike" cap="none" noProof="0" dirty="0">
                <a:solidFill>
                  <a:schemeClr val="dk1"/>
                </a:solidFill>
                <a:latin typeface="Arial"/>
                <a:ea typeface="Arial"/>
                <a:cs typeface="Arial"/>
                <a:sym typeface="Arial"/>
              </a:rPr>
              <a:t>В полето за свободен текст опишете добавените/премахнатите дейности и съоръжения</a:t>
            </a:r>
          </a:p>
          <a:p>
            <a:pPr marL="457200" marR="0" lvl="0" indent="-355600" algn="l" rtl="0">
              <a:lnSpc>
                <a:spcPct val="115000"/>
              </a:lnSpc>
              <a:spcBef>
                <a:spcPts val="0"/>
              </a:spcBef>
              <a:spcAft>
                <a:spcPts val="0"/>
              </a:spcAft>
              <a:buClr>
                <a:schemeClr val="dk1"/>
              </a:buClr>
              <a:buSzPts val="2000"/>
              <a:buFont typeface="Arial"/>
              <a:buChar char="❏"/>
            </a:pPr>
            <a:r>
              <a:rPr lang="bg-BG" sz="2000" b="0" i="0" u="none" strike="noStrike" cap="none" noProof="0" dirty="0">
                <a:solidFill>
                  <a:schemeClr val="dk1"/>
                </a:solidFill>
                <a:latin typeface="Arial"/>
                <a:ea typeface="Arial"/>
                <a:cs typeface="Arial"/>
                <a:sym typeface="Arial"/>
              </a:rPr>
              <a:t>Множество малки изменения + обща обосновка = КМ1</a:t>
            </a:r>
          </a:p>
        </p:txBody>
      </p:sp>
      <p:pic>
        <p:nvPicPr>
          <p:cNvPr id="3" name="Picture 2" descr="A white rectangular object with black lines&#10;&#10;AI-generated content may be incorrect.">
            <a:extLst>
              <a:ext uri="{FF2B5EF4-FFF2-40B4-BE49-F238E27FC236}">
                <a16:creationId xmlns:a16="http://schemas.microsoft.com/office/drawing/2014/main" id="{0BAD3AF5-D388-36BA-8DE0-7017BA752843}"/>
              </a:ext>
            </a:extLst>
          </p:cNvPr>
          <p:cNvPicPr>
            <a:picLocks noChangeAspect="1"/>
          </p:cNvPicPr>
          <p:nvPr/>
        </p:nvPicPr>
        <p:blipFill>
          <a:blip r:embed="rId3"/>
          <a:stretch>
            <a:fillRect/>
          </a:stretch>
        </p:blipFill>
        <p:spPr>
          <a:xfrm>
            <a:off x="1367917" y="1042063"/>
            <a:ext cx="9456166" cy="23781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a9ecc4a29f_0_2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123" name="Google Shape;123;g3a9ecc4a29f_0_23"/>
          <p:cNvSpPr txBox="1">
            <a:spLocks noGrp="1"/>
          </p:cNvSpPr>
          <p:nvPr>
            <p:ph type="title"/>
          </p:nvPr>
        </p:nvSpPr>
        <p:spPr>
          <a:xfrm>
            <a:off x="609599" y="188640"/>
            <a:ext cx="11248571"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 sz="3500" dirty="0">
                <a:solidFill>
                  <a:srgbClr val="108670"/>
                </a:solidFill>
              </a:rPr>
              <a:t>Достоверна ли е обосновката? (причина + % увеличение)</a:t>
            </a:r>
            <a:endParaRPr sz="3500" dirty="0">
              <a:solidFill>
                <a:srgbClr val="108670"/>
              </a:solidFill>
            </a:endParaRPr>
          </a:p>
        </p:txBody>
      </p:sp>
      <p:sp>
        <p:nvSpPr>
          <p:cNvPr id="124" name="Google Shape;124;g3a9ecc4a29f_0_23"/>
          <p:cNvSpPr txBox="1">
            <a:spLocks noGrp="1"/>
          </p:cNvSpPr>
          <p:nvPr>
            <p:ph type="body" idx="1"/>
          </p:nvPr>
        </p:nvSpPr>
        <p:spPr>
          <a:xfrm>
            <a:off x="609500" y="3550245"/>
            <a:ext cx="5147700"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2000" b="1" dirty="0">
                <a:solidFill>
                  <a:srgbClr val="108670"/>
                </a:solidFill>
              </a:rPr>
              <a:t>Защо се появява това поле</a:t>
            </a:r>
            <a:endParaRPr sz="2000" b="1" dirty="0"/>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Обърнете внимание дали има </a:t>
            </a:r>
            <a:r>
              <a:rPr lang="bg" sz="2000" b="1" dirty="0">
                <a:solidFill>
                  <a:schemeClr val="dk1"/>
                </a:solidFill>
              </a:rPr>
              <a:t>писмена обосновка</a:t>
            </a:r>
            <a:endParaRPr sz="2000" b="1"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Посочете основното правно основание/причина</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2000" dirty="0">
                <a:solidFill>
                  <a:schemeClr val="dk1"/>
                </a:solidFill>
              </a:rPr>
              <a:t>Сравнете мотивацията с % </a:t>
            </a:r>
            <a:r>
              <a:rPr lang="bg" sz="2000" b="1" dirty="0">
                <a:solidFill>
                  <a:schemeClr val="dk1"/>
                </a:solidFill>
              </a:rPr>
              <a:t>увеличение на стойността/времето за изпълнение</a:t>
            </a:r>
            <a:endParaRPr sz="2000" b="1" dirty="0">
              <a:solidFill>
                <a:schemeClr val="dk1"/>
              </a:solidFill>
            </a:endParaRPr>
          </a:p>
        </p:txBody>
      </p:sp>
      <p:sp>
        <p:nvSpPr>
          <p:cNvPr id="125" name="Google Shape;125;g3a9ecc4a29f_0_23"/>
          <p:cNvSpPr txBox="1"/>
          <p:nvPr/>
        </p:nvSpPr>
        <p:spPr>
          <a:xfrm>
            <a:off x="5798500" y="3573519"/>
            <a:ext cx="5784000" cy="2970014"/>
          </a:xfrm>
          <a:prstGeom prst="rect">
            <a:avLst/>
          </a:prstGeom>
          <a:noFill/>
          <a:ln>
            <a:noFill/>
          </a:ln>
        </p:spPr>
        <p:txBody>
          <a:bodyPr spcFirstLastPara="1" wrap="square" lIns="91425" tIns="91425" rIns="91425" bIns="91425" anchor="t" anchorCtr="0">
            <a:spAutoFit/>
          </a:bodyPr>
          <a:lstStyle/>
          <a:p>
            <a:pPr lvl="0">
              <a:buSzPts val="2000"/>
            </a:pPr>
            <a:r>
              <a:rPr lang="bg-BG" sz="2000" b="1" dirty="0">
                <a:solidFill>
                  <a:srgbClr val="108670"/>
                </a:solidFill>
              </a:rPr>
              <a:t>Как го интерпретираме</a:t>
            </a:r>
            <a:endParaRPr lang="bg-BG" sz="2000" b="1" dirty="0">
              <a:solidFill>
                <a:srgbClr val="404040"/>
              </a:solidFil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Неясни мотиви + голям % = висок риск от КМ1</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2000" b="0" i="0" u="none" strike="noStrike" cap="none" dirty="0">
                <a:solidFill>
                  <a:schemeClr val="dk1"/>
                </a:solidFill>
                <a:latin typeface="Arial"/>
                <a:ea typeface="Arial"/>
                <a:cs typeface="Arial"/>
                <a:sym typeface="Arial"/>
              </a:rPr>
              <a:t>Конкретна, добре обоснована причина = по-ниска степен на безпокойство</a:t>
            </a:r>
            <a:endParaRPr sz="20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ru-RU" sz="2000" dirty="0">
                <a:solidFill>
                  <a:schemeClr val="dk1"/>
                </a:solidFill>
              </a:rPr>
              <a:t>Вие н</a:t>
            </a:r>
            <a:r>
              <a:rPr lang="bg" sz="2000" b="0" i="0" u="none" strike="noStrike" cap="none" dirty="0">
                <a:solidFill>
                  <a:schemeClr val="dk1"/>
                </a:solidFill>
                <a:latin typeface="Arial"/>
                <a:ea typeface="Arial"/>
                <a:cs typeface="Arial"/>
                <a:sym typeface="Arial"/>
              </a:rPr>
              <a:t>е преценяване законността; вие регистрирате доколко ясна и правдоподобна е </a:t>
            </a:r>
            <a:r>
              <a:rPr lang="bg" sz="2000" dirty="0">
                <a:solidFill>
                  <a:schemeClr val="dk1"/>
                </a:solidFill>
              </a:rPr>
              <a:t>обосновката</a:t>
            </a:r>
            <a:endParaRPr sz="2000" b="0" i="0" u="none" strike="noStrike" cap="none" dirty="0">
              <a:solidFill>
                <a:schemeClr val="dk1"/>
              </a:solidFill>
              <a:latin typeface="Arial"/>
              <a:ea typeface="Arial"/>
              <a:cs typeface="Arial"/>
              <a:sym typeface="Arial"/>
            </a:endParaRPr>
          </a:p>
        </p:txBody>
      </p:sp>
      <p:pic>
        <p:nvPicPr>
          <p:cNvPr id="126" name="Google Shape;126;g3a9ecc4a29f_0_23"/>
          <p:cNvPicPr preferRelativeResize="0"/>
          <p:nvPr/>
        </p:nvPicPr>
        <p:blipFill rotWithShape="1">
          <a:blip r:embed="rId3">
            <a:alphaModFix/>
          </a:blip>
          <a:srcRect/>
          <a:stretch/>
        </p:blipFill>
        <p:spPr>
          <a:xfrm>
            <a:off x="2932124" y="1053720"/>
            <a:ext cx="6087033" cy="2496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aa3b1156b0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132" name="Google Shape;132;g3aa3b1156b0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33" name="Google Shape;133;g3aa3b1156b0_0_0"/>
          <p:cNvSpPr txBox="1">
            <a:spLocks noGrp="1"/>
          </p:cNvSpPr>
          <p:nvPr>
            <p:ph type="body" idx="1"/>
          </p:nvPr>
        </p:nvSpPr>
        <p:spPr>
          <a:xfrm>
            <a:off x="400050" y="1408799"/>
            <a:ext cx="5684700" cy="48364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Коя ситуация е най-силният индикатор за неоправдани изменения в договора за малък пътен проект?</a:t>
            </a:r>
            <a:endParaRPr sz="1800" b="1" dirty="0">
              <a:solidFill>
                <a:srgbClr val="108670"/>
              </a:solidFill>
            </a:endParaRPr>
          </a:p>
          <a:p>
            <a:pPr marL="0" lvl="0" indent="0" algn="l" rtl="0">
              <a:lnSpc>
                <a:spcPct val="100000"/>
              </a:lnSpc>
              <a:spcBef>
                <a:spcPts val="0"/>
              </a:spcBef>
              <a:spcAft>
                <a:spcPts val="0"/>
              </a:spcAft>
              <a:buSzPts val="1800"/>
              <a:buNone/>
            </a:pPr>
            <a:endParaRPr sz="1800" b="1" dirty="0">
              <a:solidFill>
                <a:srgbClr val="108670"/>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Едно изменение, удължаващо крайния срок с 10 дни поради обилни снеговалежи, с подробна техническа бележка.</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Три отделни изменения в рамките на 6 месеца, всяко от които добавя 5-8% към стойността на договора, с много общо описани мотиви, като „технически причини“.</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Едно изменение на договора, с което се подменя вида павета с по-евтин, но одобрен модел и нова количествена сметка.</a:t>
            </a:r>
            <a:endParaRPr sz="1800" dirty="0">
              <a:solidFill>
                <a:schemeClr val="dk1"/>
              </a:solidFill>
            </a:endParaRPr>
          </a:p>
        </p:txBody>
      </p:sp>
      <p:pic>
        <p:nvPicPr>
          <p:cNvPr id="2" name="Google Shape;134;g3aa3b1156b0_0_0">
            <a:extLst>
              <a:ext uri="{FF2B5EF4-FFF2-40B4-BE49-F238E27FC236}">
                <a16:creationId xmlns:a16="http://schemas.microsoft.com/office/drawing/2014/main" id="{7E7F3658-5759-039F-A3AC-8AA7861421EF}"/>
              </a:ext>
            </a:extLst>
          </p:cNvPr>
          <p:cNvPicPr preferRelativeResize="0"/>
          <p:nvPr/>
        </p:nvPicPr>
        <p:blipFill>
          <a:blip r:embed="rId3">
            <a:alphaModFix/>
          </a:blip>
          <a:stretch>
            <a:fillRect/>
          </a:stretch>
        </p:blipFill>
        <p:spPr>
          <a:xfrm>
            <a:off x="6342550" y="1608800"/>
            <a:ext cx="5460626" cy="3640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aa3b1156b0_0_1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
        <p:nvSpPr>
          <p:cNvPr id="140" name="Google Shape;140;g3aa3b1156b0_0_1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 sz="3500" dirty="0">
                <a:solidFill>
                  <a:srgbClr val="108670"/>
                </a:solidFill>
              </a:rPr>
              <a:t>Да се поупражняваме</a:t>
            </a:r>
            <a:endParaRPr sz="3500" dirty="0">
              <a:solidFill>
                <a:srgbClr val="108670"/>
              </a:solidFill>
            </a:endParaRPr>
          </a:p>
        </p:txBody>
      </p:sp>
      <p:sp>
        <p:nvSpPr>
          <p:cNvPr id="141" name="Google Shape;141;g3aa3b1156b0_0_19"/>
          <p:cNvSpPr txBox="1">
            <a:spLocks noGrp="1"/>
          </p:cNvSpPr>
          <p:nvPr>
            <p:ph type="body" idx="1"/>
          </p:nvPr>
        </p:nvSpPr>
        <p:spPr>
          <a:xfrm>
            <a:off x="5897700" y="1172306"/>
            <a:ext cx="5684700" cy="4040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Договорът за път на хълм в окръг Клуж (Румъния) е променен с +22% от стойността и +90 дни. Кой текст от писмената обосновка би представлявал „червена лампичка“ за необосновани изменения?</a:t>
            </a:r>
            <a:endParaRPr sz="1800" b="1" dirty="0">
              <a:solidFill>
                <a:srgbClr val="108670"/>
              </a:solidFill>
            </a:endParaRPr>
          </a:p>
          <a:p>
            <a:pPr marL="0" lvl="0" indent="0" algn="l" rtl="0">
              <a:lnSpc>
                <a:spcPct val="100000"/>
              </a:lnSpc>
              <a:spcBef>
                <a:spcPts val="0"/>
              </a:spcBef>
              <a:spcAft>
                <a:spcPts val="0"/>
              </a:spcAft>
              <a:buSzPts val="1800"/>
              <a:buNone/>
            </a:pPr>
            <a:endParaRPr sz="1800" b="1" dirty="0">
              <a:solidFill>
                <a:srgbClr val="108670"/>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Непредвидено свлачище на км 3+200; допълнителни подпорни стени и дренажни работи, проектирани след геотехническо проучване № 15/2025 (приложено).</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Съответствие с новия национален стандарт за безопасност на предпазните мантинели, приет през 2025 г.; единичните цени са актуализирани съобразно публикувания официален каталог (приложен).</a:t>
            </a:r>
          </a:p>
          <a:p>
            <a:pPr marL="457200" lvl="0" indent="-342900" algn="l" rtl="0">
              <a:lnSpc>
                <a:spcPct val="115000"/>
              </a:lnSpc>
              <a:spcBef>
                <a:spcPts val="0"/>
              </a:spcBef>
              <a:spcAft>
                <a:spcPts val="0"/>
              </a:spcAft>
              <a:buClr>
                <a:schemeClr val="dk1"/>
              </a:buClr>
              <a:buSzPts val="1800"/>
              <a:buAutoNum type="alphaLcPeriod"/>
            </a:pP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lphaLcPeriod"/>
            </a:pPr>
            <a:r>
              <a:rPr lang="bg" sz="1800" dirty="0">
                <a:solidFill>
                  <a:schemeClr val="dk1"/>
                </a:solidFill>
              </a:rPr>
              <a:t>Технически причини.</a:t>
            </a:r>
            <a:endParaRPr sz="1800" dirty="0">
              <a:solidFill>
                <a:schemeClr val="dk1"/>
              </a:solidFill>
            </a:endParaRPr>
          </a:p>
        </p:txBody>
      </p:sp>
      <p:pic>
        <p:nvPicPr>
          <p:cNvPr id="2" name="Google Shape;142;g3aa3b1156b0_0_19">
            <a:extLst>
              <a:ext uri="{FF2B5EF4-FFF2-40B4-BE49-F238E27FC236}">
                <a16:creationId xmlns:a16="http://schemas.microsoft.com/office/drawing/2014/main" id="{D30813F4-F69A-1395-BB45-02004A0224B1}"/>
              </a:ext>
            </a:extLst>
          </p:cNvPr>
          <p:cNvPicPr preferRelativeResize="0"/>
          <p:nvPr/>
        </p:nvPicPr>
        <p:blipFill>
          <a:blip r:embed="rId3">
            <a:alphaModFix/>
          </a:blip>
          <a:stretch>
            <a:fillRect/>
          </a:stretch>
        </p:blipFill>
        <p:spPr>
          <a:xfrm>
            <a:off x="304702" y="1252942"/>
            <a:ext cx="5592998" cy="37286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a9ecc4a29f_0_3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
        <p:nvSpPr>
          <p:cNvPr id="148" name="Google Shape;148;g3a9ecc4a29f_0_3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sz="3500" dirty="0">
                <a:solidFill>
                  <a:srgbClr val="108670"/>
                </a:solidFill>
              </a:rPr>
              <a:t>В този договор има ли подизпълнители?</a:t>
            </a:r>
            <a:endParaRPr sz="3500" dirty="0">
              <a:solidFill>
                <a:srgbClr val="108670"/>
              </a:solidFill>
            </a:endParaRPr>
          </a:p>
        </p:txBody>
      </p:sp>
      <p:sp>
        <p:nvSpPr>
          <p:cNvPr id="149" name="Google Shape;149;g3a9ecc4a29f_0_36"/>
          <p:cNvSpPr txBox="1">
            <a:spLocks noGrp="1"/>
          </p:cNvSpPr>
          <p:nvPr>
            <p:ph type="body" idx="1"/>
          </p:nvPr>
        </p:nvSpPr>
        <p:spPr>
          <a:xfrm>
            <a:off x="6711750" y="1520429"/>
            <a:ext cx="5147700" cy="27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bg" sz="1800" b="1" dirty="0">
                <a:solidFill>
                  <a:srgbClr val="108670"/>
                </a:solidFill>
              </a:rPr>
              <a:t>Защо се появява това поле</a:t>
            </a:r>
            <a:endParaRPr sz="1800" b="1" dirty="0"/>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Използвайте за всеки </a:t>
            </a:r>
            <a:r>
              <a:rPr lang="bg" sz="1800" b="1" dirty="0">
                <a:solidFill>
                  <a:schemeClr val="dk1"/>
                </a:solidFill>
              </a:rPr>
              <a:t>договор за строителство </a:t>
            </a:r>
            <a:endParaRPr sz="1800" b="1"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Отговорете въз основа на </a:t>
            </a:r>
            <a:r>
              <a:rPr lang="bg" sz="1800" b="1" dirty="0">
                <a:solidFill>
                  <a:schemeClr val="dk1"/>
                </a:solidFill>
              </a:rPr>
              <a:t>официалните документи</a:t>
            </a:r>
            <a:r>
              <a:rPr lang="bg" sz="1800" dirty="0">
                <a:solidFill>
                  <a:schemeClr val="dk1"/>
                </a:solidFill>
              </a:rPr>
              <a:t>, а не на слухове</a:t>
            </a:r>
            <a:endParaRPr sz="18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bg" sz="1800" dirty="0">
                <a:solidFill>
                  <a:schemeClr val="dk1"/>
                </a:solidFill>
              </a:rPr>
              <a:t>Ако не можете да прецените, отбележете </a:t>
            </a:r>
            <a:r>
              <a:rPr lang="bg" sz="1800" b="1" i="1" dirty="0">
                <a:solidFill>
                  <a:schemeClr val="dk1"/>
                </a:solidFill>
              </a:rPr>
              <a:t>„Друго“ </a:t>
            </a:r>
            <a:r>
              <a:rPr lang="bg" sz="1800" dirty="0">
                <a:solidFill>
                  <a:schemeClr val="dk1"/>
                </a:solidFill>
              </a:rPr>
              <a:t>и обяснете.</a:t>
            </a:r>
            <a:endParaRPr sz="1800" dirty="0">
              <a:solidFill>
                <a:schemeClr val="dk1"/>
              </a:solidFill>
            </a:endParaRPr>
          </a:p>
        </p:txBody>
      </p:sp>
      <p:sp>
        <p:nvSpPr>
          <p:cNvPr id="150" name="Google Shape;150;g3a9ecc4a29f_0_36"/>
          <p:cNvSpPr txBox="1"/>
          <p:nvPr/>
        </p:nvSpPr>
        <p:spPr>
          <a:xfrm>
            <a:off x="6711750" y="3987201"/>
            <a:ext cx="5147700" cy="250116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000"/>
              <a:buFont typeface="Arial"/>
              <a:buNone/>
            </a:pPr>
            <a:r>
              <a:rPr lang="bg" sz="1800" b="1" i="0" u="none" strike="noStrike" cap="none" dirty="0">
                <a:solidFill>
                  <a:srgbClr val="108670"/>
                </a:solidFill>
                <a:latin typeface="Arial"/>
                <a:ea typeface="Arial"/>
                <a:cs typeface="Arial"/>
                <a:sym typeface="Arial"/>
              </a:rPr>
              <a:t>Сигнали за риск от КМ3</a:t>
            </a:r>
            <a:endParaRPr sz="1800" b="1" i="0" u="none" strike="noStrike" cap="none" dirty="0">
              <a:solidFill>
                <a:srgbClr val="404040"/>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Неясен текст като „могат да се използват подизпълнители“</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Няма информация кой всъщност ще извърши строителството</a:t>
            </a:r>
            <a:endParaRPr sz="1800" b="0" i="0" u="none" strike="noStrike" cap="none" dirty="0">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bg" sz="1800" b="0" i="0" u="none" strike="noStrike" cap="none" dirty="0">
                <a:solidFill>
                  <a:schemeClr val="dk1"/>
                </a:solidFill>
                <a:latin typeface="Arial"/>
                <a:ea typeface="Arial"/>
                <a:cs typeface="Arial"/>
                <a:sym typeface="Arial"/>
              </a:rPr>
              <a:t>Мащабни, сложни строителни работи без </a:t>
            </a:r>
            <a:r>
              <a:rPr lang="bg" sz="1800" b="1" i="0" u="none" strike="noStrike" cap="none" dirty="0">
                <a:solidFill>
                  <a:schemeClr val="dk1"/>
                </a:solidFill>
                <a:latin typeface="Arial"/>
                <a:ea typeface="Arial"/>
                <a:cs typeface="Arial"/>
                <a:sym typeface="Arial"/>
              </a:rPr>
              <a:t>никакви подизпълнители </a:t>
            </a:r>
            <a:r>
              <a:rPr lang="bg" sz="1800" b="0" i="0" u="none" strike="noStrike" cap="none" dirty="0">
                <a:solidFill>
                  <a:schemeClr val="dk1"/>
                </a:solidFill>
                <a:latin typeface="Arial"/>
                <a:ea typeface="Arial"/>
                <a:cs typeface="Arial"/>
                <a:sym typeface="Arial"/>
              </a:rPr>
              <a:t>(необичайно)</a:t>
            </a:r>
            <a:endParaRPr sz="1800" b="0" i="0" u="none" strike="noStrike" cap="none" dirty="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5849DDEC-82B7-6035-74D6-B077F75AC66B}"/>
              </a:ext>
            </a:extLst>
          </p:cNvPr>
          <p:cNvPicPr>
            <a:picLocks noChangeAspect="1"/>
          </p:cNvPicPr>
          <p:nvPr/>
        </p:nvPicPr>
        <p:blipFill>
          <a:blip r:embed="rId3"/>
          <a:stretch>
            <a:fillRect/>
          </a:stretch>
        </p:blipFill>
        <p:spPr>
          <a:xfrm>
            <a:off x="332550" y="1286984"/>
            <a:ext cx="6182588" cy="5382376"/>
          </a:xfrm>
          <a:prstGeom prst="rect">
            <a:avLst/>
          </a:prstGeom>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3206</TotalTime>
  <Words>7453</Words>
  <Application>Microsoft Office PowerPoint</Application>
  <PresentationFormat>Widescreen</PresentationFormat>
  <Paragraphs>382</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Cambria</vt:lpstr>
      <vt:lpstr>Oi</vt:lpstr>
      <vt:lpstr>Roboto Medium</vt:lpstr>
      <vt:lpstr>Trebuchet MS</vt:lpstr>
      <vt:lpstr>Alapértelmezett terv</vt:lpstr>
      <vt:lpstr>PowerPoint Presentation</vt:lpstr>
      <vt:lpstr>Обект на поръчката „Строителство“: допълнително каре на MONITUTOR</vt:lpstr>
      <vt:lpstr>Истинско ли е изменението? (подписи и публикуване)</vt:lpstr>
      <vt:lpstr>Да се поупражняваме</vt:lpstr>
      <vt:lpstr>Какво съдържа изменението? (стойност, време, обхват)</vt:lpstr>
      <vt:lpstr>Достоверна ли е обосновката? (причина + % увеличение)</vt:lpstr>
      <vt:lpstr>Да се поупражняваме</vt:lpstr>
      <vt:lpstr>Да се поупражняваме</vt:lpstr>
      <vt:lpstr>В този договор има ли подизпълнители?</vt:lpstr>
      <vt:lpstr>Какъв дял от работите е възложен на подизпълнители?</vt:lpstr>
      <vt:lpstr>Да се поупражняваме</vt:lpstr>
      <vt:lpstr>Всички подизпълнители ли са посочени преди началото на изпълнението?</vt:lpstr>
      <vt:lpstr>Наблюдавате ли „компании-фантоми“?</vt:lpstr>
      <vt:lpstr>Превръщане на „компаниите-фантоми“ в доказателства</vt:lpstr>
      <vt:lpstr>Дата на регистрация на изпълнителя и „нови“ компании</vt:lpstr>
      <vt:lpstr>МОНИТЮТОР „Допълнителна релевантна информация“: Индикации за конфликт на интереси и фиктивни компании</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184</cp:revision>
  <dcterms:created xsi:type="dcterms:W3CDTF">2023-11-21T10:14:06Z</dcterms:created>
  <dcterms:modified xsi:type="dcterms:W3CDTF">2026-02-02T10:36:22Z</dcterms:modified>
</cp:coreProperties>
</file>