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hcgh1VzZAnJEJ+T92bivgvBfBL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28" autoAdjust="0"/>
  </p:normalViewPr>
  <p:slideViewPr>
    <p:cSldViewPr snapToGrid="0">
      <p:cViewPr varScale="1">
        <p:scale>
          <a:sx n="60" d="100"/>
          <a:sy n="60" d="100"/>
        </p:scale>
        <p:origin x="47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sz="1000" dirty="0"/>
              <a:t>Добре дошли в Част 3 от Модул 3: сега от бюрото ще се преместим на строителната площадка.</a:t>
            </a:r>
            <a:endParaRPr sz="1000" dirty="0"/>
          </a:p>
          <a:p>
            <a:pPr marL="0" lvl="0" indent="0" algn="l" rtl="0">
              <a:lnSpc>
                <a:spcPct val="100000"/>
              </a:lnSpc>
              <a:spcBef>
                <a:spcPts val="0"/>
              </a:spcBef>
              <a:spcAft>
                <a:spcPts val="0"/>
              </a:spcAft>
              <a:buSzPts val="1400"/>
              <a:buNone/>
            </a:pPr>
            <a:r>
              <a:rPr lang="bg" sz="1000" dirty="0"/>
              <a:t>В Стъпка 1 основно работихме с документи: договори, изменения, профили на изпълнителите и декларирани подизпълнители. В Стъпка 2 задаваме един прост въпрос: съответства ли реалността на тази картина?</a:t>
            </a:r>
            <a:endParaRPr sz="1000" dirty="0"/>
          </a:p>
          <a:p>
            <a:pPr marL="0" lvl="0" indent="0" algn="l" rtl="0">
              <a:lnSpc>
                <a:spcPct val="100000"/>
              </a:lnSpc>
              <a:spcBef>
                <a:spcPts val="0"/>
              </a:spcBef>
              <a:spcAft>
                <a:spcPts val="0"/>
              </a:spcAft>
              <a:buSzPts val="1400"/>
              <a:buNone/>
            </a:pPr>
            <a:r>
              <a:rPr lang="bg" sz="1000" dirty="0"/>
              <a:t>Договорите за строителство и малки инфраструктури проекти остават във фокуса ни на внимание: разширения на училища, отводняване, малки мостове, обществени площади и т.н. Това са точно проектите, при които гражданите усещат непосредсвено ако качеството е ниско или строителните работи не са завършени.</a:t>
            </a:r>
            <a:endParaRPr sz="1000" dirty="0"/>
          </a:p>
          <a:p>
            <a:pPr marL="0" lvl="0" indent="0" algn="l" rtl="0">
              <a:lnSpc>
                <a:spcPct val="100000"/>
              </a:lnSpc>
              <a:spcBef>
                <a:spcPts val="0"/>
              </a:spcBef>
              <a:spcAft>
                <a:spcPts val="0"/>
              </a:spcAft>
              <a:buSzPts val="1400"/>
              <a:buNone/>
            </a:pPr>
            <a:r>
              <a:rPr lang="bg" sz="1000" dirty="0"/>
              <a:t>В тази част всяко поле от формуляра за доклад ще Ви помогне да разпознавате трите ни корупционни модели при посещенията на място:</a:t>
            </a:r>
            <a:endParaRPr sz="1000" dirty="0"/>
          </a:p>
          <a:p>
            <a:pPr marL="457200" lvl="0" indent="-292100" algn="l" rtl="0">
              <a:lnSpc>
                <a:spcPct val="100000"/>
              </a:lnSpc>
              <a:spcBef>
                <a:spcPts val="0"/>
              </a:spcBef>
              <a:spcAft>
                <a:spcPts val="0"/>
              </a:spcAft>
              <a:buSzPts val="1000"/>
              <a:buChar char="●"/>
            </a:pPr>
            <a:r>
              <a:rPr lang="bg" sz="1000" dirty="0"/>
              <a:t>КМ1: </a:t>
            </a:r>
            <a:r>
              <a:rPr lang="bg-BG" sz="1200" b="0" i="0" u="none" strike="noStrike" cap="none" dirty="0">
                <a:solidFill>
                  <a:schemeClr val="dk1"/>
                </a:solidFill>
                <a:effectLst/>
                <a:latin typeface="Calibri"/>
                <a:ea typeface="Calibri"/>
                <a:cs typeface="Calibri"/>
                <a:sym typeface="Calibri"/>
              </a:rPr>
              <a:t>Необосновани изменения на договора или разширяване на обхвата</a:t>
            </a:r>
            <a:r>
              <a:rPr lang="bg" sz="1000" dirty="0"/>
              <a:t> се забелязват на терен при проверка дали измененията (в стойността, сроковете или дейностите) могат да бъдат наблюдавани на терен;</a:t>
            </a:r>
            <a:endParaRPr sz="1000" dirty="0"/>
          </a:p>
          <a:p>
            <a:pPr marL="457200" lvl="0" indent="-292100" algn="l" rtl="0">
              <a:lnSpc>
                <a:spcPct val="100000"/>
              </a:lnSpc>
              <a:spcBef>
                <a:spcPts val="0"/>
              </a:spcBef>
              <a:spcAft>
                <a:spcPts val="0"/>
              </a:spcAft>
              <a:buSzPts val="1000"/>
              <a:buChar char="●"/>
            </a:pPr>
            <a:r>
              <a:rPr lang="bg" sz="1000" dirty="0"/>
              <a:t>КМ2: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 в сравнение с разплатеното</a:t>
            </a:r>
            <a:r>
              <a:rPr lang="bg" sz="1000" dirty="0"/>
              <a:t> се забелязва когато сравняваме количества, качество и извършените плащания;</a:t>
            </a:r>
            <a:endParaRPr sz="1000" dirty="0"/>
          </a:p>
          <a:p>
            <a:pPr marL="457200" lvl="0" indent="-292100" algn="l" rtl="0">
              <a:lnSpc>
                <a:spcPct val="100000"/>
              </a:lnSpc>
              <a:spcBef>
                <a:spcPts val="0"/>
              </a:spcBef>
              <a:spcAft>
                <a:spcPts val="0"/>
              </a:spcAft>
              <a:buSzPts val="1000"/>
              <a:buChar char="●"/>
            </a:pPr>
            <a:r>
              <a:rPr lang="bg" sz="1000" dirty="0"/>
              <a:t>КМ3: Неправомерно (фантомно) подизпълнение се забелязва при проверка наименования на фирми действително се появяват (или не) на обекта.</a:t>
            </a:r>
            <a:endParaRPr sz="1000" dirty="0"/>
          </a:p>
          <a:p>
            <a:pPr marL="0" lvl="0" indent="0" algn="l" rtl="0">
              <a:lnSpc>
                <a:spcPct val="100000"/>
              </a:lnSpc>
              <a:spcBef>
                <a:spcPts val="0"/>
              </a:spcBef>
              <a:spcAft>
                <a:spcPts val="0"/>
              </a:spcAft>
              <a:buSzPts val="1400"/>
              <a:buNone/>
            </a:pPr>
            <a:r>
              <a:rPr lang="bg" sz="1000" dirty="0"/>
              <a:t>Съществува и един общ рисков фактор, който стои зад всички тези корупционни модели: възпрепятстван или контролиран достъп до обекта. Отказът на достъп сам по себе си не е корупционен модел, но често е налице, когато има нещо за криене. Така че в Стъпка 2 винаги регистрираме кога и защо наблюдателите са били държани далеч.</a:t>
            </a:r>
            <a:endParaRPr sz="1000" dirty="0"/>
          </a:p>
          <a:p>
            <a:pPr marL="0" lvl="0" indent="0" algn="l" rtl="0">
              <a:lnSpc>
                <a:spcPct val="100000"/>
              </a:lnSpc>
              <a:spcBef>
                <a:spcPts val="0"/>
              </a:spcBef>
              <a:spcAft>
                <a:spcPts val="0"/>
              </a:spcAft>
              <a:buSzPts val="1400"/>
              <a:buNone/>
            </a:pPr>
            <a:r>
              <a:rPr lang="bg" sz="1000" dirty="0"/>
              <a:t>Идеята е проста: Стъпка 1 ни показа картината по документи. Стъпка 2 ще ни покаже картината на място. Когато тези две картини не съвпадат – вероятно сте много близо до сериозен проблем.</a:t>
            </a:r>
            <a:endParaRPr sz="1000" dirty="0"/>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aa3c6fb757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Верен отговор: </a:t>
            </a:r>
            <a:r>
              <a:rPr lang="en-US" sz="1100" dirty="0">
                <a:latin typeface="Arial"/>
                <a:ea typeface="Arial"/>
                <a:cs typeface="Arial"/>
                <a:sym typeface="Arial"/>
              </a:rPr>
              <a:t>b.</a:t>
            </a: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Току-що разгледахме пример </a:t>
            </a:r>
            <a:r>
              <a:rPr lang="bg" sz="1100" b="1" dirty="0">
                <a:latin typeface="Arial"/>
                <a:ea typeface="Arial"/>
                <a:cs typeface="Arial"/>
                <a:sym typeface="Arial"/>
              </a:rPr>
              <a:t>с детска площадка </a:t>
            </a:r>
            <a:r>
              <a:rPr lang="bg" sz="1100" dirty="0">
                <a:latin typeface="Arial"/>
                <a:ea typeface="Arial"/>
                <a:cs typeface="Arial"/>
                <a:sym typeface="Arial"/>
              </a:rPr>
              <a:t>, където на банера пишеше </a:t>
            </a:r>
            <a:r>
              <a:rPr lang="bg" sz="1100" i="1" dirty="0">
                <a:latin typeface="Arial"/>
                <a:ea typeface="Arial"/>
                <a:cs typeface="Arial"/>
                <a:sym typeface="Arial"/>
              </a:rPr>
              <a:t>„100% завършено“</a:t>
            </a:r>
            <a:r>
              <a:rPr lang="bg" sz="1100" dirty="0">
                <a:latin typeface="Arial"/>
                <a:ea typeface="Arial"/>
                <a:cs typeface="Arial"/>
                <a:sym typeface="Arial"/>
              </a:rPr>
              <a:t>, но очите ни </a:t>
            </a:r>
            <a:r>
              <a:rPr lang="bg-BG" sz="1100" dirty="0">
                <a:latin typeface="Arial"/>
                <a:ea typeface="Arial"/>
                <a:cs typeface="Arial"/>
                <a:sym typeface="Arial"/>
              </a:rPr>
              <a:t>видяха съвсем друга картина</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В </a:t>
            </a:r>
            <a:r>
              <a:rPr lang="bg" sz="1100" b="1" dirty="0">
                <a:latin typeface="Arial"/>
                <a:ea typeface="Arial"/>
                <a:cs typeface="Arial"/>
                <a:sym typeface="Arial"/>
              </a:rPr>
              <a:t>това</a:t>
            </a:r>
            <a:r>
              <a:rPr lang="bg" sz="1100" dirty="0">
                <a:latin typeface="Arial"/>
                <a:ea typeface="Arial"/>
                <a:cs typeface="Arial"/>
                <a:sym typeface="Arial"/>
              </a:rPr>
              <a:t> </a:t>
            </a:r>
            <a:r>
              <a:rPr lang="bg" sz="1100" b="1" dirty="0">
                <a:latin typeface="Arial"/>
                <a:ea typeface="Arial"/>
                <a:cs typeface="Arial"/>
                <a:sym typeface="Arial"/>
              </a:rPr>
              <a:t>упражнение</a:t>
            </a:r>
            <a:r>
              <a:rPr lang="bg" sz="1100" dirty="0">
                <a:latin typeface="Arial"/>
                <a:ea typeface="Arial"/>
                <a:cs typeface="Arial"/>
                <a:sym typeface="Arial"/>
              </a:rPr>
              <a:t>, ще приложим същата логика на Корупционен модел 2 логика при много по-чувствителна среда: </a:t>
            </a:r>
            <a:r>
              <a:rPr lang="bg" sz="1100" b="1" dirty="0">
                <a:latin typeface="Arial"/>
                <a:ea typeface="Arial"/>
                <a:cs typeface="Arial"/>
                <a:sym typeface="Arial"/>
              </a:rPr>
              <a:t>болнично отделение</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Какво е описано във въпроса: </a:t>
            </a:r>
            <a:br>
              <a:rPr lang="en-US" sz="1100" dirty="0">
                <a:latin typeface="Arial"/>
                <a:ea typeface="Arial"/>
                <a:cs typeface="Arial"/>
                <a:sym typeface="Arial"/>
              </a:rPr>
            </a:br>
            <a:r>
              <a:rPr lang="bg" sz="1100" dirty="0">
                <a:latin typeface="Arial"/>
                <a:ea typeface="Arial"/>
                <a:cs typeface="Arial"/>
                <a:sym typeface="Arial"/>
              </a:rPr>
              <a:t>– На хартия имаме констативен акт за приемане на обекта, в който е посочено </a:t>
            </a:r>
            <a:r>
              <a:rPr lang="bg" sz="1100" i="1" dirty="0">
                <a:latin typeface="Arial"/>
                <a:ea typeface="Arial"/>
                <a:cs typeface="Arial"/>
                <a:sym typeface="Arial"/>
              </a:rPr>
              <a:t>„100% завършени работи“</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В договора и количествено-стойностната сметка фигурират неща като </a:t>
            </a:r>
            <a:r>
              <a:rPr lang="bg" sz="1100" b="1" dirty="0">
                <a:latin typeface="Arial"/>
                <a:ea typeface="Arial"/>
                <a:cs typeface="Arial"/>
                <a:sym typeface="Arial"/>
              </a:rPr>
              <a:t>миещи се стенни покрития </a:t>
            </a:r>
            <a:r>
              <a:rPr lang="bg" sz="1100" dirty="0">
                <a:latin typeface="Arial"/>
                <a:ea typeface="Arial"/>
                <a:cs typeface="Arial"/>
                <a:sym typeface="Arial"/>
              </a:rPr>
              <a:t>и подходяща </a:t>
            </a:r>
            <a:r>
              <a:rPr lang="bg" sz="1100" b="1" dirty="0">
                <a:latin typeface="Arial"/>
                <a:ea typeface="Arial"/>
                <a:cs typeface="Arial"/>
                <a:sym typeface="Arial"/>
              </a:rPr>
              <a:t>отводнителна система на пода</a:t>
            </a:r>
            <a:r>
              <a:rPr lang="bg" sz="1100" dirty="0">
                <a:latin typeface="Arial"/>
                <a:ea typeface="Arial"/>
                <a:cs typeface="Arial"/>
                <a:sym typeface="Arial"/>
              </a:rPr>
              <a:t>, които са от решаващо значение за контрола на инфекциите и почистването.</a:t>
            </a:r>
            <a:br>
              <a:rPr lang="en-US" sz="1100" dirty="0">
                <a:latin typeface="Arial"/>
                <a:ea typeface="Arial"/>
                <a:cs typeface="Arial"/>
                <a:sym typeface="Arial"/>
              </a:rPr>
            </a:br>
            <a:r>
              <a:rPr lang="bg" sz="1100" dirty="0">
                <a:latin typeface="Arial"/>
                <a:ea typeface="Arial"/>
                <a:cs typeface="Arial"/>
                <a:sym typeface="Arial"/>
              </a:rPr>
              <a:t>– Но на място виждате </a:t>
            </a:r>
            <a:r>
              <a:rPr lang="bg" sz="1100" b="1" dirty="0">
                <a:latin typeface="Arial"/>
                <a:ea typeface="Arial"/>
                <a:cs typeface="Arial"/>
                <a:sym typeface="Arial"/>
              </a:rPr>
              <a:t>груба замазка по стените </a:t>
            </a:r>
            <a:r>
              <a:rPr lang="bg" sz="1100" dirty="0">
                <a:latin typeface="Arial"/>
                <a:ea typeface="Arial"/>
                <a:cs typeface="Arial"/>
                <a:sym typeface="Arial"/>
              </a:rPr>
              <a:t>и </a:t>
            </a:r>
            <a:r>
              <a:rPr lang="bg" sz="1100" b="1" dirty="0">
                <a:latin typeface="Arial"/>
                <a:ea typeface="Arial"/>
                <a:cs typeface="Arial"/>
                <a:sym typeface="Arial"/>
              </a:rPr>
              <a:t>локви вода на пода близо до канализацията, </a:t>
            </a:r>
            <a:r>
              <a:rPr lang="bg" sz="1100" dirty="0">
                <a:latin typeface="Arial"/>
                <a:ea typeface="Arial"/>
                <a:cs typeface="Arial"/>
                <a:sym typeface="Arial"/>
              </a:rPr>
              <a:t>които не се оттичат.</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Верният отговор е опция </a:t>
            </a:r>
            <a:r>
              <a:rPr lang="en-US" sz="1100" b="1" dirty="0">
                <a:latin typeface="Arial"/>
                <a:ea typeface="Arial"/>
                <a:cs typeface="Arial"/>
                <a:sym typeface="Arial"/>
              </a:rPr>
              <a:t>b</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Защо това е </a:t>
            </a:r>
            <a:r>
              <a:rPr lang="bg-BG" sz="1100" dirty="0">
                <a:latin typeface="Arial"/>
                <a:ea typeface="Arial"/>
                <a:cs typeface="Arial"/>
                <a:sym typeface="Arial"/>
              </a:rPr>
              <a:t>явна „червена лампичка“ за КМ2?</a:t>
            </a:r>
            <a:r>
              <a:rPr lang="bg" sz="1100" dirty="0">
                <a:latin typeface="Arial"/>
                <a:ea typeface="Arial"/>
                <a:cs typeface="Arial"/>
                <a:sym typeface="Arial"/>
              </a:rPr>
              <a:t> </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Защото КМ2 показва разликата между </a:t>
            </a:r>
            <a:r>
              <a:rPr lang="bg" sz="1100" b="1" dirty="0">
                <a:latin typeface="Arial"/>
                <a:ea typeface="Arial"/>
                <a:cs typeface="Arial"/>
                <a:sym typeface="Arial"/>
              </a:rPr>
              <a:t>това, за което е платено</a:t>
            </a:r>
            <a:r>
              <a:rPr lang="bg" sz="1100" dirty="0">
                <a:latin typeface="Arial"/>
                <a:ea typeface="Arial"/>
                <a:cs typeface="Arial"/>
                <a:sym typeface="Arial"/>
              </a:rPr>
              <a:t>, и </a:t>
            </a:r>
            <a:r>
              <a:rPr lang="bg" sz="1100" b="1" dirty="0">
                <a:latin typeface="Arial"/>
                <a:ea typeface="Arial"/>
                <a:cs typeface="Arial"/>
                <a:sym typeface="Arial"/>
              </a:rPr>
              <a:t>това, което е реално доставено/изпълнено</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Тук болницата е платила за напълно завършено, лесно за почистване отделение, но някои от най-важните довършителни работи са непълни или дефектни.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болница това не е просто естетически проблем – компроментиране са </a:t>
            </a:r>
            <a:r>
              <a:rPr lang="bg" sz="1100" b="1" dirty="0">
                <a:latin typeface="Arial"/>
                <a:ea typeface="Arial"/>
                <a:cs typeface="Arial"/>
                <a:sym typeface="Arial"/>
              </a:rPr>
              <a:t>хигиената и безопасността</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Варианти </a:t>
            </a:r>
            <a:r>
              <a:rPr lang="bg" sz="1100" b="1" dirty="0">
                <a:latin typeface="Arial"/>
                <a:ea typeface="Arial"/>
                <a:cs typeface="Arial"/>
                <a:sym typeface="Arial"/>
              </a:rPr>
              <a:t>a. </a:t>
            </a:r>
            <a:r>
              <a:rPr lang="bg" sz="1100" dirty="0">
                <a:latin typeface="Arial"/>
                <a:ea typeface="Arial"/>
                <a:cs typeface="Arial"/>
                <a:sym typeface="Arial"/>
              </a:rPr>
              <a:t>и </a:t>
            </a:r>
            <a:r>
              <a:rPr lang="bg" sz="1100" b="1" dirty="0">
                <a:latin typeface="Arial"/>
                <a:ea typeface="Arial"/>
                <a:cs typeface="Arial"/>
                <a:sym typeface="Arial"/>
              </a:rPr>
              <a:t>c. </a:t>
            </a:r>
            <a:r>
              <a:rPr lang="bg" sz="1100" dirty="0">
                <a:latin typeface="Arial"/>
                <a:ea typeface="Arial"/>
                <a:cs typeface="Arial"/>
                <a:sym typeface="Arial"/>
              </a:rPr>
              <a:t>могат да бъдат неприятни в реалния живот, но сами по себе си не са явно доказателство за КМ2:</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Различният цвят на стената обикновено е просто промяна в дизайна, а не доказателство за некачествено изпълнение.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Твърдението „Твърде е студен през зимата“ е по-скоро свързано с комуналните услуги в сградата и се нуждае от допълнителни технически проверки, преди да можем да направим изводи.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Във формуляра на iMonitor следва да отбележите следните елементи:</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Стъпка 2 – </a:t>
            </a:r>
            <a:r>
              <a:rPr lang="bg" sz="1050" b="1" dirty="0">
                <a:latin typeface="Arial"/>
                <a:ea typeface="Arial"/>
                <a:cs typeface="Arial"/>
                <a:sym typeface="Arial"/>
              </a:rPr>
              <a:t>Доставени </a:t>
            </a:r>
            <a:r>
              <a:rPr lang="bg-BG" sz="1100" b="1" i="0" u="none" strike="noStrike" cap="none" dirty="0">
                <a:solidFill>
                  <a:schemeClr val="dk1"/>
                </a:solidFill>
                <a:effectLst/>
                <a:latin typeface="Calibri"/>
                <a:ea typeface="Calibri"/>
                <a:cs typeface="Calibri"/>
                <a:sym typeface="Calibri"/>
              </a:rPr>
              <a:t>стоки/услуги/строителни работи, както е посочено в договора</a:t>
            </a:r>
            <a:r>
              <a:rPr lang="bg" sz="1050" b="1" dirty="0">
                <a:latin typeface="Arial"/>
                <a:ea typeface="Arial"/>
                <a:cs typeface="Arial"/>
                <a:sym typeface="Arial"/>
              </a:rPr>
              <a:t>: количества и качество</a:t>
            </a:r>
            <a:r>
              <a:rPr lang="bg" sz="1100" dirty="0">
                <a:latin typeface="Arial"/>
                <a:ea typeface="Arial"/>
                <a:cs typeface="Arial"/>
                <a:sym typeface="Arial"/>
              </a:rPr>
              <a:t>, използвайки подхода „три елемента, &gt;5% отклонение“. Например: </a:t>
            </a:r>
            <a:br>
              <a:rPr lang="en-US" sz="1100" dirty="0">
                <a:latin typeface="Arial"/>
                <a:ea typeface="Arial"/>
                <a:cs typeface="Arial"/>
                <a:sym typeface="Arial"/>
              </a:rPr>
            </a:br>
            <a:r>
              <a:rPr lang="bg" sz="1100" dirty="0">
                <a:latin typeface="Arial"/>
                <a:ea typeface="Arial"/>
                <a:cs typeface="Arial"/>
                <a:sym typeface="Arial"/>
              </a:rPr>
              <a:t>– миещо се стенно покритие във всички зони за пациенти; </a:t>
            </a:r>
            <a:br>
              <a:rPr lang="en-US" sz="1100" dirty="0">
                <a:latin typeface="Arial"/>
                <a:ea typeface="Arial"/>
                <a:cs typeface="Arial"/>
                <a:sym typeface="Arial"/>
              </a:rPr>
            </a:br>
            <a:r>
              <a:rPr lang="bg" sz="1100" dirty="0">
                <a:latin typeface="Arial"/>
                <a:ea typeface="Arial"/>
                <a:cs typeface="Arial"/>
                <a:sym typeface="Arial"/>
              </a:rPr>
              <a:t>– неплъзгащ се, добре дрениран под; </a:t>
            </a:r>
            <a:br>
              <a:rPr lang="en-US" sz="1100" dirty="0">
                <a:latin typeface="Arial"/>
                <a:ea typeface="Arial"/>
                <a:cs typeface="Arial"/>
                <a:sym typeface="Arial"/>
              </a:rPr>
            </a:br>
            <a:r>
              <a:rPr lang="bg" sz="1100" dirty="0">
                <a:latin typeface="Arial"/>
                <a:ea typeface="Arial"/>
                <a:cs typeface="Arial"/>
                <a:sym typeface="Arial"/>
              </a:rPr>
              <a:t>– завършени детайли около каналите и первазите.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И при извършено 100% плащане, в </a:t>
            </a:r>
            <a:r>
              <a:rPr lang="bg" sz="1100" b="1" dirty="0">
                <a:latin typeface="Arial"/>
                <a:ea typeface="Arial"/>
                <a:cs typeface="Arial"/>
                <a:sym typeface="Arial"/>
              </a:rPr>
              <a:t>„Плащания: съответстват ли на това, което наблюдавате на терен?“ </a:t>
            </a:r>
            <a:r>
              <a:rPr lang="bg" sz="1100" dirty="0">
                <a:latin typeface="Arial"/>
                <a:ea typeface="Arial"/>
                <a:cs typeface="Arial"/>
                <a:sym typeface="Arial"/>
              </a:rPr>
              <a:t>следва да отбележите </a:t>
            </a:r>
            <a:r>
              <a:rPr lang="bg" sz="1100" b="1" dirty="0">
                <a:latin typeface="Arial"/>
                <a:ea typeface="Arial"/>
                <a:cs typeface="Arial"/>
                <a:sym typeface="Arial"/>
              </a:rPr>
              <a:t>„Не“ </a:t>
            </a:r>
            <a:r>
              <a:rPr lang="bg" sz="1100" dirty="0">
                <a:latin typeface="Arial"/>
                <a:ea typeface="Arial"/>
                <a:cs typeface="Arial"/>
                <a:sym typeface="Arial"/>
              </a:rPr>
              <a:t>и да обясните несъответствието.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Отново, формулировката следва да бъде неутрална и фактологична, например: </a:t>
            </a:r>
            <a:br>
              <a:rPr lang="en-US" sz="1100" dirty="0">
                <a:latin typeface="Arial"/>
                <a:ea typeface="Arial"/>
                <a:cs typeface="Arial"/>
                <a:sym typeface="Arial"/>
              </a:rPr>
            </a:br>
            <a:r>
              <a:rPr lang="bg" sz="1100" i="1" dirty="0">
                <a:latin typeface="Arial"/>
                <a:ea typeface="Arial"/>
                <a:cs typeface="Arial"/>
                <a:sym typeface="Arial"/>
              </a:rPr>
              <a:t>„В констативния акт за приемане се посочва 100% завършване и извършено пълно плащане, но по време на посещението констатирахме, че няколко секции от стените все още са на груба замазка, а при подовите настилки около канализацията се наблюдава застояла вода вместо правилно оттичане.“</a:t>
            </a:r>
            <a:endParaRPr sz="1100" i="1" dirty="0">
              <a:latin typeface="Arial"/>
              <a:ea typeface="Arial"/>
              <a:cs typeface="Arial"/>
              <a:sym typeface="Arial"/>
            </a:endParaRPr>
          </a:p>
          <a:p>
            <a:pPr marL="0" lvl="0" indent="0" algn="l" rtl="0">
              <a:lnSpc>
                <a:spcPct val="115000"/>
              </a:lnSpc>
              <a:spcBef>
                <a:spcPts val="1200"/>
              </a:spcBef>
              <a:spcAft>
                <a:spcPts val="1200"/>
              </a:spcAft>
              <a:buNone/>
            </a:pPr>
            <a:r>
              <a:rPr lang="bg" sz="1100" dirty="0">
                <a:latin typeface="Arial"/>
                <a:ea typeface="Arial"/>
                <a:cs typeface="Arial"/>
                <a:sym typeface="Arial"/>
              </a:rPr>
              <a:t>Ключовото послание, което наблюдателите следва да запомнят, е: </a:t>
            </a:r>
            <a:br>
              <a:rPr lang="en-US" sz="1100" dirty="0">
                <a:latin typeface="Arial"/>
                <a:ea typeface="Arial"/>
                <a:cs typeface="Arial"/>
                <a:sym typeface="Arial"/>
              </a:rPr>
            </a:br>
            <a:r>
              <a:rPr lang="bg" sz="1100" b="1" dirty="0">
                <a:latin typeface="Arial"/>
                <a:ea typeface="Arial"/>
                <a:cs typeface="Arial"/>
                <a:sym typeface="Arial"/>
              </a:rPr>
              <a:t>Корупционен модел 2 се отнася не е само за пътища и детски площадки. Всеки път, когато във вестниците пише „напълно завършено и платено“, но важни технически характеристики липсват или са дефектни – особено на чувствителни места като болници – това е сериозна индикация за риск от КМ2.</a:t>
            </a:r>
            <a:endParaRPr sz="1100" dirty="0">
              <a:latin typeface="Arial"/>
              <a:ea typeface="Arial"/>
              <a:cs typeface="Arial"/>
              <a:sym typeface="Arial"/>
            </a:endParaRPr>
          </a:p>
        </p:txBody>
      </p:sp>
      <p:sp>
        <p:nvSpPr>
          <p:cNvPr id="151" name="Google Shape;151;g3aa3c6fb75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a9ecc4a29f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Да се фокусираме върху парите.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Използвайки всички документи, до които имате достъп – платежни нареждания, фактури, доклади за напредъка, актове – вие оценявате каква част от стойността на договора е </a:t>
            </a:r>
            <a:r>
              <a:rPr lang="bg" sz="1100" b="1" dirty="0">
                <a:latin typeface="Arial"/>
                <a:ea typeface="Arial"/>
                <a:cs typeface="Arial"/>
                <a:sym typeface="Arial"/>
              </a:rPr>
              <a:t>платена</a:t>
            </a:r>
            <a:r>
              <a:rPr lang="bg" sz="1100" dirty="0">
                <a:latin typeface="Arial"/>
                <a:ea typeface="Arial"/>
                <a:cs typeface="Arial"/>
                <a:sym typeface="Arial"/>
              </a:rPr>
              <a:t>. След това правите сравнение с това, което сте наблюдавали на място, и какво е посочено в последния доклад за напредъка.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Ако плащанията приблизително съответстват на напредъка, отбелязвате </a:t>
            </a:r>
            <a:r>
              <a:rPr lang="bg" sz="1100" b="1" dirty="0">
                <a:latin typeface="Arial"/>
                <a:ea typeface="Arial"/>
                <a:cs typeface="Arial"/>
                <a:sym typeface="Arial"/>
              </a:rPr>
              <a:t>„Да“</a:t>
            </a:r>
            <a:r>
              <a:rPr lang="bg" sz="1100" dirty="0">
                <a:latin typeface="Arial"/>
                <a:ea typeface="Arial"/>
                <a:cs typeface="Arial"/>
                <a:sym typeface="Arial"/>
              </a:rPr>
              <a:t>. Ако не можете да получите надеждна информация за плащането, отбелязвате </a:t>
            </a:r>
            <a:r>
              <a:rPr lang="bg" sz="1100" b="1" dirty="0">
                <a:latin typeface="Arial"/>
                <a:ea typeface="Arial"/>
                <a:cs typeface="Arial"/>
                <a:sym typeface="Arial"/>
              </a:rPr>
              <a:t>„Друго“ </a:t>
            </a:r>
            <a:r>
              <a:rPr lang="bg" sz="1100" dirty="0">
                <a:latin typeface="Arial"/>
                <a:ea typeface="Arial"/>
                <a:cs typeface="Arial"/>
                <a:sym typeface="Arial"/>
              </a:rPr>
              <a:t>и давате кратко обяснение.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Ако отбележите </a:t>
            </a:r>
            <a:r>
              <a:rPr lang="bg" sz="1100" b="1" dirty="0">
                <a:latin typeface="Arial"/>
                <a:ea typeface="Arial"/>
                <a:cs typeface="Arial"/>
                <a:sym typeface="Arial"/>
              </a:rPr>
              <a:t>„Не“</a:t>
            </a:r>
            <a:r>
              <a:rPr lang="bg" sz="1100" dirty="0">
                <a:latin typeface="Arial"/>
                <a:ea typeface="Arial"/>
                <a:cs typeface="Arial"/>
                <a:sym typeface="Arial"/>
              </a:rPr>
              <a:t>, давате ясно, фактическо описание на несъответствието. Например: </a:t>
            </a:r>
            <a:br>
              <a:rPr lang="en-US" sz="1100" dirty="0">
                <a:latin typeface="Arial"/>
                <a:ea typeface="Arial"/>
                <a:cs typeface="Arial"/>
                <a:sym typeface="Arial"/>
              </a:rPr>
            </a:br>
            <a:r>
              <a:rPr lang="bg" sz="1100" dirty="0">
                <a:latin typeface="Arial"/>
                <a:ea typeface="Arial"/>
                <a:cs typeface="Arial"/>
                <a:sym typeface="Arial"/>
              </a:rPr>
              <a:t>– „Платежното нареждане и докладът за напредък показват, че е платена 100% от стойността на договора; обектът изглежда е завършен приблизително на 70% – неасфалтиран участък от пътя и недовършен дренаж.“ </a:t>
            </a:r>
            <a:br>
              <a:rPr lang="en-US" sz="1100" dirty="0">
                <a:latin typeface="Arial"/>
                <a:ea typeface="Arial"/>
                <a:cs typeface="Arial"/>
                <a:sym typeface="Arial"/>
              </a:rPr>
            </a:br>
            <a:r>
              <a:rPr lang="bg" sz="1100" dirty="0">
                <a:latin typeface="Arial"/>
                <a:ea typeface="Arial"/>
                <a:cs typeface="Arial"/>
                <a:sym typeface="Arial"/>
              </a:rPr>
              <a:t>– „Направени са три междинни плащания за напълно завършена детска площадка, но към момента на посещението липсва оборудване за по-малки деца.“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Този въпрос е насочен директно към </a:t>
            </a:r>
            <a:r>
              <a:rPr lang="bg" sz="1100" b="1" dirty="0">
                <a:latin typeface="Arial"/>
                <a:ea typeface="Arial"/>
                <a:cs typeface="Arial"/>
                <a:sym typeface="Arial"/>
              </a:rPr>
              <a:t>КМ2 – </a:t>
            </a:r>
            <a:r>
              <a:rPr lang="bg-BG" sz="1100" b="1" noProof="0" dirty="0">
                <a:latin typeface="Arial"/>
                <a:ea typeface="Arial"/>
                <a:cs typeface="Arial"/>
                <a:sym typeface="Arial"/>
              </a:rPr>
              <a:t>Некачествено или непълно изпълнение в сравнение с разплатеното</a:t>
            </a:r>
            <a:r>
              <a:rPr lang="bg" sz="1100" dirty="0">
                <a:latin typeface="Arial"/>
                <a:ea typeface="Arial"/>
                <a:cs typeface="Arial"/>
                <a:sym typeface="Arial"/>
              </a:rPr>
              <a:t>. Проектът може да има забавяния и дори добре обосновани промени в проетирането, но при положение, че е извършено плащане на пълната стойност, докато големи части от работите липсват или са очевидно недовършени, нещо в контрола се е объркало.</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Не е необходимо да доказвате умисъл или измама. Вашата задача е да документирате, в неутрален стил, че финансовата картина и физическата реалност не съвпадат.</a:t>
            </a:r>
            <a:endParaRPr sz="1000" dirty="0"/>
          </a:p>
        </p:txBody>
      </p:sp>
      <p:sp>
        <p:nvSpPr>
          <p:cNvPr id="159" name="Google Shape;159;g3a9ecc4a29f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a9ecc4a29f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 Стъпка 1 вече проверихме дали измененията са били подписани и публикувани. В Стъпка 2 отново разглеждаме техните </a:t>
            </a:r>
            <a:r>
              <a:rPr lang="bg" sz="1100" b="1" dirty="0">
                <a:latin typeface="Arial"/>
                <a:ea typeface="Arial"/>
                <a:cs typeface="Arial"/>
                <a:sym typeface="Arial"/>
              </a:rPr>
              <a:t>обосновки</a:t>
            </a:r>
            <a:r>
              <a:rPr lang="bg" sz="1100" dirty="0">
                <a:latin typeface="Arial"/>
                <a:ea typeface="Arial"/>
                <a:cs typeface="Arial"/>
                <a:sym typeface="Arial"/>
              </a:rPr>
              <a:t>, този път през призмата на видяното на терен.</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 всяко изменение въпросите са: </a:t>
            </a:r>
            <a:br>
              <a:rPr lang="en-US" sz="1100" dirty="0">
                <a:latin typeface="Arial"/>
                <a:ea typeface="Arial"/>
                <a:cs typeface="Arial"/>
                <a:sym typeface="Arial"/>
              </a:rPr>
            </a:br>
            <a:r>
              <a:rPr lang="bg" sz="1100" dirty="0">
                <a:latin typeface="Arial"/>
                <a:ea typeface="Arial"/>
                <a:cs typeface="Arial"/>
                <a:sym typeface="Arial"/>
              </a:rPr>
              <a:t>– Има ли </a:t>
            </a:r>
            <a:r>
              <a:rPr lang="bg" sz="1100" b="1" dirty="0">
                <a:latin typeface="Arial"/>
                <a:ea typeface="Arial"/>
                <a:cs typeface="Arial"/>
                <a:sym typeface="Arial"/>
              </a:rPr>
              <a:t>конкретна писмена мотивировка </a:t>
            </a:r>
            <a:r>
              <a:rPr lang="bg" sz="1100" b="0" dirty="0">
                <a:latin typeface="Arial"/>
                <a:ea typeface="Arial"/>
                <a:cs typeface="Arial"/>
                <a:sym typeface="Arial"/>
              </a:rPr>
              <a:t>на </a:t>
            </a:r>
            <a:r>
              <a:rPr lang="bg" sz="1100" dirty="0">
                <a:latin typeface="Arial"/>
                <a:ea typeface="Arial"/>
                <a:cs typeface="Arial"/>
                <a:sym typeface="Arial"/>
              </a:rPr>
              <a:t>промяната – по-дълъг срок, повече пари, допълнителни работи – и защо е била необходима? </a:t>
            </a:r>
            <a:br>
              <a:rPr lang="en-US" sz="1100" dirty="0">
                <a:latin typeface="Arial"/>
                <a:ea typeface="Arial"/>
                <a:cs typeface="Arial"/>
                <a:sym typeface="Arial"/>
              </a:rPr>
            </a:br>
            <a:r>
              <a:rPr lang="bg" sz="1100" dirty="0">
                <a:latin typeface="Arial"/>
                <a:ea typeface="Arial"/>
                <a:cs typeface="Arial"/>
                <a:sym typeface="Arial"/>
              </a:rPr>
              <a:t>– Налице ли е позоваване конкретни доказателства – грешка в проектирането, свлачище или неочаквани комуникационни трасета?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Много рискови проекти използват обтекаеми формулировки като „непредвидени обстоятелства“ или „технически причини“ без истински подробности. Други използват измененията, за да добавят нови дейности, които всъщност е трябвало да бъдат включени в оригиналния проект – например основен дренаж при ремонт на улица.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Когато обосновките изглеждат слаби, твърде общи или изцяло липсват, отбелязвате </a:t>
            </a:r>
            <a:r>
              <a:rPr lang="bg" sz="1100" b="1" dirty="0">
                <a:latin typeface="Arial"/>
                <a:ea typeface="Arial"/>
                <a:cs typeface="Arial"/>
                <a:sym typeface="Arial"/>
              </a:rPr>
              <a:t>„Не“ </a:t>
            </a:r>
            <a:r>
              <a:rPr lang="bg" sz="1100" dirty="0">
                <a:latin typeface="Arial"/>
                <a:ea typeface="Arial"/>
                <a:cs typeface="Arial"/>
                <a:sym typeface="Arial"/>
              </a:rPr>
              <a:t>или </a:t>
            </a:r>
            <a:r>
              <a:rPr lang="bg" sz="1100" b="1" dirty="0">
                <a:latin typeface="Arial"/>
                <a:ea typeface="Arial"/>
                <a:cs typeface="Arial"/>
                <a:sym typeface="Arial"/>
              </a:rPr>
              <a:t>„Друго“ </a:t>
            </a:r>
            <a:r>
              <a:rPr lang="bg" sz="1100" dirty="0">
                <a:latin typeface="Arial"/>
                <a:ea typeface="Arial"/>
                <a:cs typeface="Arial"/>
                <a:sym typeface="Arial"/>
              </a:rPr>
              <a:t>и обобщавате пропуските с няколко думи: </a:t>
            </a:r>
            <a:br>
              <a:rPr lang="en-US" sz="1100" dirty="0">
                <a:latin typeface="Arial"/>
                <a:ea typeface="Arial"/>
                <a:cs typeface="Arial"/>
                <a:sym typeface="Arial"/>
              </a:rPr>
            </a:br>
            <a:r>
              <a:rPr lang="bg" sz="1100" dirty="0">
                <a:latin typeface="Arial"/>
                <a:ea typeface="Arial"/>
                <a:cs typeface="Arial"/>
                <a:sym typeface="Arial"/>
              </a:rPr>
              <a:t>– „25% увеличение на стойността и 6-месечно удължаване на срока, обосновани само като „технически причини“ – не е приложен доклад.“ </a:t>
            </a:r>
            <a:br>
              <a:rPr lang="en-US" sz="1100" dirty="0">
                <a:latin typeface="Arial"/>
                <a:ea typeface="Arial"/>
                <a:cs typeface="Arial"/>
                <a:sym typeface="Arial"/>
              </a:rPr>
            </a:br>
            <a:r>
              <a:rPr lang="bg" sz="1100" dirty="0">
                <a:latin typeface="Arial"/>
                <a:ea typeface="Arial"/>
                <a:cs typeface="Arial"/>
                <a:sym typeface="Arial"/>
              </a:rPr>
              <a:t>– „С изменението е добавено изграждането на нов паркинг – няма обяснение защо не е включено в оригиналния проект.“</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Това е в основата на </a:t>
            </a:r>
            <a:r>
              <a:rPr lang="bg" sz="1100" b="1" dirty="0">
                <a:latin typeface="Arial"/>
                <a:ea typeface="Arial"/>
                <a:cs typeface="Arial"/>
                <a:sym typeface="Arial"/>
              </a:rPr>
              <a:t>Корупционен модел 1: Необосновани изменения на договора или разширяване на обхвата</a:t>
            </a:r>
            <a:r>
              <a:rPr lang="bg" sz="1100" dirty="0">
                <a:latin typeface="Arial"/>
                <a:ea typeface="Arial"/>
                <a:cs typeface="Arial"/>
                <a:sym typeface="Arial"/>
              </a:rPr>
              <a:t>. Международните стандарти, включително насоките на ОИСР, ясно посочват, че сериозните проекти не крият големи промени зад празни фрази. Вашите неутрални бележки тук помагат да се покаже дали проектът отговаря на това очакване.</a:t>
            </a:r>
            <a:endParaRPr sz="1000" dirty="0"/>
          </a:p>
        </p:txBody>
      </p:sp>
      <p:sp>
        <p:nvSpPr>
          <p:cNvPr id="168" name="Google Shape;168;g3a9ecc4a29f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a9ecc4a29f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Този въпрос се отнася до това, как измененията по документи се съотнасят с действителността на терен.</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По време на посещението на обекта обърнете внимание на всички съществени разлики от оригиналния проект: допълнителна зона за паркиране, по-дълъг отводнителен сегмент, ново кръстовище с кръгово движение или – обратното – части от проекта, които са отпаднали. След това проверете дали има </a:t>
            </a:r>
            <a:r>
              <a:rPr lang="bg" sz="1100" b="1" dirty="0">
                <a:latin typeface="Arial"/>
                <a:ea typeface="Arial"/>
                <a:cs typeface="Arial"/>
                <a:sym typeface="Arial"/>
              </a:rPr>
              <a:t>подписан анекс, включващ изменения в цената (или количествена сметка с единични цени)</a:t>
            </a:r>
            <a:r>
              <a:rPr lang="bg" sz="1100" dirty="0">
                <a:latin typeface="Arial"/>
                <a:ea typeface="Arial"/>
                <a:cs typeface="Arial"/>
                <a:sym typeface="Arial"/>
              </a:rPr>
              <a:t>, които съответстват на тези промени.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Съществуват два основни модела на риск: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Допълнителни работи, без официално изменение (анекс) </a:t>
            </a:r>
            <a:r>
              <a:rPr lang="bg" sz="1100" dirty="0">
                <a:latin typeface="Arial"/>
                <a:ea typeface="Arial"/>
                <a:cs typeface="Arial"/>
                <a:sym typeface="Arial"/>
              </a:rPr>
              <a:t>– нещо е построено или променено, но няма официално решение или ценообразуване. Това често се използва за скриване на услуги или странични сделки – ясен риск от </a:t>
            </a:r>
            <a:r>
              <a:rPr lang="bg" sz="1100" b="1" dirty="0">
                <a:latin typeface="Arial"/>
                <a:ea typeface="Arial"/>
                <a:cs typeface="Arial"/>
                <a:sym typeface="Arial"/>
              </a:rPr>
              <a:t>Корупционен модел 1</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Изменение по документи, без видима промяна на терен </a:t>
            </a:r>
            <a:r>
              <a:rPr lang="bg" sz="1100" dirty="0">
                <a:latin typeface="Arial"/>
                <a:ea typeface="Arial"/>
                <a:cs typeface="Arial"/>
                <a:sym typeface="Arial"/>
              </a:rPr>
              <a:t>– стойността на договора се увеличава, но в действителност пътят, училището или канализацията изглеждат по същия начин. Това комбинира </a:t>
            </a:r>
            <a:r>
              <a:rPr lang="bg" sz="1100" b="1" dirty="0">
                <a:latin typeface="Arial"/>
                <a:ea typeface="Arial"/>
                <a:cs typeface="Arial"/>
                <a:sym typeface="Arial"/>
              </a:rPr>
              <a:t>модел 1 </a:t>
            </a:r>
            <a:r>
              <a:rPr lang="bg" sz="1100" dirty="0">
                <a:latin typeface="Arial"/>
                <a:ea typeface="Arial"/>
                <a:cs typeface="Arial"/>
                <a:sym typeface="Arial"/>
              </a:rPr>
              <a:t>с </a:t>
            </a:r>
            <a:r>
              <a:rPr lang="bg" sz="1100" b="1" dirty="0">
                <a:latin typeface="Arial"/>
                <a:ea typeface="Arial"/>
                <a:cs typeface="Arial"/>
                <a:sym typeface="Arial"/>
              </a:rPr>
              <a:t>с модел 2</a:t>
            </a:r>
            <a:r>
              <a:rPr lang="bg" sz="1100" dirty="0">
                <a:latin typeface="Arial"/>
                <a:ea typeface="Arial"/>
                <a:cs typeface="Arial"/>
                <a:sym typeface="Arial"/>
              </a:rPr>
              <a:t>, тъй като е възможно публични средства да са платени за нещо, което не съществува.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Вашите бележки следва да посочат несъответствието: </a:t>
            </a:r>
            <a:br>
              <a:rPr lang="en-US" sz="1100" dirty="0">
                <a:latin typeface="Arial"/>
                <a:ea typeface="Arial"/>
                <a:cs typeface="Arial"/>
                <a:sym typeface="Arial"/>
              </a:rPr>
            </a:br>
            <a:r>
              <a:rPr lang="bg" sz="1100" dirty="0">
                <a:latin typeface="Arial"/>
                <a:ea typeface="Arial"/>
                <a:cs typeface="Arial"/>
                <a:sym typeface="Arial"/>
              </a:rPr>
              <a:t>– „Допълнителна зона за паркиране, изградена зад училището – не е намерена съответстваща промяна в заповедта/анекса.“</a:t>
            </a:r>
            <a:br>
              <a:rPr lang="en-US" sz="1100" dirty="0">
                <a:latin typeface="Arial"/>
                <a:ea typeface="Arial"/>
                <a:cs typeface="Arial"/>
                <a:sym typeface="Arial"/>
              </a:rPr>
            </a:br>
            <a:r>
              <a:rPr lang="bg" sz="1100" dirty="0">
                <a:latin typeface="Arial"/>
                <a:ea typeface="Arial"/>
                <a:cs typeface="Arial"/>
                <a:sym typeface="Arial"/>
              </a:rPr>
              <a:t>– „Изменение № 3 добавя „велоалея по протежение на цялата улица“; към датата на посещението на място не е наблюдавана велоалея.“</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b="1" dirty="0">
                <a:latin typeface="Arial"/>
                <a:ea typeface="Arial"/>
                <a:cs typeface="Arial"/>
                <a:sym typeface="Arial"/>
              </a:rPr>
              <a:t>На Слайдове 2-5 от Част 2 (М3.2) </a:t>
            </a:r>
            <a:r>
              <a:rPr lang="bg" sz="1100" dirty="0">
                <a:latin typeface="Arial"/>
                <a:ea typeface="Arial"/>
                <a:cs typeface="Arial"/>
                <a:sym typeface="Arial"/>
              </a:rPr>
              <a:t>разгледахме „документалната“ страна на измененията. </a:t>
            </a:r>
            <a:r>
              <a:rPr lang="bg" sz="1100" b="1" dirty="0">
                <a:latin typeface="Arial"/>
                <a:ea typeface="Arial"/>
                <a:cs typeface="Arial"/>
                <a:sym typeface="Arial"/>
              </a:rPr>
              <a:t>На този слайд </a:t>
            </a:r>
            <a:r>
              <a:rPr lang="bg" sz="1100" dirty="0">
                <a:latin typeface="Arial"/>
                <a:ea typeface="Arial"/>
                <a:cs typeface="Arial"/>
                <a:sym typeface="Arial"/>
              </a:rPr>
              <a:t>разглеждаме какво се случва в действителност. Когато тези два аспекта не съвпадат – свидетели сме на класически модел на необосновано разширяване на обхвата, често използвано за прикриване на завишени цени или недовършени работи.</a:t>
            </a:r>
            <a:endParaRPr sz="1000" dirty="0"/>
          </a:p>
        </p:txBody>
      </p:sp>
      <p:sp>
        <p:nvSpPr>
          <p:cNvPr id="177" name="Google Shape;177;g3a9ecc4a29f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a9ecc4a29f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Добавих този пример за добра практика от Amazon по конкретна причина – той показва как </a:t>
            </a:r>
            <a:r>
              <a:rPr lang="bg" sz="1100" i="1" dirty="0">
                <a:latin typeface="Arial"/>
                <a:ea typeface="Arial"/>
                <a:cs typeface="Arial"/>
                <a:sym typeface="Arial"/>
              </a:rPr>
              <a:t>определени клаузи в договорите </a:t>
            </a:r>
            <a:r>
              <a:rPr lang="bg" sz="1100" dirty="0">
                <a:latin typeface="Arial"/>
                <a:ea typeface="Arial"/>
                <a:cs typeface="Arial"/>
                <a:sym typeface="Arial"/>
              </a:rPr>
              <a:t>могат да намалят натиска, водещ до корупционните модели, които разглеждаме в строителството и малките инфраструктурни проекти.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Amazon проучи своите високорискови строителни проекти и установи познат проблем: изпълнителите често трябва да взаимодействат с държавни служители, за да получат разрешителни и съгласувания. Именно там обикновено се появяват искания за подкупи или „плащания, улесняващи процедурите“.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Вместо да се преструват, че този риск не съществува, Amazon въвеждат недвусмислени клаузи в договорите си, които водят до две основни неща: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AutoNum type="arabicPeriod"/>
            </a:pPr>
            <a:r>
              <a:rPr lang="bg" sz="1100" b="1" dirty="0">
                <a:latin typeface="Arial"/>
                <a:ea typeface="Arial"/>
                <a:cs typeface="Arial"/>
                <a:sym typeface="Arial"/>
              </a:rPr>
              <a:t>Ако издаването на разрешителни от влястите се забави по причини извън контрола на изпълнителя, той може да поиска удължаване на крайния срок.</a:t>
            </a:r>
            <a:endParaRPr sz="1100" b="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bg" sz="1100" b="1" dirty="0">
                <a:latin typeface="Arial"/>
                <a:ea typeface="Arial"/>
                <a:cs typeface="Arial"/>
                <a:sym typeface="Arial"/>
              </a:rPr>
              <a:t>Ако от изпълнителя или неговите служители бъде поискано незаконно плащане, те трябва незабавно да уведомят Amazon.</a:t>
            </a:r>
            <a:endParaRPr sz="1100" b="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bg"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Какво значение има това при нашите три корупционни модела?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Първо, да вземем </a:t>
            </a:r>
            <a:r>
              <a:rPr lang="bg" sz="1100" b="1" dirty="0">
                <a:latin typeface="Arial"/>
                <a:ea typeface="Arial"/>
                <a:cs typeface="Arial"/>
                <a:sym typeface="Arial"/>
              </a:rPr>
              <a:t>КМ1 – Необосновани изменения на договора и разширяване на обхвата: </a:t>
            </a:r>
            <a:br>
              <a:rPr lang="en-US" sz="1100" b="1" dirty="0">
                <a:latin typeface="Arial"/>
                <a:ea typeface="Arial"/>
                <a:cs typeface="Arial"/>
                <a:sym typeface="Arial"/>
              </a:rPr>
            </a:br>
            <a:r>
              <a:rPr lang="bg" sz="1100" dirty="0">
                <a:latin typeface="Arial"/>
                <a:ea typeface="Arial"/>
                <a:cs typeface="Arial"/>
                <a:sym typeface="Arial"/>
              </a:rPr>
              <a:t>В много проекти, когато изпълнител тайно е платил подкуп, за да ускори издаването на разрешителни, той се опитва да си „възстанови“ тази загуба по-късно чрез завишени заявки за изменения или допълнително време</a:t>
            </a:r>
            <a:r>
              <a:rPr lang="bg-BG" sz="1100" dirty="0">
                <a:latin typeface="Arial"/>
                <a:ea typeface="Arial"/>
                <a:cs typeface="Arial"/>
                <a:sym typeface="Arial"/>
              </a:rPr>
              <a:t> за изпълнение</a:t>
            </a:r>
            <a:r>
              <a:rPr lang="bg" sz="1100" dirty="0">
                <a:latin typeface="Arial"/>
                <a:ea typeface="Arial"/>
                <a:cs typeface="Arial"/>
                <a:sym typeface="Arial"/>
              </a:rPr>
              <a:t>, което всъщност не е оправдано. </a:t>
            </a:r>
            <a:br>
              <a:rPr lang="en-US" sz="1100" dirty="0">
                <a:latin typeface="Arial"/>
                <a:ea typeface="Arial"/>
                <a:cs typeface="Arial"/>
                <a:sym typeface="Arial"/>
              </a:rPr>
            </a:br>
            <a:r>
              <a:rPr lang="bg" sz="1100" dirty="0">
                <a:latin typeface="Arial"/>
                <a:ea typeface="Arial"/>
                <a:cs typeface="Arial"/>
                <a:sym typeface="Arial"/>
              </a:rPr>
              <a:t>Клаузата на Amazon дава ясна алтернатива: </a:t>
            </a:r>
            <a:r>
              <a:rPr lang="bg" sz="1100" i="1" dirty="0">
                <a:latin typeface="Arial"/>
                <a:ea typeface="Arial"/>
                <a:cs typeface="Arial"/>
                <a:sym typeface="Arial"/>
              </a:rPr>
              <a:t>ако </a:t>
            </a:r>
            <a:r>
              <a:rPr lang="bg" sz="1100" i="0" dirty="0">
                <a:latin typeface="Arial"/>
                <a:ea typeface="Arial"/>
                <a:cs typeface="Arial"/>
                <a:sym typeface="Arial"/>
              </a:rPr>
              <a:t>получаването на </a:t>
            </a:r>
            <a:r>
              <a:rPr lang="bg" sz="1100" dirty="0">
                <a:latin typeface="Arial"/>
                <a:ea typeface="Arial"/>
                <a:cs typeface="Arial"/>
                <a:sym typeface="Arial"/>
              </a:rPr>
              <a:t>разрешителни се бави, изпълнителите могат да поискат прозрачно, документирано удължаване на крайния срок, без да плащат на никого. Това намалява стимула за скриване на допълнителни разходи в съмнителни изменения. С други думи, добрите формулировки против подкупите помагат за предотвратяването на фалшиви изменения, които намираме в КМ1.</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Второ, да свържем това с </a:t>
            </a:r>
            <a:r>
              <a:rPr lang="bg" sz="1100" b="1" dirty="0">
                <a:latin typeface="Arial"/>
                <a:ea typeface="Arial"/>
                <a:cs typeface="Arial"/>
                <a:sym typeface="Arial"/>
              </a:rPr>
              <a:t>КМ2 – </a:t>
            </a:r>
            <a:r>
              <a:rPr lang="bg-BG" sz="1100" b="1" noProof="0" dirty="0">
                <a:latin typeface="Arial"/>
                <a:ea typeface="Arial"/>
                <a:cs typeface="Arial"/>
                <a:sym typeface="Arial"/>
              </a:rPr>
              <a:t>Некачествено или непълно изпълнение в сравнение с разплатеното</a:t>
            </a:r>
            <a:r>
              <a:rPr lang="bg" sz="1100" b="1" noProof="0" dirty="0">
                <a:latin typeface="Arial"/>
                <a:ea typeface="Arial"/>
                <a:cs typeface="Arial"/>
                <a:sym typeface="Arial"/>
              </a:rPr>
              <a:t>:</a:t>
            </a:r>
            <a:r>
              <a:rPr lang="bg" sz="1100" b="1" dirty="0">
                <a:latin typeface="Arial"/>
                <a:ea typeface="Arial"/>
                <a:cs typeface="Arial"/>
                <a:sym typeface="Arial"/>
              </a:rPr>
              <a:t> </a:t>
            </a:r>
            <a:br>
              <a:rPr lang="en-US" sz="1100" b="1" dirty="0">
                <a:latin typeface="Arial"/>
                <a:ea typeface="Arial"/>
                <a:cs typeface="Arial"/>
                <a:sym typeface="Arial"/>
              </a:rPr>
            </a:br>
            <a:r>
              <a:rPr lang="bg" sz="1100" dirty="0">
                <a:latin typeface="Arial"/>
                <a:ea typeface="Arial"/>
                <a:cs typeface="Arial"/>
                <a:sym typeface="Arial"/>
              </a:rPr>
              <a:t>Когато изпълнителите са притиснати от искания за подкупи и нямат никаква защита, те често се справят, като спестят от дребни детайли: по-тънък асфалт, по-слаб бетон, по-малко монтирани артикули, но фактури на 100%. </a:t>
            </a:r>
            <a:br>
              <a:rPr lang="en-US" sz="1100" dirty="0">
                <a:latin typeface="Arial"/>
                <a:ea typeface="Arial"/>
                <a:cs typeface="Arial"/>
                <a:sym typeface="Arial"/>
              </a:rPr>
            </a:br>
            <a:r>
              <a:rPr lang="bg" sz="1100" dirty="0">
                <a:latin typeface="Arial"/>
                <a:ea typeface="Arial"/>
                <a:cs typeface="Arial"/>
                <a:sym typeface="Arial"/>
              </a:rPr>
              <a:t>Защитавайки честните изпълнители, които </a:t>
            </a:r>
            <a:r>
              <a:rPr lang="bg" sz="1100" i="1" dirty="0">
                <a:latin typeface="Arial"/>
                <a:ea typeface="Arial"/>
                <a:cs typeface="Arial"/>
                <a:sym typeface="Arial"/>
              </a:rPr>
              <a:t>отказват </a:t>
            </a:r>
            <a:r>
              <a:rPr lang="bg" sz="1100" dirty="0">
                <a:latin typeface="Arial"/>
                <a:ea typeface="Arial"/>
                <a:cs typeface="Arial"/>
                <a:sym typeface="Arial"/>
              </a:rPr>
              <a:t>подкупи – и им дават повече време, вместо да ги принуждават да „решават проблема“ с пари под масата – тези клаузи намаляват финансовия натиск за компенсиране чрез некачествена работа. Така че косвено те намаляват риска впоследствие да открием липсващи количества или некачествени работи по КМ2.</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Трето, да помислим за </a:t>
            </a:r>
            <a:r>
              <a:rPr lang="bg" sz="1100" b="1" dirty="0">
                <a:latin typeface="Arial"/>
                <a:ea typeface="Arial"/>
                <a:cs typeface="Arial"/>
                <a:sym typeface="Arial"/>
              </a:rPr>
              <a:t>КМ3 – Неправомерни или фантомно подизпълнение:</a:t>
            </a:r>
            <a:br>
              <a:rPr lang="en-US" sz="1100" b="1" dirty="0">
                <a:latin typeface="Arial"/>
                <a:ea typeface="Arial"/>
                <a:cs typeface="Arial"/>
                <a:sym typeface="Arial"/>
              </a:rPr>
            </a:br>
            <a:r>
              <a:rPr lang="bg" sz="1100" dirty="0">
                <a:latin typeface="Arial"/>
                <a:ea typeface="Arial"/>
                <a:cs typeface="Arial"/>
                <a:sym typeface="Arial"/>
              </a:rPr>
              <a:t>В някои системи подкупите се насочват чрез приятелски настроени „консултанти“ или фиктивни подизпълнители, чиято единствена истинска работа е да „придвижват“ разрешителни. Те се появяват за кратко в докуметацията, фактурират нещо неясно и изчезват.</a:t>
            </a:r>
            <a:br>
              <a:rPr lang="en-US" sz="1100" dirty="0">
                <a:latin typeface="Arial"/>
                <a:ea typeface="Arial"/>
                <a:cs typeface="Arial"/>
                <a:sym typeface="Arial"/>
              </a:rPr>
            </a:br>
            <a:r>
              <a:rPr lang="bg" sz="1100" dirty="0">
                <a:latin typeface="Arial"/>
                <a:ea typeface="Arial"/>
                <a:cs typeface="Arial"/>
                <a:sym typeface="Arial"/>
              </a:rPr>
              <a:t>Ако изпълнителите трябва да докладват искания за подкупи и знаят, че вместо това могат да получат облекчение при графика, нуждата от създаване на подобни фалшиви или ненужни вериги за подизпълнение отпада. Това означава, че по-малко фиктивни компании ще се използват за прикриване на незаконни плащания – точно моделът, който проследяваме чрез КМ3.</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Разбира се, Вие, като граждански наблюдатели, не изготвяте договори в стила на Amazon. Но този пример е полезен за нашата задача по два начина: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Той показва, че сериозните възложители – независимо дали са публични или частни – </a:t>
            </a:r>
            <a:r>
              <a:rPr lang="bg" sz="1100" b="1" dirty="0">
                <a:latin typeface="Arial"/>
                <a:ea typeface="Arial"/>
                <a:cs typeface="Arial"/>
                <a:sym typeface="Arial"/>
              </a:rPr>
              <a:t>разпознават същите слаби места, </a:t>
            </a:r>
            <a:r>
              <a:rPr lang="bg" sz="1100" dirty="0">
                <a:latin typeface="Arial"/>
                <a:ea typeface="Arial"/>
                <a:cs typeface="Arial"/>
                <a:sym typeface="Arial"/>
              </a:rPr>
              <a:t>за които говорихме, и се опитват да ги управляват чрез ясни правила.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И ни напомня, че когато виждаме странни изменения, внезапно изникващи подизпълнители или необясними проблеми с качеството при селски път, проект за отводняване или разширение на училище – това може да е симптом за по-дълбоки проблеми, като например искания за подкупи около разрешителните и съгласуванията.</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Този слайд показва отражението на нашите три корупционни модела „нагоре по веригата“. С клаузи против подкупи, като тези на Amazon, компанията се опитва да предотврати необходимостта от КМ1, КМ2 и КМ3 на първо място. </a:t>
            </a:r>
            <a:br>
              <a:rPr lang="en-US" sz="1100" dirty="0">
                <a:latin typeface="Arial"/>
                <a:ea typeface="Arial"/>
                <a:cs typeface="Arial"/>
                <a:sym typeface="Arial"/>
              </a:rPr>
            </a:br>
            <a:r>
              <a:rPr lang="bg" sz="1100" dirty="0">
                <a:latin typeface="Arial"/>
                <a:ea typeface="Arial"/>
                <a:cs typeface="Arial"/>
                <a:sym typeface="Arial"/>
              </a:rPr>
              <a:t>Вашата задача, използвайки инструмента iMonitor, е да проверите „</a:t>
            </a:r>
            <a:r>
              <a:rPr lang="bg" sz="1100" i="1" dirty="0">
                <a:latin typeface="Arial"/>
                <a:ea typeface="Arial"/>
                <a:cs typeface="Arial"/>
                <a:sym typeface="Arial"/>
              </a:rPr>
              <a:t>надолу </a:t>
            </a:r>
            <a:r>
              <a:rPr lang="bg" sz="1100" dirty="0">
                <a:latin typeface="Arial"/>
                <a:ea typeface="Arial"/>
                <a:cs typeface="Arial"/>
                <a:sym typeface="Arial"/>
              </a:rPr>
              <a:t>по веригата“ – в реални обществени поръчки, измененията, действителното изпълнение и замесените подизпълнители – действително ли са останали в рамките на чист, прозрачен модел, или виждате индикации, сочещи, че този риск може да е бил разрешен по непочтен начин.</a:t>
            </a:r>
            <a:endParaRPr sz="1000" dirty="0"/>
          </a:p>
        </p:txBody>
      </p:sp>
      <p:sp>
        <p:nvSpPr>
          <p:cNvPr id="186" name="Google Shape;186;g3a9ecc4a29f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a9ecc4a29f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 тази част от формуляра се пита дали се спазват други ключови клаузи от договора. За строителните проекти най-важната обикновено е </a:t>
            </a:r>
            <a:r>
              <a:rPr lang="bg" sz="1100" b="1" dirty="0">
                <a:latin typeface="Arial"/>
                <a:ea typeface="Arial"/>
                <a:cs typeface="Arial"/>
                <a:sym typeface="Arial"/>
              </a:rPr>
              <a:t>надзорът</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Повечето строителни договори изискват назначен ръководител/контролиращ от страна на възложителя, а често и отделна фирма за строителен надзор и отговорник по околна среда. Вашата задача е да проверите дали тези функции са </a:t>
            </a:r>
            <a:r>
              <a:rPr lang="bg" sz="1100" b="1" dirty="0">
                <a:latin typeface="Arial"/>
                <a:ea typeface="Arial"/>
                <a:cs typeface="Arial"/>
                <a:sym typeface="Arial"/>
              </a:rPr>
              <a:t>реални и действащи</a:t>
            </a:r>
            <a:r>
              <a:rPr lang="bg" sz="1100" dirty="0">
                <a:latin typeface="Arial"/>
                <a:ea typeface="Arial"/>
                <a:cs typeface="Arial"/>
                <a:sym typeface="Arial"/>
              </a:rPr>
              <a:t>, или са само имена на хартия.</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Потърсете информация относно: </a:t>
            </a:r>
            <a:br>
              <a:rPr lang="en-US" sz="1100" dirty="0">
                <a:latin typeface="Arial"/>
                <a:ea typeface="Arial"/>
                <a:cs typeface="Arial"/>
                <a:sym typeface="Arial"/>
              </a:rPr>
            </a:br>
            <a:r>
              <a:rPr lang="bg" sz="1100" dirty="0">
                <a:latin typeface="Arial"/>
                <a:ea typeface="Arial"/>
                <a:cs typeface="Arial"/>
                <a:sym typeface="Arial"/>
              </a:rPr>
              <a:t>– Кой подписва </a:t>
            </a:r>
            <a:r>
              <a:rPr lang="bg" sz="1100" b="1" dirty="0">
                <a:latin typeface="Arial"/>
                <a:ea typeface="Arial"/>
                <a:cs typeface="Arial"/>
                <a:sym typeface="Arial"/>
              </a:rPr>
              <a:t>отчетите за напредъка и платежните нареждания </a:t>
            </a:r>
            <a:r>
              <a:rPr lang="bg" sz="1100" dirty="0">
                <a:latin typeface="Arial"/>
                <a:ea typeface="Arial"/>
                <a:cs typeface="Arial"/>
                <a:sym typeface="Arial"/>
              </a:rPr>
              <a:t>– посоченият ръководител ли е или някой друг? </a:t>
            </a:r>
            <a:br>
              <a:rPr lang="en-US" sz="1100" dirty="0">
                <a:latin typeface="Arial"/>
                <a:ea typeface="Arial"/>
                <a:cs typeface="Arial"/>
                <a:sym typeface="Arial"/>
              </a:rPr>
            </a:br>
            <a:r>
              <a:rPr lang="bg" sz="1100" dirty="0">
                <a:latin typeface="Arial"/>
                <a:ea typeface="Arial"/>
                <a:cs typeface="Arial"/>
                <a:sym typeface="Arial"/>
              </a:rPr>
              <a:t>– Дали има доказателства за </a:t>
            </a:r>
            <a:r>
              <a:rPr lang="bg" sz="1100" b="1" dirty="0">
                <a:latin typeface="Arial"/>
                <a:ea typeface="Arial"/>
                <a:cs typeface="Arial"/>
                <a:sym typeface="Arial"/>
              </a:rPr>
              <a:t>редовни посещения на обекта </a:t>
            </a:r>
            <a:r>
              <a:rPr lang="bg" sz="1100" dirty="0">
                <a:latin typeface="Arial"/>
                <a:ea typeface="Arial"/>
                <a:cs typeface="Arial"/>
                <a:sym typeface="Arial"/>
              </a:rPr>
              <a:t>– датирани записки/докладни от обекта, доклади от инспекции, снимки – през целия период на изпълнение. </a:t>
            </a:r>
            <a:br>
              <a:rPr lang="en-US" sz="1100" dirty="0">
                <a:latin typeface="Arial"/>
                <a:ea typeface="Arial"/>
                <a:cs typeface="Arial"/>
                <a:sym typeface="Arial"/>
              </a:rPr>
            </a:br>
            <a:r>
              <a:rPr lang="bg" sz="1100" dirty="0">
                <a:latin typeface="Arial"/>
                <a:ea typeface="Arial"/>
                <a:cs typeface="Arial"/>
                <a:sym typeface="Arial"/>
              </a:rPr>
              <a:t>– Ако е посочена фирма за надзор, дали действително виждате тяхното лого на обекта или в докладите.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Когато не виждате подписи от ръководителя, само един доклад в накрая или доклади, които изглеждат написани „под индиго“, описвате това накратко: </a:t>
            </a:r>
            <a:br>
              <a:rPr lang="en-US" sz="1100" dirty="0">
                <a:latin typeface="Arial"/>
                <a:ea typeface="Arial"/>
                <a:cs typeface="Arial"/>
                <a:sym typeface="Arial"/>
              </a:rPr>
            </a:br>
            <a:r>
              <a:rPr lang="bg" sz="1100" dirty="0">
                <a:latin typeface="Arial"/>
                <a:ea typeface="Arial"/>
                <a:cs typeface="Arial"/>
                <a:sym typeface="Arial"/>
              </a:rPr>
              <a:t>– „Назначен ръководител: инж. X – няма подписи на междинните доклади за напредъка; само окончателен сертификат за приемане.“ </a:t>
            </a:r>
            <a:br>
              <a:rPr lang="en-US" sz="1100" dirty="0">
                <a:latin typeface="Arial"/>
                <a:ea typeface="Arial"/>
                <a:cs typeface="Arial"/>
                <a:sym typeface="Arial"/>
              </a:rPr>
            </a:br>
            <a:r>
              <a:rPr lang="bg" sz="1100" dirty="0">
                <a:latin typeface="Arial"/>
                <a:ea typeface="Arial"/>
                <a:cs typeface="Arial"/>
                <a:sym typeface="Arial"/>
              </a:rPr>
              <a:t>– „Отделна фирма за надзор Y, посочена в договора; няма доказателства за присъствие на място, липсват доклади.“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Такива случаи показват </a:t>
            </a:r>
            <a:r>
              <a:rPr lang="bg" sz="1100" b="1" dirty="0">
                <a:latin typeface="Arial"/>
                <a:ea typeface="Arial"/>
                <a:cs typeface="Arial"/>
                <a:sym typeface="Arial"/>
              </a:rPr>
              <a:t>слабост в контрола</a:t>
            </a:r>
            <a:r>
              <a:rPr lang="bg" sz="1100" dirty="0">
                <a:latin typeface="Arial"/>
                <a:ea typeface="Arial"/>
                <a:cs typeface="Arial"/>
                <a:sym typeface="Arial"/>
              </a:rPr>
              <a:t>, която може да се прояви и в трите модела: </a:t>
            </a:r>
            <a:br>
              <a:rPr lang="en-US" sz="1100" dirty="0">
                <a:latin typeface="Arial"/>
                <a:ea typeface="Arial"/>
                <a:cs typeface="Arial"/>
                <a:sym typeface="Arial"/>
              </a:rPr>
            </a:br>
            <a:r>
              <a:rPr lang="bg" sz="1100" dirty="0">
                <a:latin typeface="Arial"/>
                <a:ea typeface="Arial"/>
                <a:cs typeface="Arial"/>
                <a:sym typeface="Arial"/>
              </a:rPr>
              <a:t>– При </a:t>
            </a:r>
            <a:r>
              <a:rPr lang="bg" sz="1100" b="1" dirty="0">
                <a:latin typeface="Arial"/>
                <a:ea typeface="Arial"/>
                <a:cs typeface="Arial"/>
                <a:sym typeface="Arial"/>
              </a:rPr>
              <a:t>КМ2</a:t>
            </a:r>
            <a:r>
              <a:rPr lang="bg" sz="1100" dirty="0">
                <a:latin typeface="Arial"/>
                <a:ea typeface="Arial"/>
                <a:cs typeface="Arial"/>
                <a:sym typeface="Arial"/>
              </a:rPr>
              <a:t>, слабият надзор улеснява изливането на по-малко бетон, полагането на по-тънък пласт асфалт, пропускането на дренаж или засаждането на по-малко дървета, като същевременно се получава заплащане за целите количества. </a:t>
            </a:r>
            <a:br>
              <a:rPr lang="en-US" sz="1100" dirty="0">
                <a:latin typeface="Arial"/>
                <a:ea typeface="Arial"/>
                <a:cs typeface="Arial"/>
                <a:sym typeface="Arial"/>
              </a:rPr>
            </a:br>
            <a:r>
              <a:rPr lang="bg" sz="1100" dirty="0">
                <a:latin typeface="Arial"/>
                <a:ea typeface="Arial"/>
                <a:cs typeface="Arial"/>
                <a:sym typeface="Arial"/>
              </a:rPr>
              <a:t>– При </a:t>
            </a:r>
            <a:r>
              <a:rPr lang="bg" sz="1100" b="1" dirty="0">
                <a:latin typeface="Arial"/>
                <a:ea typeface="Arial"/>
                <a:cs typeface="Arial"/>
                <a:sym typeface="Arial"/>
              </a:rPr>
              <a:t>КМ3</a:t>
            </a:r>
            <a:r>
              <a:rPr lang="bg" sz="1100" dirty="0">
                <a:latin typeface="Arial"/>
                <a:ea typeface="Arial"/>
                <a:cs typeface="Arial"/>
                <a:sym typeface="Arial"/>
              </a:rPr>
              <a:t>, „спящ“ ръководител няма да забележи, че работата се извършва от непосочени в договора подизпълнители. </a:t>
            </a:r>
            <a:br>
              <a:rPr lang="en-US" sz="1100" dirty="0">
                <a:latin typeface="Arial"/>
                <a:ea typeface="Arial"/>
                <a:cs typeface="Arial"/>
                <a:sym typeface="Arial"/>
              </a:rPr>
            </a:br>
            <a:r>
              <a:rPr lang="bg" sz="1100" dirty="0">
                <a:latin typeface="Arial"/>
                <a:ea typeface="Arial"/>
                <a:cs typeface="Arial"/>
                <a:sym typeface="Arial"/>
              </a:rPr>
              <a:t>– При </a:t>
            </a:r>
            <a:r>
              <a:rPr lang="bg" sz="1100" b="1" dirty="0">
                <a:latin typeface="Arial"/>
                <a:ea typeface="Arial"/>
                <a:cs typeface="Arial"/>
                <a:sym typeface="Arial"/>
              </a:rPr>
              <a:t>КМ1</a:t>
            </a:r>
            <a:r>
              <a:rPr lang="bg" sz="1100" dirty="0">
                <a:latin typeface="Arial"/>
                <a:ea typeface="Arial"/>
                <a:cs typeface="Arial"/>
                <a:sym typeface="Arial"/>
              </a:rPr>
              <a:t>, надзорът може да одобри значителни изменения, без проверка дали допълнителните работи наистина са били необходими или извършени.</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Тук не обвинявате отделни професионалисти; просто документирате дали системата за контрол, която би трябвало да защитава публичните средства, действително функционира.</a:t>
            </a:r>
            <a:endParaRPr sz="1000" dirty="0"/>
          </a:p>
        </p:txBody>
      </p:sp>
      <p:sp>
        <p:nvSpPr>
          <p:cNvPr id="193" name="Google Shape;193;g3a9ecc4a29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a9ecc4a29f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Това е „близнакът на терен“ на проверките за подизпълнителите, които направихме при кабинетното проучване. Вече видяхме по документи кой трябва да извършва работата. Сега си задаваме въпроса: </a:t>
            </a:r>
            <a:r>
              <a:rPr lang="bg" sz="1100" i="1" dirty="0">
                <a:latin typeface="Arial"/>
                <a:ea typeface="Arial"/>
                <a:cs typeface="Arial"/>
                <a:sym typeface="Arial"/>
              </a:rPr>
              <a:t>кой всъщност е на обекта?</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Приемете това като търсене на лого. Докато се разхождате из обекта, разгледайте внимателно: </a:t>
            </a:r>
            <a:br>
              <a:rPr lang="en-US" sz="1100" dirty="0">
                <a:latin typeface="Arial"/>
                <a:ea typeface="Arial"/>
                <a:cs typeface="Arial"/>
                <a:sym typeface="Arial"/>
              </a:rPr>
            </a:br>
            <a:r>
              <a:rPr lang="bg" sz="1100" dirty="0">
                <a:latin typeface="Arial"/>
                <a:ea typeface="Arial"/>
                <a:cs typeface="Arial"/>
                <a:sym typeface="Arial"/>
              </a:rPr>
              <a:t>– наименавонията на фирмите върху багери, камиони и други машини; </a:t>
            </a:r>
            <a:br>
              <a:rPr lang="en-US" sz="1100" dirty="0">
                <a:latin typeface="Arial"/>
                <a:ea typeface="Arial"/>
                <a:cs typeface="Arial"/>
                <a:sym typeface="Arial"/>
              </a:rPr>
            </a:br>
            <a:r>
              <a:rPr lang="bg" sz="1100" dirty="0">
                <a:latin typeface="Arial"/>
                <a:ea typeface="Arial"/>
                <a:cs typeface="Arial"/>
                <a:sym typeface="Arial"/>
              </a:rPr>
              <a:t>– логата върху светлоотразителни жилетки, якета и каски; </a:t>
            </a:r>
            <a:br>
              <a:rPr lang="en-US" sz="1100" dirty="0">
                <a:latin typeface="Arial"/>
                <a:ea typeface="Arial"/>
                <a:cs typeface="Arial"/>
                <a:sym typeface="Arial"/>
              </a:rPr>
            </a:br>
            <a:r>
              <a:rPr lang="bg" sz="1100" dirty="0">
                <a:latin typeface="Arial"/>
                <a:ea typeface="Arial"/>
                <a:cs typeface="Arial"/>
                <a:sym typeface="Arial"/>
              </a:rPr>
              <a:t>– наименавонията върху контейнерите, офис кабините и информационното табло на обекта.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След това сравнете тези наименования с </a:t>
            </a:r>
            <a:r>
              <a:rPr lang="bg" sz="1100" b="1" dirty="0">
                <a:latin typeface="Arial"/>
                <a:ea typeface="Arial"/>
                <a:cs typeface="Arial"/>
                <a:sym typeface="Arial"/>
              </a:rPr>
              <a:t>изпълнителя и подизпълнителите, посочени в договора</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Ако съвпадат, отбелязвате </a:t>
            </a:r>
            <a:r>
              <a:rPr lang="bg" sz="1100" b="1" dirty="0">
                <a:latin typeface="Arial"/>
                <a:ea typeface="Arial"/>
                <a:cs typeface="Arial"/>
                <a:sym typeface="Arial"/>
              </a:rPr>
              <a:t>„Да“</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Ако видите наименования на фирми, които </a:t>
            </a:r>
            <a:r>
              <a:rPr lang="bg" sz="1100" b="1" dirty="0">
                <a:latin typeface="Arial"/>
                <a:ea typeface="Arial"/>
                <a:cs typeface="Arial"/>
                <a:sym typeface="Arial"/>
              </a:rPr>
              <a:t>не са посочени никъде в документие</a:t>
            </a:r>
            <a:r>
              <a:rPr lang="bg" sz="1100" dirty="0">
                <a:latin typeface="Arial"/>
                <a:ea typeface="Arial"/>
                <a:cs typeface="Arial"/>
                <a:sym typeface="Arial"/>
              </a:rPr>
              <a:t>, отбелязвате </a:t>
            </a:r>
            <a:r>
              <a:rPr lang="bg" sz="1100" b="1" dirty="0">
                <a:latin typeface="Arial"/>
                <a:ea typeface="Arial"/>
                <a:cs typeface="Arial"/>
                <a:sym typeface="Arial"/>
              </a:rPr>
              <a:t>„Не“ </a:t>
            </a:r>
            <a:r>
              <a:rPr lang="bg" sz="1100" dirty="0">
                <a:latin typeface="Arial"/>
                <a:ea typeface="Arial"/>
                <a:cs typeface="Arial"/>
                <a:sym typeface="Arial"/>
              </a:rPr>
              <a:t>и ги изброявате: точното наименование, къде сте го видели и кога. Например: </a:t>
            </a:r>
            <a:br>
              <a:rPr lang="en-US" sz="1100" dirty="0">
                <a:latin typeface="Arial"/>
                <a:ea typeface="Arial"/>
                <a:cs typeface="Arial"/>
                <a:sym typeface="Arial"/>
              </a:rPr>
            </a:br>
            <a:r>
              <a:rPr lang="bg" sz="1100" dirty="0">
                <a:latin typeface="Arial"/>
                <a:ea typeface="Arial"/>
                <a:cs typeface="Arial"/>
                <a:sym typeface="Arial"/>
              </a:rPr>
              <a:t>„RoadLine S.R.L. – лого върху камион за асфалт и личните предпазни средства (ЛПС) на работниците на северния вход, наблюдавано на 8 май 2027 г., 14:30 ч. – приложени снимки.“ </a:t>
            </a:r>
            <a:br>
              <a:rPr lang="en-US" sz="1100" dirty="0">
                <a:latin typeface="Arial"/>
                <a:ea typeface="Arial"/>
                <a:cs typeface="Arial"/>
                <a:sym typeface="Arial"/>
              </a:rPr>
            </a:br>
            <a:r>
              <a:rPr lang="bg" sz="1100" dirty="0">
                <a:latin typeface="Arial"/>
                <a:ea typeface="Arial"/>
                <a:cs typeface="Arial"/>
                <a:sym typeface="Arial"/>
              </a:rPr>
              <a:t>– Ако не можете да разчетете наименованията имената или да видите някакви идентификатори, посочете </a:t>
            </a:r>
            <a:r>
              <a:rPr lang="bg" sz="1100" b="1" dirty="0">
                <a:latin typeface="Arial"/>
                <a:ea typeface="Arial"/>
                <a:cs typeface="Arial"/>
                <a:sym typeface="Arial"/>
              </a:rPr>
              <a:t>„Друго“ </a:t>
            </a:r>
            <a:r>
              <a:rPr lang="bg" sz="1100" dirty="0">
                <a:latin typeface="Arial"/>
                <a:ea typeface="Arial"/>
                <a:cs typeface="Arial"/>
                <a:sym typeface="Arial"/>
              </a:rPr>
              <a:t>и обяснете.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Допълнителните фирми на място са класическа индикация за </a:t>
            </a:r>
            <a:r>
              <a:rPr lang="bg" sz="1100" b="1" dirty="0">
                <a:latin typeface="Arial"/>
                <a:ea typeface="Arial"/>
                <a:cs typeface="Arial"/>
                <a:sym typeface="Arial"/>
              </a:rPr>
              <a:t>КМ3 – Неправомерно или фантомно подизпълнение</a:t>
            </a:r>
            <a:r>
              <a:rPr lang="bg" sz="1100" dirty="0">
                <a:latin typeface="Arial"/>
                <a:ea typeface="Arial"/>
                <a:cs typeface="Arial"/>
                <a:sym typeface="Arial"/>
              </a:rPr>
              <a:t>: фиктивни фирми печелят търга и прехвърлят работата на други; или политически свързани фирми, работещи без надлежен подбор.</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Това поле може да подпомогне и за разкриването на </a:t>
            </a:r>
            <a:r>
              <a:rPr lang="bg" sz="1100" b="1" dirty="0">
                <a:latin typeface="Arial"/>
                <a:ea typeface="Arial"/>
                <a:cs typeface="Arial"/>
                <a:sym typeface="Arial"/>
              </a:rPr>
              <a:t>КМ2</a:t>
            </a:r>
            <a:r>
              <a:rPr lang="bg" sz="1100" dirty="0">
                <a:latin typeface="Arial"/>
                <a:ea typeface="Arial"/>
                <a:cs typeface="Arial"/>
                <a:sym typeface="Arial"/>
              </a:rPr>
              <a:t>: ако впоследствие пътят се разпадне или дренажът се повреди и знаете коя скрита компания всъщност е била на обекта, е много по-лесно да се разбере откъде е възникнал проблемът с качеството. И ако тези компании-фантоми принадлежат на служители от администрацията или на проектанта, същите наблюдения водят до опасения за конфликт на интереси.</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Отново, не етикетирате нищо като „незаконно“. Просто се уверявате, че разликата между декларираните и наблюдаваните изпълнители е ясно документирана.</a:t>
            </a:r>
            <a:endParaRPr sz="1000" dirty="0"/>
          </a:p>
        </p:txBody>
      </p:sp>
      <p:sp>
        <p:nvSpPr>
          <p:cNvPr id="202" name="Google Shape;202;g3a9ecc4a29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aa3c6fb757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Верен отговор: </a:t>
            </a:r>
            <a:r>
              <a:rPr lang="en-US" sz="1100" dirty="0">
                <a:latin typeface="Arial"/>
                <a:ea typeface="Arial"/>
                <a:cs typeface="Arial"/>
                <a:sym typeface="Arial"/>
              </a:rPr>
              <a:t>b.</a:t>
            </a: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Да разгледаме как работи на практика. Този въпрос ни връща към </a:t>
            </a:r>
            <a:r>
              <a:rPr lang="bg" sz="1100" b="1" dirty="0">
                <a:latin typeface="Arial"/>
                <a:ea typeface="Arial"/>
                <a:cs typeface="Arial"/>
                <a:sym typeface="Arial"/>
              </a:rPr>
              <a:t>Корупционен модел 3 – Неправомерно или фантомно подизпълнение</a:t>
            </a:r>
            <a:r>
              <a:rPr lang="bg" sz="1100" dirty="0">
                <a:latin typeface="Arial"/>
                <a:ea typeface="Arial"/>
                <a:cs typeface="Arial"/>
                <a:sym typeface="Arial"/>
              </a:rPr>
              <a:t>, </a:t>
            </a:r>
            <a:r>
              <a:rPr lang="bg-BG" sz="1100" dirty="0">
                <a:latin typeface="Arial"/>
                <a:ea typeface="Arial"/>
                <a:cs typeface="Arial"/>
                <a:sym typeface="Arial"/>
              </a:rPr>
              <a:t>в конкретния случай – </a:t>
            </a:r>
            <a:r>
              <a:rPr lang="bg" sz="1100" dirty="0">
                <a:latin typeface="Arial"/>
                <a:ea typeface="Arial"/>
                <a:cs typeface="Arial"/>
                <a:sym typeface="Arial"/>
              </a:rPr>
              <a:t>при </a:t>
            </a:r>
            <a:r>
              <a:rPr lang="bg" sz="1100" b="1" dirty="0">
                <a:latin typeface="Arial"/>
                <a:ea typeface="Arial"/>
                <a:cs typeface="Arial"/>
                <a:sym typeface="Arial"/>
              </a:rPr>
              <a:t>малък проект за отвеждане на вода от валежи.</a:t>
            </a:r>
            <a:endParaRPr sz="1100" b="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Сценарият е прост: </a:t>
            </a:r>
            <a:br>
              <a:rPr lang="en-US" sz="1100" dirty="0">
                <a:latin typeface="Arial"/>
                <a:ea typeface="Arial"/>
                <a:cs typeface="Arial"/>
                <a:sym typeface="Arial"/>
              </a:rPr>
            </a:br>
            <a:r>
              <a:rPr lang="bg" sz="1100" dirty="0">
                <a:latin typeface="Arial"/>
                <a:ea typeface="Arial"/>
                <a:cs typeface="Arial"/>
                <a:sym typeface="Arial"/>
              </a:rPr>
              <a:t>– По документи, договорът за строителството на канала във Вале Верде гласи: </a:t>
            </a:r>
            <a:br>
              <a:rPr lang="en-US" sz="1100" dirty="0">
                <a:latin typeface="Arial"/>
                <a:ea typeface="Arial"/>
                <a:cs typeface="Arial"/>
                <a:sym typeface="Arial"/>
              </a:rPr>
            </a:br>
            <a:r>
              <a:rPr lang="bg" sz="1100" dirty="0">
                <a:latin typeface="Arial"/>
                <a:ea typeface="Arial"/>
                <a:cs typeface="Arial"/>
                <a:sym typeface="Arial"/>
              </a:rPr>
              <a:t>Главен изпълнител: </a:t>
            </a:r>
            <a:r>
              <a:rPr lang="bg" sz="1100" b="1" dirty="0">
                <a:latin typeface="Arial"/>
                <a:ea typeface="Arial"/>
                <a:cs typeface="Arial"/>
                <a:sym typeface="Arial"/>
              </a:rPr>
              <a:t>AcquaVerde s.r.l. </a:t>
            </a:r>
            <a:r>
              <a:rPr lang="bg" sz="1100" dirty="0">
                <a:latin typeface="Arial"/>
                <a:ea typeface="Arial"/>
                <a:cs typeface="Arial"/>
                <a:sym typeface="Arial"/>
              </a:rPr>
              <a:t>и </a:t>
            </a:r>
            <a:r>
              <a:rPr lang="bg" sz="1100" b="1" dirty="0">
                <a:latin typeface="Arial"/>
                <a:ea typeface="Arial"/>
                <a:cs typeface="Arial"/>
                <a:sym typeface="Arial"/>
              </a:rPr>
              <a:t>няма оторизирани подизпълнители</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На място обаче всеки видим идентификатор/лого принадлежи на друга компания: на багерите, камионите и жилетките пише </a:t>
            </a:r>
            <a:r>
              <a:rPr lang="bg" sz="1100" b="1" dirty="0">
                <a:latin typeface="Arial"/>
                <a:ea typeface="Arial"/>
                <a:cs typeface="Arial"/>
                <a:sym typeface="Arial"/>
              </a:rPr>
              <a:t>Fiumi &amp; Figli SNC</a:t>
            </a:r>
            <a:r>
              <a:rPr lang="bg" sz="1100" dirty="0">
                <a:latin typeface="Arial"/>
                <a:ea typeface="Arial"/>
                <a:cs typeface="Arial"/>
                <a:sym typeface="Arial"/>
              </a:rPr>
              <a:t>, а жителите от района казват, че това е фирмата, която извършва работите.</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Въпросът е: </a:t>
            </a:r>
            <a:r>
              <a:rPr lang="bg" sz="1100" i="1" dirty="0">
                <a:latin typeface="Arial"/>
                <a:ea typeface="Arial"/>
                <a:cs typeface="Arial"/>
                <a:sym typeface="Arial"/>
              </a:rPr>
              <a:t>Какво правят наблюдателите в този случай?</a:t>
            </a:r>
            <a:endParaRPr sz="1100" i="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Верният отговор е </a:t>
            </a:r>
            <a:r>
              <a:rPr lang="bg" sz="1100" b="1" dirty="0">
                <a:latin typeface="Arial"/>
                <a:ea typeface="Arial"/>
                <a:cs typeface="Arial"/>
                <a:sym typeface="Arial"/>
              </a:rPr>
              <a:t>b.</a:t>
            </a:r>
            <a:r>
              <a:rPr lang="bg" sz="1100" dirty="0">
                <a:latin typeface="Arial"/>
                <a:ea typeface="Arial"/>
                <a:cs typeface="Arial"/>
                <a:sym typeface="Arial"/>
              </a:rPr>
              <a:t>: </a:t>
            </a:r>
            <a:br>
              <a:rPr lang="en-US" sz="1100" dirty="0">
                <a:latin typeface="Arial"/>
                <a:ea typeface="Arial"/>
                <a:cs typeface="Arial"/>
                <a:sym typeface="Arial"/>
              </a:rPr>
            </a:br>
            <a:r>
              <a:rPr lang="bg" sz="1100" i="1" dirty="0">
                <a:latin typeface="Arial"/>
                <a:ea typeface="Arial"/>
                <a:cs typeface="Arial"/>
                <a:sym typeface="Arial"/>
              </a:rPr>
              <a:t>Отбележете Fiumi &amp; Figli SNC като непосочен (под-)изпълнител с дата, място и снимки от наблюдението и третирайте това обстоятелство като потенциална „червена лампичка“ за наличие на Корупционен модел 3.</a:t>
            </a:r>
            <a:endParaRPr sz="1100" i="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Защо не е </a:t>
            </a:r>
            <a:r>
              <a:rPr lang="en-US" sz="1100" b="1" dirty="0">
                <a:latin typeface="Arial"/>
                <a:ea typeface="Arial"/>
                <a:cs typeface="Arial"/>
                <a:sym typeface="Arial"/>
              </a:rPr>
              <a:t>a.</a:t>
            </a:r>
            <a:r>
              <a:rPr lang="bg" sz="1100" b="0" dirty="0">
                <a:latin typeface="Arial"/>
                <a:ea typeface="Arial"/>
                <a:cs typeface="Arial"/>
                <a:sym typeface="Arial"/>
              </a:rPr>
              <a:t>?</a:t>
            </a:r>
            <a:br>
              <a:rPr lang="en-US" sz="1100" dirty="0">
                <a:latin typeface="Arial"/>
                <a:ea typeface="Arial"/>
                <a:cs typeface="Arial"/>
                <a:sym typeface="Arial"/>
              </a:rPr>
            </a:br>
            <a:r>
              <a:rPr lang="bg" sz="1100" dirty="0">
                <a:latin typeface="Arial"/>
                <a:ea typeface="Arial"/>
                <a:cs typeface="Arial"/>
                <a:sym typeface="Arial"/>
              </a:rPr>
              <a:t>– Защото фактът, че по документи няма оторизирани подизпълнители всъщност прави ситуацията </a:t>
            </a:r>
            <a:r>
              <a:rPr lang="bg" sz="1100" b="1" dirty="0">
                <a:latin typeface="Arial"/>
                <a:ea typeface="Arial"/>
                <a:cs typeface="Arial"/>
                <a:sym typeface="Arial"/>
              </a:rPr>
              <a:t>по-подозрителна</a:t>
            </a:r>
            <a:r>
              <a:rPr lang="bg" sz="1100" dirty="0">
                <a:latin typeface="Arial"/>
                <a:ea typeface="Arial"/>
                <a:cs typeface="Arial"/>
                <a:sym typeface="Arial"/>
              </a:rPr>
              <a:t>, а не по-малко. Ако на място се появи съвсем различна фирма, по всяка вероятност, тя работи неофициално или чрез някакво скрито споразумение.</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Защо не е </a:t>
            </a:r>
            <a:r>
              <a:rPr lang="bg" sz="1100" b="1" dirty="0">
                <a:latin typeface="Arial"/>
                <a:ea typeface="Arial"/>
                <a:cs typeface="Arial"/>
                <a:sym typeface="Arial"/>
              </a:rPr>
              <a:t>c.</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Защото наблюдателите трябва да останат </a:t>
            </a:r>
            <a:r>
              <a:rPr lang="bg" sz="1100" b="1" dirty="0">
                <a:latin typeface="Arial"/>
                <a:ea typeface="Arial"/>
                <a:cs typeface="Arial"/>
                <a:sym typeface="Arial"/>
              </a:rPr>
              <a:t>неутрални и да основават констатациите си на факти</a:t>
            </a:r>
            <a:r>
              <a:rPr lang="bg" sz="1100" dirty="0">
                <a:latin typeface="Arial"/>
                <a:ea typeface="Arial"/>
                <a:cs typeface="Arial"/>
                <a:sym typeface="Arial"/>
              </a:rPr>
              <a:t>. На този етап те все още не знаят дали има официално споразумение за съвместна работа, спешно наемане или нарушение на правилата. Директното използване на изрази като „незаконно“ и посочване на конкретни лица би надхвърлило ролята на наблюдателите. Това неизбежно би могло да доведе до обвинения в корупция срещу кмета, което не е нашата цел.</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Вместо това, използвайте формуляра на iMonitor по следния начин:</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В </a:t>
            </a:r>
            <a:r>
              <a:rPr lang="bg" sz="1100" b="1" dirty="0">
                <a:latin typeface="Arial"/>
                <a:ea typeface="Arial"/>
                <a:cs typeface="Arial"/>
                <a:sym typeface="Arial"/>
              </a:rPr>
              <a:t>Стъпка 1, раздел Б – </a:t>
            </a:r>
            <a:r>
              <a:rPr lang="bg" sz="1100" dirty="0">
                <a:latin typeface="Arial"/>
                <a:ea typeface="Arial"/>
                <a:cs typeface="Arial"/>
                <a:sym typeface="Arial"/>
              </a:rPr>
              <a:t>отговорете с „Да“ на въпроса </a:t>
            </a:r>
            <a:r>
              <a:rPr lang="bg" sz="1100" i="1" dirty="0">
                <a:latin typeface="Arial"/>
                <a:ea typeface="Arial"/>
                <a:cs typeface="Arial"/>
                <a:sym typeface="Arial"/>
              </a:rPr>
              <a:t>„</a:t>
            </a:r>
            <a:r>
              <a:rPr lang="bg-BG" sz="1200" b="0" i="1" u="none" strike="noStrike" cap="none" dirty="0">
                <a:solidFill>
                  <a:schemeClr val="dk1"/>
                </a:solidFill>
                <a:effectLst/>
                <a:latin typeface="Calibri"/>
                <a:ea typeface="Calibri"/>
                <a:cs typeface="Calibri"/>
                <a:sym typeface="Calibri"/>
              </a:rPr>
              <a:t>По време на наблюдението на място, установили ли сте компании, ангажирани с изпълнение/доставки, които не фигурират официално в договора като изпълнители или подизпълнители</a:t>
            </a:r>
            <a:r>
              <a:rPr lang="en-GB" sz="1200" b="0" i="1" u="none" strike="noStrike" cap="none" dirty="0">
                <a:solidFill>
                  <a:schemeClr val="dk1"/>
                </a:solidFill>
                <a:effectLst/>
                <a:latin typeface="Calibri"/>
                <a:ea typeface="Calibri"/>
                <a:cs typeface="Calibri"/>
                <a:sym typeface="Calibri"/>
              </a:rPr>
              <a:t>?</a:t>
            </a:r>
            <a:r>
              <a:rPr lang="bg-BG" sz="1200" b="0" i="1" u="none" strike="noStrike" cap="none" dirty="0">
                <a:solidFill>
                  <a:schemeClr val="dk1"/>
                </a:solidFill>
                <a:effectLst/>
                <a:latin typeface="Calibri"/>
                <a:ea typeface="Calibri"/>
                <a:cs typeface="Calibri"/>
                <a:sym typeface="Calibri"/>
              </a:rPr>
              <a:t>“</a:t>
            </a:r>
            <a:r>
              <a:rPr lang="bg" sz="1100" i="1" dirty="0">
                <a:latin typeface="Arial"/>
                <a:ea typeface="Arial"/>
                <a:cs typeface="Arial"/>
                <a:sym typeface="Arial"/>
              </a:rPr>
              <a:t> </a:t>
            </a:r>
            <a:r>
              <a:rPr lang="bg" sz="1100" dirty="0">
                <a:latin typeface="Arial"/>
                <a:ea typeface="Arial"/>
                <a:cs typeface="Arial"/>
                <a:sym typeface="Arial"/>
              </a:rPr>
              <a:t>и въведете: </a:t>
            </a:r>
            <a:br>
              <a:rPr lang="en-US" sz="1100" dirty="0">
                <a:latin typeface="Arial"/>
                <a:ea typeface="Arial"/>
                <a:cs typeface="Arial"/>
                <a:sym typeface="Arial"/>
              </a:rPr>
            </a:br>
            <a:r>
              <a:rPr lang="bg" sz="1100" dirty="0">
                <a:latin typeface="Arial"/>
                <a:ea typeface="Arial"/>
                <a:cs typeface="Arial"/>
                <a:sym typeface="Arial"/>
              </a:rPr>
              <a:t>– Наименование: </a:t>
            </a:r>
            <a:r>
              <a:rPr lang="bg" sz="1100" i="1" dirty="0">
                <a:latin typeface="Arial"/>
                <a:ea typeface="Arial"/>
                <a:cs typeface="Arial"/>
                <a:sym typeface="Arial"/>
              </a:rPr>
              <a:t>Fiumi &amp; Figli SNC </a:t>
            </a:r>
            <a:br>
              <a:rPr lang="en-US" sz="1100" i="1" dirty="0">
                <a:latin typeface="Arial"/>
                <a:ea typeface="Arial"/>
                <a:cs typeface="Arial"/>
                <a:sym typeface="Arial"/>
              </a:rPr>
            </a:br>
            <a:r>
              <a:rPr lang="bg" sz="1100" dirty="0">
                <a:latin typeface="Arial"/>
                <a:ea typeface="Arial"/>
                <a:cs typeface="Arial"/>
                <a:sym typeface="Arial"/>
              </a:rPr>
              <a:t>– Място: </a:t>
            </a:r>
            <a:r>
              <a:rPr lang="bg" sz="1100" i="1" dirty="0">
                <a:latin typeface="Arial"/>
                <a:ea typeface="Arial"/>
                <a:cs typeface="Arial"/>
                <a:sym typeface="Arial"/>
              </a:rPr>
              <a:t>Дренажна площадка Valle Verde, главна улица </a:t>
            </a:r>
            <a:br>
              <a:rPr lang="en-US" sz="1100" i="1" dirty="0">
                <a:latin typeface="Arial"/>
                <a:ea typeface="Arial"/>
                <a:cs typeface="Arial"/>
                <a:sym typeface="Arial"/>
              </a:rPr>
            </a:br>
            <a:r>
              <a:rPr lang="bg" sz="1100" dirty="0">
                <a:latin typeface="Arial"/>
                <a:ea typeface="Arial"/>
                <a:cs typeface="Arial"/>
                <a:sym typeface="Arial"/>
              </a:rPr>
              <a:t>– Дата и час на посещението </a:t>
            </a:r>
            <a:br>
              <a:rPr lang="en-US" sz="1100" dirty="0">
                <a:latin typeface="Arial"/>
                <a:ea typeface="Arial"/>
                <a:cs typeface="Arial"/>
                <a:sym typeface="Arial"/>
              </a:rPr>
            </a:br>
            <a:r>
              <a:rPr lang="bg" sz="1100" dirty="0">
                <a:latin typeface="Arial"/>
                <a:ea typeface="Arial"/>
                <a:cs typeface="Arial"/>
                <a:sym typeface="Arial"/>
              </a:rPr>
              <a:t>– Доказателство: </a:t>
            </a:r>
            <a:r>
              <a:rPr lang="bg" sz="1100" i="1" dirty="0">
                <a:latin typeface="Arial"/>
                <a:ea typeface="Arial"/>
                <a:cs typeface="Arial"/>
                <a:sym typeface="Arial"/>
              </a:rPr>
              <a:t>приложени снимки на багер, камион и лога върху ЛПС на работниците</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a:t>
            </a:r>
            <a:r>
              <a:rPr lang="bg" sz="1100" b="1" dirty="0">
                <a:latin typeface="Arial"/>
                <a:ea typeface="Arial"/>
                <a:cs typeface="Arial"/>
                <a:sym typeface="Arial"/>
              </a:rPr>
              <a:t>Стъпка 2 – Декларирани спрямо наблюдавани изпълнители (въпросът от предходния слайд) – </a:t>
            </a:r>
            <a:r>
              <a:rPr lang="bg" sz="1100" dirty="0">
                <a:latin typeface="Arial"/>
                <a:ea typeface="Arial"/>
                <a:cs typeface="Arial"/>
                <a:sym typeface="Arial"/>
              </a:rPr>
              <a:t>отбележете „Не“ и отново напишете кратка, неутрална бележка, че компанията, наблюдавана на обекта не отговаря на официалните документи.</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Една неутрална формулировка би могла да бъде:</a:t>
            </a:r>
            <a:br>
              <a:rPr lang="en-US" sz="1100" dirty="0">
                <a:latin typeface="Arial"/>
                <a:ea typeface="Arial"/>
                <a:cs typeface="Arial"/>
                <a:sym typeface="Arial"/>
              </a:rPr>
            </a:br>
            <a:r>
              <a:rPr lang="bg" sz="1100" i="1" dirty="0">
                <a:latin typeface="Arial"/>
                <a:ea typeface="Arial"/>
                <a:cs typeface="Arial"/>
                <a:sym typeface="Arial"/>
              </a:rPr>
              <a:t>„В документацията по договора е посочен AcquaVerde s.r.l. като изпълнител; няма оторизирани подизпълнители. По време на посещението на място върху всички машини и ЛПС на обекта е наблюдавано лого на Fiumi &amp; Figli SNC; не бяха наблюдавани идентификатори на AcquaVerde. Жителите от района съобщиха, че Fiumi &amp; Figli извършват работите. Приложени са снимки.“</a:t>
            </a:r>
            <a:endParaRPr sz="1100" i="1" dirty="0">
              <a:latin typeface="Arial"/>
              <a:ea typeface="Arial"/>
              <a:cs typeface="Arial"/>
              <a:sym typeface="Arial"/>
            </a:endParaRPr>
          </a:p>
          <a:p>
            <a:pPr marL="0" lvl="0" indent="0" algn="l" rtl="0">
              <a:lnSpc>
                <a:spcPct val="115000"/>
              </a:lnSpc>
              <a:spcBef>
                <a:spcPts val="1200"/>
              </a:spcBef>
              <a:spcAft>
                <a:spcPts val="1200"/>
              </a:spcAft>
              <a:buNone/>
            </a:pPr>
            <a:r>
              <a:rPr lang="bg" sz="1100" dirty="0">
                <a:latin typeface="Arial"/>
                <a:ea typeface="Arial"/>
                <a:cs typeface="Arial"/>
                <a:sym typeface="Arial"/>
              </a:rPr>
              <a:t>Ключовото послание: </a:t>
            </a:r>
            <a:br>
              <a:rPr lang="en-US" sz="1100" dirty="0">
                <a:latin typeface="Arial"/>
                <a:ea typeface="Arial"/>
                <a:cs typeface="Arial"/>
                <a:sym typeface="Arial"/>
              </a:rPr>
            </a:br>
            <a:r>
              <a:rPr lang="bg" sz="1100" b="1" dirty="0">
                <a:latin typeface="Arial"/>
                <a:ea typeface="Arial"/>
                <a:cs typeface="Arial"/>
                <a:sym typeface="Arial"/>
              </a:rPr>
              <a:t>Когато компанията, която действително работи по малък публичен проект, е различна от посочената в договора – особено когато по документи „няма оторизирани“ подизпълнители – това е сериозна индикация за Корупционен модел 3. Вашата задача е внимателно да документирате този пропуск, а не да отправяте прибързани обвинения.</a:t>
            </a:r>
            <a:endParaRPr sz="1100" dirty="0">
              <a:latin typeface="Arial"/>
              <a:ea typeface="Arial"/>
              <a:cs typeface="Arial"/>
              <a:sym typeface="Arial"/>
            </a:endParaRPr>
          </a:p>
        </p:txBody>
      </p:sp>
      <p:sp>
        <p:nvSpPr>
          <p:cNvPr id="211" name="Google Shape;211;g3aa3c6fb757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a9ecc4a29f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 проекти, отбелязани като </a:t>
            </a:r>
            <a:r>
              <a:rPr lang="bg" sz="1100" b="1" dirty="0">
                <a:latin typeface="Arial"/>
                <a:ea typeface="Arial"/>
                <a:cs typeface="Arial"/>
                <a:sym typeface="Arial"/>
              </a:rPr>
              <a:t>завършени</a:t>
            </a:r>
            <a:r>
              <a:rPr lang="bg" sz="1100" dirty="0">
                <a:latin typeface="Arial"/>
                <a:ea typeface="Arial"/>
                <a:cs typeface="Arial"/>
                <a:sym typeface="Arial"/>
              </a:rPr>
              <a:t>, формулярът задава последен набор от въпроси.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първо място, следва да проверите дали изпълнителят </a:t>
            </a:r>
            <a:r>
              <a:rPr lang="bg" sz="1100" b="1" dirty="0">
                <a:latin typeface="Arial"/>
                <a:ea typeface="Arial"/>
                <a:cs typeface="Arial"/>
                <a:sym typeface="Arial"/>
              </a:rPr>
              <a:t>е изпълнил изцяло заложеното по договор</a:t>
            </a:r>
            <a:r>
              <a:rPr lang="bg" sz="1100" dirty="0">
                <a:latin typeface="Arial"/>
                <a:ea typeface="Arial"/>
                <a:cs typeface="Arial"/>
                <a:sym typeface="Arial"/>
              </a:rPr>
              <a:t>. Налице ли са всички основни елементи – пълната дължина на пешеходната пътека, всички автобусни спирки, всички съоръжения на детската площадка, цялата отводнителна мрежа? Или нещо очевидно липсва?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След това, направете оценка дали строителните работи са останали в </a:t>
            </a:r>
            <a:r>
              <a:rPr lang="bg" sz="1100" b="1" dirty="0">
                <a:latin typeface="Arial"/>
                <a:ea typeface="Arial"/>
                <a:cs typeface="Arial"/>
                <a:sym typeface="Arial"/>
              </a:rPr>
              <a:t>приемливо състояние</a:t>
            </a:r>
            <a:r>
              <a:rPr lang="bg" sz="1100" dirty="0">
                <a:latin typeface="Arial"/>
                <a:ea typeface="Arial"/>
                <a:cs typeface="Arial"/>
                <a:sym typeface="Arial"/>
              </a:rPr>
              <a:t>, особено ако посещението на обекта е проведено няколко месеца след завършването му. Има ли пукнатини по тротоарите, потъващи капаци на шахти, счупени ли са пейките или новозасадените дръвчета са изсъхнали?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трето място, се питате дали обектът е </a:t>
            </a:r>
            <a:r>
              <a:rPr lang="bg" sz="1100" b="1" dirty="0">
                <a:latin typeface="Arial"/>
                <a:ea typeface="Arial"/>
                <a:cs typeface="Arial"/>
                <a:sym typeface="Arial"/>
              </a:rPr>
              <a:t>напълно функциониращ</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Улицата отворена ли е и може ли да се използва безопасно? </a:t>
            </a:r>
            <a:br>
              <a:rPr lang="en-US" sz="1100" dirty="0">
                <a:latin typeface="Arial"/>
                <a:ea typeface="Arial"/>
                <a:cs typeface="Arial"/>
                <a:sym typeface="Arial"/>
              </a:rPr>
            </a:br>
            <a:r>
              <a:rPr lang="bg" sz="1100" dirty="0">
                <a:latin typeface="Arial"/>
                <a:ea typeface="Arial"/>
                <a:cs typeface="Arial"/>
                <a:sym typeface="Arial"/>
              </a:rPr>
              <a:t>– Реновираната училищна сграда действително ли се използва? </a:t>
            </a:r>
            <a:br>
              <a:rPr lang="en-US" sz="1100" dirty="0">
                <a:latin typeface="Arial"/>
                <a:ea typeface="Arial"/>
                <a:cs typeface="Arial"/>
                <a:sym typeface="Arial"/>
              </a:rPr>
            </a:br>
            <a:r>
              <a:rPr lang="bg" sz="1100" dirty="0">
                <a:latin typeface="Arial"/>
                <a:ea typeface="Arial"/>
                <a:cs typeface="Arial"/>
                <a:sym typeface="Arial"/>
              </a:rPr>
              <a:t>– Дренажният канал отвежда ли правилно водата, когато вали?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 случай, че отговорът е </a:t>
            </a:r>
            <a:r>
              <a:rPr lang="bg" sz="1100" b="1" dirty="0">
                <a:latin typeface="Arial"/>
                <a:ea typeface="Arial"/>
                <a:cs typeface="Arial"/>
                <a:sym typeface="Arial"/>
              </a:rPr>
              <a:t>„Не“</a:t>
            </a:r>
            <a:r>
              <a:rPr lang="bg" sz="1100" dirty="0">
                <a:latin typeface="Arial"/>
                <a:ea typeface="Arial"/>
                <a:cs typeface="Arial"/>
                <a:sym typeface="Arial"/>
              </a:rPr>
              <a:t>, опишете няколко конкретни примера: </a:t>
            </a:r>
            <a:br>
              <a:rPr lang="en-US" sz="1100" dirty="0">
                <a:latin typeface="Arial"/>
                <a:ea typeface="Arial"/>
                <a:cs typeface="Arial"/>
                <a:sym typeface="Arial"/>
              </a:rPr>
            </a:br>
            <a:r>
              <a:rPr lang="bg" sz="1100" dirty="0">
                <a:latin typeface="Arial"/>
                <a:ea typeface="Arial"/>
                <a:cs typeface="Arial"/>
                <a:sym typeface="Arial"/>
              </a:rPr>
              <a:t>– „Две от четирите планирани автобусни спирки липсваха към момента на посещението; само основи.“ </a:t>
            </a:r>
            <a:br>
              <a:rPr lang="en-US" sz="1100" dirty="0">
                <a:latin typeface="Arial"/>
                <a:ea typeface="Arial"/>
                <a:cs typeface="Arial"/>
                <a:sym typeface="Arial"/>
              </a:rPr>
            </a:br>
            <a:r>
              <a:rPr lang="bg" sz="1100" dirty="0">
                <a:latin typeface="Arial"/>
                <a:ea typeface="Arial"/>
                <a:cs typeface="Arial"/>
                <a:sym typeface="Arial"/>
              </a:rPr>
              <a:t>– „Настилката на новопавирана улица има множество пукнатини и дупки осем месеца след завършването ѝ.“</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Тези констатации отразяват главно </a:t>
            </a:r>
            <a:r>
              <a:rPr lang="bg" sz="1100" b="1" dirty="0">
                <a:latin typeface="Arial"/>
                <a:ea typeface="Arial"/>
                <a:cs typeface="Arial"/>
                <a:sym typeface="Arial"/>
              </a:rPr>
              <a:t>корупционен модел 2 – </a:t>
            </a:r>
            <a:r>
              <a:rPr lang="bg-BG" sz="1100" b="1" noProof="0" dirty="0">
                <a:latin typeface="Arial"/>
                <a:ea typeface="Arial"/>
                <a:cs typeface="Arial"/>
                <a:sym typeface="Arial"/>
              </a:rPr>
              <a:t>Некачествено или непълно изпълнение в сравнение с разплатеното</a:t>
            </a:r>
            <a:r>
              <a:rPr lang="bg" sz="1100" dirty="0">
                <a:latin typeface="Arial"/>
                <a:ea typeface="Arial"/>
                <a:cs typeface="Arial"/>
                <a:sym typeface="Arial"/>
              </a:rPr>
              <a:t>. Договорът може да изглежда перфектно на хартия, но ако работите липсват или бързо се разпадат, гражданите не получават това, за което са платили.</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В някои случаи проблемите със завършените работи могат да сочат и към </a:t>
            </a:r>
            <a:r>
              <a:rPr lang="bg" sz="1100" b="1" dirty="0">
                <a:latin typeface="Arial"/>
                <a:ea typeface="Arial"/>
                <a:cs typeface="Arial"/>
                <a:sym typeface="Arial"/>
              </a:rPr>
              <a:t>КМ1</a:t>
            </a:r>
            <a:r>
              <a:rPr lang="bg" sz="1100" dirty="0">
                <a:latin typeface="Arial"/>
                <a:ea typeface="Arial"/>
                <a:cs typeface="Arial"/>
                <a:sym typeface="Arial"/>
              </a:rPr>
              <a:t>: например, в случаи, кагота скъпи промени са обосновани с „подобряване на издръжливостта“, докато в действителност, наскоро обновеният път вече дава дефекти. Вашите точни бележки тук, ще помогнат за пресъздаването на тази картина.</a:t>
            </a:r>
            <a:endParaRPr sz="1000" dirty="0"/>
          </a:p>
        </p:txBody>
      </p:sp>
      <p:sp>
        <p:nvSpPr>
          <p:cNvPr id="219" name="Google Shape;219;g3a9ecc4a29f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a9fa8ff7ef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bg" sz="1100" dirty="0">
                <a:latin typeface="Arial"/>
                <a:ea typeface="Arial"/>
                <a:cs typeface="Arial"/>
                <a:sym typeface="Arial"/>
              </a:rPr>
              <a:t>Последната стъпка във формуляра е да подкрепите всичките си отговори с </a:t>
            </a:r>
            <a:r>
              <a:rPr lang="bg" sz="1100" b="1" dirty="0">
                <a:latin typeface="Arial"/>
                <a:ea typeface="Arial"/>
                <a:cs typeface="Arial"/>
                <a:sym typeface="Arial"/>
              </a:rPr>
              <a:t>доказателства</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Първо, следва да посочите какви </a:t>
            </a:r>
            <a:r>
              <a:rPr lang="bg" sz="1100" b="1" dirty="0">
                <a:latin typeface="Arial"/>
                <a:ea typeface="Arial"/>
                <a:cs typeface="Arial"/>
                <a:sym typeface="Arial"/>
              </a:rPr>
              <a:t>методи </a:t>
            </a:r>
            <a:r>
              <a:rPr lang="bg" sz="1100" dirty="0">
                <a:latin typeface="Arial"/>
                <a:ea typeface="Arial"/>
                <a:cs typeface="Arial"/>
                <a:sym typeface="Arial"/>
              </a:rPr>
              <a:t>сте използвали – оглед на място, преглед на документи, онлайн проучване, интервюта. Това ще помогне на четящите доклада да разберат доколко убедителни са Вашите наблюдения.</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Второ, използвайте полето за прилагане на файлове, за да прикачите важни документи и визуални материали: </a:t>
            </a:r>
            <a:br>
              <a:rPr lang="en-US" sz="1100" dirty="0">
                <a:latin typeface="Arial"/>
                <a:ea typeface="Arial"/>
                <a:cs typeface="Arial"/>
                <a:sym typeface="Arial"/>
              </a:rPr>
            </a:br>
            <a:r>
              <a:rPr lang="bg" sz="1100" dirty="0">
                <a:latin typeface="Arial"/>
                <a:ea typeface="Arial"/>
                <a:cs typeface="Arial"/>
                <a:sym typeface="Arial"/>
              </a:rPr>
              <a:t>– основните страници от договора, показващи обхвата, стойността на договора и продължителността; </a:t>
            </a:r>
            <a:br>
              <a:rPr lang="en-US" sz="1100" dirty="0">
                <a:latin typeface="Arial"/>
                <a:ea typeface="Arial"/>
                <a:cs typeface="Arial"/>
                <a:sym typeface="Arial"/>
              </a:rPr>
            </a:br>
            <a:r>
              <a:rPr lang="bg" sz="1100" dirty="0">
                <a:latin typeface="Arial"/>
                <a:ea typeface="Arial"/>
                <a:cs typeface="Arial"/>
                <a:sym typeface="Arial"/>
              </a:rPr>
              <a:t>– всички </a:t>
            </a:r>
            <a:r>
              <a:rPr lang="bg" sz="1100" b="1" dirty="0">
                <a:latin typeface="Arial"/>
                <a:ea typeface="Arial"/>
                <a:cs typeface="Arial"/>
                <a:sym typeface="Arial"/>
              </a:rPr>
              <a:t>допълнения или изменения към него</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избрани </a:t>
            </a:r>
            <a:r>
              <a:rPr lang="bg" sz="1100" b="1" dirty="0">
                <a:latin typeface="Arial"/>
                <a:ea typeface="Arial"/>
                <a:cs typeface="Arial"/>
                <a:sym typeface="Arial"/>
              </a:rPr>
              <a:t>отчети за напредъка и платежни нареждания</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и – особено важно – </a:t>
            </a:r>
            <a:r>
              <a:rPr lang="bg" sz="1100" b="1" dirty="0">
                <a:latin typeface="Arial"/>
                <a:ea typeface="Arial"/>
                <a:cs typeface="Arial"/>
                <a:sym typeface="Arial"/>
              </a:rPr>
              <a:t>снимки или кратки видеоклипове </a:t>
            </a:r>
            <a:r>
              <a:rPr lang="bg" sz="1100" dirty="0">
                <a:latin typeface="Arial"/>
                <a:ea typeface="Arial"/>
                <a:cs typeface="Arial"/>
                <a:sym typeface="Arial"/>
              </a:rPr>
              <a:t>от сайта.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За всеки файл се опитайте да включите кратка бележка, която да дава отговор на четири въпроса: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КАКВО </a:t>
            </a:r>
            <a:r>
              <a:rPr lang="bg" sz="1100" dirty="0">
                <a:latin typeface="Arial"/>
                <a:ea typeface="Arial"/>
                <a:cs typeface="Arial"/>
                <a:sym typeface="Arial"/>
              </a:rPr>
              <a:t>е показано – „липсваща част от бордюра“, „лого на непосочен подизпълнител“;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КЪДЕ </a:t>
            </a:r>
            <a:r>
              <a:rPr lang="bg" sz="1100" dirty="0">
                <a:latin typeface="Arial"/>
                <a:ea typeface="Arial"/>
                <a:cs typeface="Arial"/>
                <a:sym typeface="Arial"/>
              </a:rPr>
              <a:t>– „северният край на улица X“, „детска площадка в село Y“;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КОГА </a:t>
            </a:r>
            <a:r>
              <a:rPr lang="bg" sz="1100" dirty="0">
                <a:latin typeface="Arial"/>
                <a:ea typeface="Arial"/>
                <a:cs typeface="Arial"/>
                <a:sym typeface="Arial"/>
              </a:rPr>
              <a:t>– дата на посещението или екранна снимка;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КОЙ </a:t>
            </a:r>
            <a:r>
              <a:rPr lang="bg" sz="1100" dirty="0">
                <a:latin typeface="Arial"/>
                <a:ea typeface="Arial"/>
                <a:cs typeface="Arial"/>
                <a:sym typeface="Arial"/>
              </a:rPr>
              <a:t>– само ако е важно, например името на фирма върху камион.</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Тези приложения са това, което трансформира Вашия доклад от „мнение“ в </a:t>
            </a:r>
            <a:r>
              <a:rPr lang="bg" sz="1100" b="1" dirty="0">
                <a:latin typeface="Arial"/>
                <a:ea typeface="Arial"/>
                <a:cs typeface="Arial"/>
                <a:sym typeface="Arial"/>
              </a:rPr>
              <a:t>проверим запис</a:t>
            </a:r>
            <a:r>
              <a:rPr lang="bg" sz="1100" dirty="0">
                <a:latin typeface="Arial"/>
                <a:ea typeface="Arial"/>
                <a:cs typeface="Arial"/>
                <a:sym typeface="Arial"/>
              </a:rPr>
              <a:t>. Те подкрепят индикациите за възможно наличие на трите корупционни модела: </a:t>
            </a:r>
            <a:br>
              <a:rPr lang="en-US" sz="1100" dirty="0">
                <a:latin typeface="Arial"/>
                <a:ea typeface="Arial"/>
                <a:cs typeface="Arial"/>
                <a:sym typeface="Arial"/>
              </a:rPr>
            </a:br>
            <a:r>
              <a:rPr lang="bg" sz="1100" dirty="0">
                <a:latin typeface="Arial"/>
                <a:ea typeface="Arial"/>
                <a:cs typeface="Arial"/>
                <a:sym typeface="Arial"/>
              </a:rPr>
              <a:t>– документи и снимки на липсващи работи и съоръжения подкрепят </a:t>
            </a:r>
            <a:r>
              <a:rPr lang="bg" sz="1100" b="1" dirty="0">
                <a:latin typeface="Arial"/>
                <a:ea typeface="Arial"/>
                <a:cs typeface="Arial"/>
                <a:sym typeface="Arial"/>
              </a:rPr>
              <a:t>КМ2</a:t>
            </a:r>
            <a:r>
              <a:rPr lang="bg" sz="1100" dirty="0">
                <a:latin typeface="Arial"/>
                <a:ea typeface="Arial"/>
                <a:cs typeface="Arial"/>
                <a:sym typeface="Arial"/>
              </a:rPr>
              <a:t>;</a:t>
            </a:r>
            <a:br>
              <a:rPr lang="en-US" sz="1100" dirty="0">
                <a:latin typeface="Arial"/>
                <a:ea typeface="Arial"/>
                <a:cs typeface="Arial"/>
                <a:sym typeface="Arial"/>
              </a:rPr>
            </a:br>
            <a:r>
              <a:rPr lang="bg" sz="1100" dirty="0">
                <a:latin typeface="Arial"/>
                <a:ea typeface="Arial"/>
                <a:cs typeface="Arial"/>
                <a:sym typeface="Arial"/>
              </a:rPr>
              <a:t>– заповеди за изменения и доклади за напредъка подкрепят анализа по </a:t>
            </a:r>
            <a:r>
              <a:rPr lang="bg" sz="1100" b="1" dirty="0">
                <a:latin typeface="Arial"/>
                <a:ea typeface="Arial"/>
                <a:cs typeface="Arial"/>
                <a:sym typeface="Arial"/>
              </a:rPr>
              <a:t>КМ1</a:t>
            </a:r>
            <a:r>
              <a:rPr lang="bg" sz="1100" dirty="0">
                <a:latin typeface="Arial"/>
                <a:ea typeface="Arial"/>
                <a:cs typeface="Arial"/>
                <a:sym typeface="Arial"/>
              </a:rPr>
              <a:t>; </a:t>
            </a:r>
            <a:br>
              <a:rPr lang="en-US" sz="1100" dirty="0">
                <a:latin typeface="Arial"/>
                <a:ea typeface="Arial"/>
                <a:cs typeface="Arial"/>
                <a:sym typeface="Arial"/>
              </a:rPr>
            </a:br>
            <a:r>
              <a:rPr lang="bg" sz="1100" dirty="0">
                <a:latin typeface="Arial"/>
                <a:ea typeface="Arial"/>
                <a:cs typeface="Arial"/>
                <a:sym typeface="Arial"/>
              </a:rPr>
              <a:t>– снимки на компании-фантоми на обекта подкрепят </a:t>
            </a:r>
            <a:r>
              <a:rPr lang="bg" sz="1100" b="1" dirty="0">
                <a:latin typeface="Arial"/>
                <a:ea typeface="Arial"/>
                <a:cs typeface="Arial"/>
                <a:sym typeface="Arial"/>
              </a:rPr>
              <a:t>КМ3</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Добрите доказателства Ви защитават и като наблюдател: Вие не повдигате обвинения, а просто показвате разликите между картината по документи и на терен.</a:t>
            </a:r>
            <a:endParaRPr sz="1000" dirty="0"/>
          </a:p>
        </p:txBody>
      </p:sp>
      <p:sp>
        <p:nvSpPr>
          <p:cNvPr id="230" name="Google Shape;230;g3a9fa8ff7e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9b0ea2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bg" sz="1000" dirty="0"/>
              <a:t>Стъпка 2 започва с един практичен въпрос: </a:t>
            </a:r>
            <a:r>
              <a:rPr lang="bg" sz="1000" i="1" dirty="0"/>
              <a:t>успяхте ли всъщност да видите къде се изпълнява договорът?</a:t>
            </a:r>
            <a:endParaRPr sz="1000" i="1" dirty="0"/>
          </a:p>
          <a:p>
            <a:pPr marL="0" lvl="0" indent="0" algn="l" rtl="0">
              <a:lnSpc>
                <a:spcPct val="115000"/>
              </a:lnSpc>
              <a:spcBef>
                <a:spcPts val="1200"/>
              </a:spcBef>
              <a:spcAft>
                <a:spcPts val="0"/>
              </a:spcAft>
              <a:buSzPts val="1100"/>
              <a:buNone/>
            </a:pPr>
            <a:r>
              <a:rPr lang="bg" sz="1000" dirty="0"/>
              <a:t>Ако сте получили разрешение и сте посетили поне един строителен обект или място за доставка, отбелязвате „Да“. Това може да бъде участък от ремонт на улица, разширение на училище, дренажен канал – всичко, обхванато от договора за строителство.</a:t>
            </a:r>
            <a:endParaRPr sz="1000" dirty="0"/>
          </a:p>
          <a:p>
            <a:pPr marL="0" lvl="0" indent="0" algn="l" rtl="0">
              <a:lnSpc>
                <a:spcPct val="115000"/>
              </a:lnSpc>
              <a:spcBef>
                <a:spcPts val="1200"/>
              </a:spcBef>
              <a:spcAft>
                <a:spcPts val="0"/>
              </a:spcAft>
              <a:buClr>
                <a:schemeClr val="dk1"/>
              </a:buClr>
              <a:buSzPts val="1100"/>
              <a:buFont typeface="Arial"/>
              <a:buNone/>
            </a:pPr>
            <a:r>
              <a:rPr lang="bg" sz="1000" dirty="0"/>
              <a:t>Ако сте опитали, но не сте могли да посетите нито един обект – може би е било заключено, изпълнителят е отказал или властите са казали „това е зона с ограничен достъп“ – отбелязвате </a:t>
            </a:r>
            <a:r>
              <a:rPr lang="bg" sz="1000" b="1" dirty="0"/>
              <a:t>„Не“</a:t>
            </a:r>
            <a:r>
              <a:rPr lang="bg" sz="1000" dirty="0"/>
              <a:t>. Дори и да сте направили снимки отвън оградата или да сте говорили с жители от района, това все пак представлява непредоставяне на достъп.</a:t>
            </a:r>
            <a:endParaRPr sz="1000" dirty="0"/>
          </a:p>
          <a:p>
            <a:pPr marL="0" lvl="0" indent="0" algn="l" rtl="0">
              <a:lnSpc>
                <a:spcPct val="115000"/>
              </a:lnSpc>
              <a:spcBef>
                <a:spcPts val="1200"/>
              </a:spcBef>
              <a:spcAft>
                <a:spcPts val="0"/>
              </a:spcAft>
              <a:buSzPts val="1100"/>
              <a:buNone/>
            </a:pPr>
            <a:r>
              <a:rPr lang="bg" sz="1000" dirty="0"/>
              <a:t>Този въпрос е </a:t>
            </a:r>
            <a:r>
              <a:rPr lang="bg" sz="1000" b="1" dirty="0"/>
              <a:t>входът </a:t>
            </a:r>
            <a:r>
              <a:rPr lang="bg" sz="1000" dirty="0"/>
              <a:t>към всички проверки на място:</a:t>
            </a:r>
            <a:br>
              <a:rPr lang="en-US" sz="1000" dirty="0"/>
            </a:br>
            <a:endParaRPr sz="1000" dirty="0"/>
          </a:p>
          <a:p>
            <a:pPr marL="457200" lvl="0" indent="-292100" algn="l" rtl="0">
              <a:lnSpc>
                <a:spcPct val="115000"/>
              </a:lnSpc>
              <a:spcBef>
                <a:spcPts val="1200"/>
              </a:spcBef>
              <a:spcAft>
                <a:spcPts val="0"/>
              </a:spcAft>
              <a:buSzPts val="1000"/>
              <a:buChar char="●"/>
            </a:pPr>
            <a:r>
              <a:rPr lang="bg" sz="1000" dirty="0"/>
              <a:t>Когато отговорът е </a:t>
            </a:r>
            <a:r>
              <a:rPr lang="bg" sz="1000" b="1" dirty="0"/>
              <a:t>„Да“</a:t>
            </a:r>
            <a:r>
              <a:rPr lang="bg" sz="1000" dirty="0"/>
              <a:t>, можете директно да наблюдавате количествата, качеството, кой работи на обекта и дали измененията са истински; именно тук трите корупционни модела стават видими.</a:t>
            </a:r>
            <a:endParaRPr sz="1000" dirty="0"/>
          </a:p>
          <a:p>
            <a:pPr marL="457200" lvl="0" indent="-292100" algn="l" rtl="0">
              <a:lnSpc>
                <a:spcPct val="115000"/>
              </a:lnSpc>
              <a:spcBef>
                <a:spcPts val="0"/>
              </a:spcBef>
              <a:spcAft>
                <a:spcPts val="0"/>
              </a:spcAft>
              <a:buSzPts val="1000"/>
              <a:buChar char="●"/>
            </a:pPr>
            <a:r>
              <a:rPr lang="bg" sz="1000" dirty="0"/>
              <a:t>Когато отговорът е </a:t>
            </a:r>
            <a:r>
              <a:rPr lang="bg" sz="1000" b="1" dirty="0"/>
              <a:t>„Не“</a:t>
            </a:r>
            <a:r>
              <a:rPr lang="bg" sz="1000" dirty="0"/>
              <a:t>, не можете да видите обекта, но това само по себе си представлява </a:t>
            </a:r>
            <a:r>
              <a:rPr lang="bg" sz="1000" b="1" dirty="0"/>
              <a:t>индикация за риск</a:t>
            </a:r>
            <a:r>
              <a:rPr lang="bg" sz="1000" dirty="0"/>
              <a:t>. Повечето малки инфраструктурни проекти – като павиране на улица, изграждане на автобусна спирка или обновяване на парк – трябва да бъдат видими за гражданите. Ако на наблюдателите систематично им се отказва достъп, това обикновено означава, че някой е притеснен от това, което ще откриете.</a:t>
            </a:r>
            <a:endParaRPr sz="1000" dirty="0"/>
          </a:p>
          <a:p>
            <a:pPr marL="0" lvl="0" indent="0" algn="l" rtl="0">
              <a:lnSpc>
                <a:spcPct val="115000"/>
              </a:lnSpc>
              <a:spcBef>
                <a:spcPts val="1200"/>
              </a:spcBef>
              <a:spcAft>
                <a:spcPts val="1200"/>
              </a:spcAft>
              <a:buSzPts val="1100"/>
              <a:buNone/>
            </a:pPr>
            <a:r>
              <a:rPr lang="bg" sz="1000" dirty="0"/>
              <a:t>Така че не подценявайте тази област. Ясното и честно „Не“ с кратко обяснение е достатъчно ценна информация за това колко отворен или затворен е проектът за обществен контрол.</a:t>
            </a:r>
            <a:endParaRPr sz="1000" dirty="0"/>
          </a:p>
        </p:txBody>
      </p:sp>
      <p:sp>
        <p:nvSpPr>
          <p:cNvPr id="85" name="Google Shape;85;g3a9b0ea2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aa3c6fb757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*Забележка: Тук нама верен отговор – упражнението цели да провокира отворена дискусия (по избор за обучаващите).</a:t>
            </a:r>
            <a:endParaRPr sz="1100" dirty="0">
              <a:latin typeface="Arial"/>
              <a:ea typeface="Arial"/>
              <a:cs typeface="Arial"/>
              <a:sym typeface="Arial"/>
            </a:endParaRPr>
          </a:p>
          <a:p>
            <a:pPr marL="0" lvl="0" indent="0" algn="l" rtl="0">
              <a:lnSpc>
                <a:spcPct val="115000"/>
              </a:lnSpc>
              <a:spcBef>
                <a:spcPts val="1200"/>
              </a:spcBef>
              <a:spcAft>
                <a:spcPts val="0"/>
              </a:spcAft>
              <a:buNone/>
            </a:pPr>
            <a:endParaRPr lang="bg"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Последното упражнение тук е малко по-различно – ще разгледаме </a:t>
            </a:r>
            <a:r>
              <a:rPr lang="bg" sz="1100" b="1" dirty="0">
                <a:latin typeface="Arial"/>
                <a:ea typeface="Arial"/>
                <a:cs typeface="Arial"/>
                <a:sym typeface="Arial"/>
              </a:rPr>
              <a:t>три мини-ситуации </a:t>
            </a:r>
            <a:r>
              <a:rPr lang="bg" sz="1100" dirty="0">
                <a:latin typeface="Arial"/>
                <a:ea typeface="Arial"/>
                <a:cs typeface="Arial"/>
                <a:sym typeface="Arial"/>
              </a:rPr>
              <a:t>едновременно: </a:t>
            </a:r>
            <a:br>
              <a:rPr lang="en-US" sz="1100" dirty="0">
                <a:latin typeface="Arial"/>
                <a:ea typeface="Arial"/>
                <a:cs typeface="Arial"/>
                <a:sym typeface="Arial"/>
              </a:rPr>
            </a:br>
            <a:r>
              <a:rPr lang="bg" sz="1100" dirty="0">
                <a:latin typeface="Arial"/>
                <a:ea typeface="Arial"/>
                <a:cs typeface="Arial"/>
                <a:sym typeface="Arial"/>
              </a:rPr>
              <a:t>Представете си, че Вашата група за мониторинг може да посети само </a:t>
            </a:r>
            <a:r>
              <a:rPr lang="bg" sz="1100" b="1" dirty="0">
                <a:latin typeface="Arial"/>
                <a:ea typeface="Arial"/>
                <a:cs typeface="Arial"/>
                <a:sym typeface="Arial"/>
              </a:rPr>
              <a:t>един </a:t>
            </a:r>
            <a:r>
              <a:rPr lang="bg" sz="1100" dirty="0">
                <a:latin typeface="Arial"/>
                <a:ea typeface="Arial"/>
                <a:cs typeface="Arial"/>
                <a:sym typeface="Arial"/>
              </a:rPr>
              <a:t>обект тази седмица. На слайда виждате три </a:t>
            </a:r>
            <a:r>
              <a:rPr lang="bg" sz="1100" b="1" dirty="0">
                <a:latin typeface="Arial"/>
                <a:ea typeface="Arial"/>
                <a:cs typeface="Arial"/>
                <a:sym typeface="Arial"/>
              </a:rPr>
              <a:t>нови </a:t>
            </a:r>
            <a:r>
              <a:rPr lang="bg" sz="1100" dirty="0">
                <a:latin typeface="Arial"/>
                <a:ea typeface="Arial"/>
                <a:cs typeface="Arial"/>
                <a:sym typeface="Arial"/>
              </a:rPr>
              <a:t>обществени проекта: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b="1" dirty="0">
                <a:latin typeface="Arial"/>
                <a:ea typeface="Arial"/>
                <a:cs typeface="Arial"/>
                <a:sym typeface="Arial"/>
              </a:rPr>
              <a:t>Ситуация А – Пешеходен мост</a:t>
            </a:r>
            <a:br>
              <a:rPr lang="en-US" sz="1100" b="1" dirty="0">
                <a:latin typeface="Arial"/>
                <a:ea typeface="Arial"/>
                <a:cs typeface="Arial"/>
                <a:sym typeface="Arial"/>
              </a:rPr>
            </a:br>
            <a:r>
              <a:rPr lang="bg" sz="1100" dirty="0">
                <a:latin typeface="Arial"/>
                <a:ea typeface="Arial"/>
                <a:cs typeface="Arial"/>
                <a:sym typeface="Arial"/>
              </a:rPr>
              <a:t>– Нов пешеходен мост над малка рекичка е официално отбелязан като завършен.</a:t>
            </a:r>
            <a:br>
              <a:rPr lang="en-US" sz="1100" dirty="0">
                <a:latin typeface="Arial"/>
                <a:ea typeface="Arial"/>
                <a:cs typeface="Arial"/>
                <a:sym typeface="Arial"/>
              </a:rPr>
            </a:br>
            <a:r>
              <a:rPr lang="bg" sz="1100" dirty="0">
                <a:latin typeface="Arial"/>
                <a:ea typeface="Arial"/>
                <a:cs typeface="Arial"/>
                <a:sym typeface="Arial"/>
              </a:rPr>
              <a:t>– Когато се вгледате внимателно, виждате пукнатини, които вече се появяват в бетонната настилка. </a:t>
            </a:r>
            <a:br>
              <a:rPr lang="en-US" sz="1100" dirty="0">
                <a:latin typeface="Arial"/>
                <a:ea typeface="Arial"/>
                <a:cs typeface="Arial"/>
                <a:sym typeface="Arial"/>
              </a:rPr>
            </a:br>
            <a:r>
              <a:rPr lang="bg" sz="1100" dirty="0">
                <a:latin typeface="Arial"/>
                <a:ea typeface="Arial"/>
                <a:cs typeface="Arial"/>
                <a:sym typeface="Arial"/>
              </a:rPr>
              <a:t>– Липсва една секция от предпазния парапет около средата на моста.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b="1" dirty="0">
                <a:latin typeface="Arial"/>
                <a:ea typeface="Arial"/>
                <a:cs typeface="Arial"/>
                <a:sym typeface="Arial"/>
              </a:rPr>
              <a:t>Ситуация </a:t>
            </a:r>
            <a:r>
              <a:rPr lang="en-US" sz="1100" b="1" dirty="0">
                <a:latin typeface="Arial"/>
                <a:ea typeface="Arial"/>
                <a:cs typeface="Arial"/>
                <a:sym typeface="Arial"/>
              </a:rPr>
              <a:t>B</a:t>
            </a:r>
            <a:r>
              <a:rPr lang="bg" sz="1100" b="1" dirty="0">
                <a:latin typeface="Arial"/>
                <a:ea typeface="Arial"/>
                <a:cs typeface="Arial"/>
                <a:sym typeface="Arial"/>
              </a:rPr>
              <a:t> – Рампа на здравна клиника </a:t>
            </a:r>
            <a:br>
              <a:rPr lang="en-US" sz="1100" b="1" dirty="0">
                <a:latin typeface="Arial"/>
                <a:ea typeface="Arial"/>
                <a:cs typeface="Arial"/>
                <a:sym typeface="Arial"/>
              </a:rPr>
            </a:br>
            <a:r>
              <a:rPr lang="bg" sz="1100" dirty="0">
                <a:latin typeface="Arial"/>
                <a:ea typeface="Arial"/>
                <a:cs typeface="Arial"/>
                <a:sym typeface="Arial"/>
              </a:rPr>
              <a:t>– Местна здравна клиника има чисто нова рампа за достъп на пациенти.</a:t>
            </a:r>
            <a:br>
              <a:rPr lang="en-US" sz="1100" dirty="0">
                <a:latin typeface="Arial"/>
                <a:ea typeface="Arial"/>
                <a:cs typeface="Arial"/>
                <a:sym typeface="Arial"/>
              </a:rPr>
            </a:br>
            <a:r>
              <a:rPr lang="bg" sz="1100" dirty="0">
                <a:latin typeface="Arial"/>
                <a:ea typeface="Arial"/>
                <a:cs typeface="Arial"/>
                <a:sym typeface="Arial"/>
              </a:rPr>
              <a:t>– Рампата изглежда много стръмна, няма </a:t>
            </a:r>
            <a:r>
              <a:rPr lang="bg" sz="1100" b="1" dirty="0">
                <a:latin typeface="Arial"/>
                <a:ea typeface="Arial"/>
                <a:cs typeface="Arial"/>
                <a:sym typeface="Arial"/>
              </a:rPr>
              <a:t>парапет, </a:t>
            </a:r>
            <a:r>
              <a:rPr lang="bg" sz="1100" b="0" dirty="0">
                <a:latin typeface="Arial"/>
                <a:ea typeface="Arial"/>
                <a:cs typeface="Arial"/>
                <a:sym typeface="Arial"/>
              </a:rPr>
              <a:t>а с</a:t>
            </a:r>
            <a:r>
              <a:rPr lang="bg" sz="1100" dirty="0">
                <a:latin typeface="Arial"/>
                <a:ea typeface="Arial"/>
                <a:cs typeface="Arial"/>
                <a:sym typeface="Arial"/>
              </a:rPr>
              <a:t>лед дъжд в долната част се събира вода. </a:t>
            </a:r>
            <a:br>
              <a:rPr lang="en-US" sz="1100" dirty="0">
                <a:latin typeface="Arial"/>
                <a:ea typeface="Arial"/>
                <a:cs typeface="Arial"/>
                <a:sym typeface="Arial"/>
              </a:rPr>
            </a:br>
            <a:r>
              <a:rPr lang="bg" sz="1100" dirty="0">
                <a:latin typeface="Arial"/>
                <a:ea typeface="Arial"/>
                <a:cs typeface="Arial"/>
                <a:sym typeface="Arial"/>
              </a:rPr>
              <a:t>– Работите са сертифицирани като завършени и 100% платени.</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b="1" dirty="0">
                <a:latin typeface="Arial"/>
                <a:ea typeface="Arial"/>
                <a:cs typeface="Arial"/>
                <a:sym typeface="Arial"/>
              </a:rPr>
              <a:t>Ситуация C – Покрив на селския пазар </a:t>
            </a:r>
            <a:br>
              <a:rPr lang="en-US" sz="1100" b="1" dirty="0">
                <a:latin typeface="Arial"/>
                <a:ea typeface="Arial"/>
                <a:cs typeface="Arial"/>
                <a:sym typeface="Arial"/>
              </a:rPr>
            </a:br>
            <a:r>
              <a:rPr lang="bg" sz="1100" dirty="0">
                <a:latin typeface="Arial"/>
                <a:ea typeface="Arial"/>
                <a:cs typeface="Arial"/>
                <a:sym typeface="Arial"/>
              </a:rPr>
              <a:t>– Ремонт на селския пазар. </a:t>
            </a:r>
            <a:br>
              <a:rPr lang="en-US" sz="1100" dirty="0">
                <a:latin typeface="Arial"/>
                <a:ea typeface="Arial"/>
                <a:cs typeface="Arial"/>
                <a:sym typeface="Arial"/>
              </a:rPr>
            </a:br>
            <a:r>
              <a:rPr lang="bg" sz="1100" dirty="0">
                <a:latin typeface="Arial"/>
                <a:ea typeface="Arial"/>
                <a:cs typeface="Arial"/>
                <a:sym typeface="Arial"/>
              </a:rPr>
              <a:t>– Информационното табло на обекта посочва „Servizi Cittadini s.r.l.“ като изпълнител и е отбелязано „няма оторизирани подизпълнители“. </a:t>
            </a:r>
            <a:br>
              <a:rPr lang="en-US" sz="1100" dirty="0">
                <a:latin typeface="Arial"/>
                <a:ea typeface="Arial"/>
                <a:cs typeface="Arial"/>
                <a:sym typeface="Arial"/>
              </a:rPr>
            </a:br>
            <a:r>
              <a:rPr lang="bg" sz="1100" dirty="0">
                <a:latin typeface="Arial"/>
                <a:ea typeface="Arial"/>
                <a:cs typeface="Arial"/>
                <a:sym typeface="Arial"/>
              </a:rPr>
              <a:t>– Върху всички превозни средства и върху униформите на работниците на обекта се вижда различно наименование и лого: „MercatoVelox SNC“ – фирма, която не фигурира в документацията по договора.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Въпросът е: </a:t>
            </a:r>
            <a:r>
              <a:rPr lang="bg" sz="1100" b="1" dirty="0">
                <a:latin typeface="Arial"/>
                <a:ea typeface="Arial"/>
                <a:cs typeface="Arial"/>
                <a:sym typeface="Arial"/>
              </a:rPr>
              <a:t>Кой от тези три проекта бихте посетили приоритетно и защо? </a:t>
            </a:r>
            <a:br>
              <a:rPr lang="en-US" sz="1100" b="1" dirty="0">
                <a:latin typeface="Arial"/>
                <a:ea typeface="Arial"/>
                <a:cs typeface="Arial"/>
                <a:sym typeface="Arial"/>
              </a:rPr>
            </a:br>
            <a:r>
              <a:rPr lang="bg" sz="1100" dirty="0">
                <a:latin typeface="Arial"/>
                <a:ea typeface="Arial"/>
                <a:cs typeface="Arial"/>
                <a:sym typeface="Arial"/>
              </a:rPr>
              <a:t>Можете да изберете и A, и B, и C – тук няма </a:t>
            </a:r>
            <a:r>
              <a:rPr lang="bg" sz="1100" b="1" dirty="0">
                <a:latin typeface="Arial"/>
                <a:ea typeface="Arial"/>
                <a:cs typeface="Arial"/>
                <a:sym typeface="Arial"/>
              </a:rPr>
              <a:t>един-единствен верен отговор</a:t>
            </a:r>
            <a:r>
              <a:rPr lang="bg" sz="1100" dirty="0">
                <a:latin typeface="Arial"/>
                <a:ea typeface="Arial"/>
                <a:cs typeface="Arial"/>
                <a:sym typeface="Arial"/>
              </a:rPr>
              <a:t>. Важното е как свързвате избора си с трите корупционни модела.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Нека да свържем всяка ситуация с нашите модели:</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Ситуация А – Пешеходен мост</a:t>
            </a:r>
            <a:br>
              <a:rPr lang="en-US" sz="1100" b="1" dirty="0">
                <a:latin typeface="Arial"/>
                <a:ea typeface="Arial"/>
                <a:cs typeface="Arial"/>
                <a:sym typeface="Arial"/>
              </a:rPr>
            </a:br>
            <a:r>
              <a:rPr lang="bg" sz="1100" dirty="0">
                <a:latin typeface="Arial"/>
                <a:ea typeface="Arial"/>
                <a:cs typeface="Arial"/>
                <a:sym typeface="Arial"/>
              </a:rPr>
              <a:t>– Основният риск тук е от</a:t>
            </a:r>
            <a:r>
              <a:rPr lang="bg" sz="1100" b="1" dirty="0">
                <a:latin typeface="Arial"/>
                <a:ea typeface="Arial"/>
                <a:cs typeface="Arial"/>
                <a:sym typeface="Arial"/>
              </a:rPr>
              <a:t> Корупционен модел 2</a:t>
            </a:r>
            <a:r>
              <a:rPr lang="bg" sz="1100" dirty="0">
                <a:latin typeface="Arial"/>
                <a:ea typeface="Arial"/>
                <a:cs typeface="Arial"/>
                <a:sym typeface="Arial"/>
              </a:rPr>
              <a:t>: некачествени строителни работи и възможни проблеми с безопасността на обект, който вече би трябвало да обслужва пешеходци.</a:t>
            </a:r>
            <a:br>
              <a:rPr lang="en-US" sz="1100" dirty="0">
                <a:latin typeface="Arial"/>
                <a:ea typeface="Arial"/>
                <a:cs typeface="Arial"/>
                <a:sym typeface="Arial"/>
              </a:rPr>
            </a:br>
            <a:r>
              <a:rPr lang="bg" sz="1100" dirty="0">
                <a:latin typeface="Arial"/>
                <a:ea typeface="Arial"/>
                <a:cs typeface="Arial"/>
                <a:sym typeface="Arial"/>
              </a:rPr>
              <a:t>– Ако е имало много промени в договора, е възможно да има и връзка с </a:t>
            </a:r>
            <a:r>
              <a:rPr lang="bg" sz="1100" b="1" dirty="0">
                <a:latin typeface="Arial"/>
                <a:ea typeface="Arial"/>
                <a:cs typeface="Arial"/>
                <a:sym typeface="Arial"/>
              </a:rPr>
              <a:t>КМ1</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Ситуация </a:t>
            </a:r>
            <a:r>
              <a:rPr lang="en-US" sz="1100" b="1" dirty="0">
                <a:latin typeface="Arial"/>
                <a:ea typeface="Arial"/>
                <a:cs typeface="Arial"/>
                <a:sym typeface="Arial"/>
              </a:rPr>
              <a:t>B</a:t>
            </a:r>
            <a:r>
              <a:rPr lang="bg" sz="1100" b="1" dirty="0">
                <a:latin typeface="Arial"/>
                <a:ea typeface="Arial"/>
                <a:cs typeface="Arial"/>
                <a:sym typeface="Arial"/>
              </a:rPr>
              <a:t> – Рампа на здравната клиника </a:t>
            </a:r>
            <a:br>
              <a:rPr lang="en-US" sz="1100" b="1" dirty="0">
                <a:latin typeface="Arial"/>
                <a:ea typeface="Arial"/>
                <a:cs typeface="Arial"/>
                <a:sym typeface="Arial"/>
              </a:rPr>
            </a:br>
            <a:r>
              <a:rPr lang="bg" sz="1100" dirty="0">
                <a:latin typeface="Arial"/>
                <a:ea typeface="Arial"/>
                <a:cs typeface="Arial"/>
                <a:sym typeface="Arial"/>
              </a:rPr>
              <a:t>– Отново много сериозна индикация за </a:t>
            </a:r>
            <a:r>
              <a:rPr lang="bg" sz="1100" b="1" dirty="0">
                <a:latin typeface="Arial"/>
                <a:ea typeface="Arial"/>
                <a:cs typeface="Arial"/>
                <a:sym typeface="Arial"/>
              </a:rPr>
              <a:t>КМ2</a:t>
            </a:r>
            <a:r>
              <a:rPr lang="bg" sz="1100" dirty="0">
                <a:latin typeface="Arial"/>
                <a:ea typeface="Arial"/>
                <a:cs typeface="Arial"/>
                <a:sym typeface="Arial"/>
              </a:rPr>
              <a:t>: рампата би трябвало да осигурява безопасен достъп, но дизайнът и качеството очевидно не отговарят на тази цел – твърде стръмна, без парапет, стичане на вода.</a:t>
            </a:r>
            <a:br>
              <a:rPr lang="en-US" sz="1100" dirty="0">
                <a:latin typeface="Arial"/>
                <a:ea typeface="Arial"/>
                <a:cs typeface="Arial"/>
                <a:sym typeface="Arial"/>
              </a:rPr>
            </a:br>
            <a:r>
              <a:rPr lang="bg" sz="1100" dirty="0">
                <a:latin typeface="Arial"/>
                <a:ea typeface="Arial"/>
                <a:cs typeface="Arial"/>
                <a:sym typeface="Arial"/>
              </a:rPr>
              <a:t>– Това представлява и проблем за общественото здраве и безопасност, което може наклони везните към посещение именно на този обект.</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Ситуация </a:t>
            </a:r>
            <a:r>
              <a:rPr lang="en-US" sz="1100" b="1" dirty="0">
                <a:latin typeface="Arial"/>
                <a:ea typeface="Arial"/>
                <a:cs typeface="Arial"/>
                <a:sym typeface="Arial"/>
              </a:rPr>
              <a:t>C</a:t>
            </a:r>
            <a:r>
              <a:rPr lang="bg" sz="1100" b="1" dirty="0">
                <a:latin typeface="Arial"/>
                <a:ea typeface="Arial"/>
                <a:cs typeface="Arial"/>
                <a:sym typeface="Arial"/>
              </a:rPr>
              <a:t> – Покрив на селския пазар </a:t>
            </a:r>
            <a:br>
              <a:rPr lang="en-US" sz="1100" b="1" dirty="0">
                <a:latin typeface="Arial"/>
                <a:ea typeface="Arial"/>
                <a:cs typeface="Arial"/>
                <a:sym typeface="Arial"/>
              </a:rPr>
            </a:br>
            <a:r>
              <a:rPr lang="bg" sz="1100" dirty="0">
                <a:latin typeface="Arial"/>
                <a:ea typeface="Arial"/>
                <a:cs typeface="Arial"/>
                <a:sym typeface="Arial"/>
              </a:rPr>
              <a:t>– Класическа следа за </a:t>
            </a:r>
            <a:r>
              <a:rPr lang="bg" sz="1100" b="1" dirty="0">
                <a:latin typeface="Arial"/>
                <a:ea typeface="Arial"/>
                <a:cs typeface="Arial"/>
                <a:sym typeface="Arial"/>
              </a:rPr>
              <a:t>корупционен модел 3</a:t>
            </a:r>
            <a:r>
              <a:rPr lang="bg" sz="1100" dirty="0">
                <a:latin typeface="Arial"/>
                <a:ea typeface="Arial"/>
                <a:cs typeface="Arial"/>
                <a:sym typeface="Arial"/>
              </a:rPr>
              <a:t>: фирмата, извършваща работата на обекта – „MercatoVelox SNC“ – не съответства на изпълнителя, посочен на таблото и в документите. </a:t>
            </a:r>
            <a:br>
              <a:rPr lang="en-US" sz="1100" dirty="0">
                <a:latin typeface="Arial"/>
                <a:ea typeface="Arial"/>
                <a:cs typeface="Arial"/>
                <a:sym typeface="Arial"/>
              </a:rPr>
            </a:br>
            <a:r>
              <a:rPr lang="bg" sz="1100" dirty="0">
                <a:latin typeface="Arial"/>
                <a:ea typeface="Arial"/>
                <a:cs typeface="Arial"/>
                <a:sym typeface="Arial"/>
              </a:rPr>
              <a:t>– Това може да сочи към скрити подизпълнители, фиктивни фирми или политически връзки зад ремонта на пазара.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Отделете малко време, за да помислите кой би бил Вашият избор:</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Някои от Вас може да изберат </a:t>
            </a:r>
            <a:r>
              <a:rPr lang="bg-BG" sz="1100" b="1" dirty="0">
                <a:latin typeface="Arial"/>
                <a:ea typeface="Arial"/>
                <a:cs typeface="Arial"/>
                <a:sym typeface="Arial"/>
              </a:rPr>
              <a:t>Ситуация</a:t>
            </a:r>
            <a:r>
              <a:rPr lang="bg" sz="1100" b="1" dirty="0">
                <a:latin typeface="Arial"/>
                <a:ea typeface="Arial"/>
                <a:cs typeface="Arial"/>
                <a:sym typeface="Arial"/>
              </a:rPr>
              <a:t> </a:t>
            </a:r>
            <a:r>
              <a:rPr lang="en-US" sz="1100" b="1" dirty="0">
                <a:latin typeface="Arial"/>
                <a:ea typeface="Arial"/>
                <a:cs typeface="Arial"/>
                <a:sym typeface="Arial"/>
              </a:rPr>
              <a:t>B</a:t>
            </a:r>
            <a:r>
              <a:rPr lang="bg" sz="1100" dirty="0">
                <a:latin typeface="Arial"/>
                <a:ea typeface="Arial"/>
                <a:cs typeface="Arial"/>
                <a:sym typeface="Arial"/>
              </a:rPr>
              <a:t>, защото липсата на безопасност при достъп до клиниката пряко засяга уязвими пациенти.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Други може да изберат </a:t>
            </a:r>
            <a:r>
              <a:rPr lang="bg" sz="1100" b="1" dirty="0">
                <a:latin typeface="Arial"/>
                <a:ea typeface="Arial"/>
                <a:cs typeface="Arial"/>
                <a:sym typeface="Arial"/>
              </a:rPr>
              <a:t>Ситуация А</a:t>
            </a:r>
            <a:r>
              <a:rPr lang="bg" sz="1100" dirty="0">
                <a:latin typeface="Arial"/>
                <a:ea typeface="Arial"/>
                <a:cs typeface="Arial"/>
                <a:sym typeface="Arial"/>
              </a:rPr>
              <a:t>, тъй като мостът съчетава видими структурни проблеми със съоржение, което се използва от всички жители в населеното място.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Трети може да изберат </a:t>
            </a:r>
            <a:r>
              <a:rPr lang="bg" sz="1100" b="1" dirty="0">
                <a:latin typeface="Arial"/>
                <a:ea typeface="Arial"/>
                <a:cs typeface="Arial"/>
                <a:sym typeface="Arial"/>
              </a:rPr>
              <a:t>Ситуация </a:t>
            </a:r>
            <a:r>
              <a:rPr lang="en-US" sz="1100" b="1" dirty="0">
                <a:latin typeface="Arial"/>
                <a:ea typeface="Arial"/>
                <a:cs typeface="Arial"/>
                <a:sym typeface="Arial"/>
              </a:rPr>
              <a:t>C</a:t>
            </a:r>
            <a:r>
              <a:rPr lang="bg" sz="1100" dirty="0">
                <a:latin typeface="Arial"/>
                <a:ea typeface="Arial"/>
                <a:cs typeface="Arial"/>
                <a:sym typeface="Arial"/>
              </a:rPr>
              <a:t>, защото нерегламентирани компании, наблюдавани на място, биха могли да разкрият по-широка мрежа от КМ3, засягаща няколко договора, не само този.</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 инструмента iMonitor трите ситуации ще бъдат регистрирани на различни места: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При ситуации А и </a:t>
            </a:r>
            <a:r>
              <a:rPr lang="en-US" sz="1100" dirty="0">
                <a:latin typeface="Arial"/>
                <a:ea typeface="Arial"/>
                <a:cs typeface="Arial"/>
                <a:sym typeface="Arial"/>
              </a:rPr>
              <a:t>B</a:t>
            </a:r>
            <a:r>
              <a:rPr lang="bg-BG" sz="1100" dirty="0">
                <a:latin typeface="Arial"/>
                <a:ea typeface="Arial"/>
                <a:cs typeface="Arial"/>
                <a:sym typeface="Arial"/>
              </a:rPr>
              <a:t>, основните несъответствия следва да бъдат маркирани при въпроса за </a:t>
            </a:r>
            <a:r>
              <a:rPr lang="bg" sz="1100" dirty="0">
                <a:solidFill>
                  <a:srgbClr val="108670"/>
                </a:solidFill>
              </a:rPr>
              <a:t>проверка на </a:t>
            </a:r>
            <a:r>
              <a:rPr lang="bg" sz="1100" b="1" dirty="0">
                <a:solidFill>
                  <a:srgbClr val="108670"/>
                </a:solidFill>
              </a:rPr>
              <a:t>количествата и качеството спрямо извършените плащания</a:t>
            </a:r>
            <a:r>
              <a:rPr lang="bg" sz="1100" dirty="0">
                <a:latin typeface="Arial"/>
                <a:ea typeface="Arial"/>
                <a:cs typeface="Arial"/>
                <a:sym typeface="Arial"/>
              </a:rPr>
              <a:t>, използвайки логиката „три елемента с повече от 5% отклонение“ и въпроса дали съоръженията са използваеми и безопасни.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Ситуация </a:t>
            </a:r>
            <a:r>
              <a:rPr lang="en-US" sz="1100" dirty="0">
                <a:latin typeface="Arial"/>
                <a:ea typeface="Arial"/>
                <a:cs typeface="Arial"/>
                <a:sym typeface="Arial"/>
              </a:rPr>
              <a:t>C</a:t>
            </a:r>
            <a:r>
              <a:rPr lang="bg" sz="1100" dirty="0">
                <a:latin typeface="Arial"/>
                <a:ea typeface="Arial"/>
                <a:cs typeface="Arial"/>
                <a:sym typeface="Arial"/>
              </a:rPr>
              <a:t> следва да бъде регистрана първо при въпросите от кабинетното проучване </a:t>
            </a:r>
            <a:r>
              <a:rPr lang="bg" sz="1100" b="1" dirty="0">
                <a:latin typeface="Arial"/>
                <a:ea typeface="Arial"/>
                <a:cs typeface="Arial"/>
                <a:sym typeface="Arial"/>
              </a:rPr>
              <a:t>– подизпълнение, </a:t>
            </a:r>
            <a:r>
              <a:rPr lang="bg" sz="1100" b="0" dirty="0">
                <a:latin typeface="Arial"/>
                <a:ea typeface="Arial"/>
                <a:cs typeface="Arial"/>
                <a:sym typeface="Arial"/>
              </a:rPr>
              <a:t>а след това</a:t>
            </a:r>
            <a:r>
              <a:rPr lang="bg" sz="1100" b="1" dirty="0">
                <a:latin typeface="Arial"/>
                <a:ea typeface="Arial"/>
                <a:cs typeface="Arial"/>
                <a:sym typeface="Arial"/>
              </a:rPr>
              <a:t> </a:t>
            </a:r>
            <a:r>
              <a:rPr lang="bg" sz="1100" dirty="0">
                <a:latin typeface="Arial"/>
                <a:ea typeface="Arial"/>
                <a:cs typeface="Arial"/>
                <a:sym typeface="Arial"/>
              </a:rPr>
              <a:t>в </a:t>
            </a:r>
            <a:r>
              <a:rPr lang="bg" sz="1100" b="1" dirty="0">
                <a:latin typeface="Arial"/>
                <a:ea typeface="Arial"/>
                <a:cs typeface="Arial"/>
                <a:sym typeface="Arial"/>
              </a:rPr>
              <a:t>Изпълнение на договора – декларирани срещу наблюдавани на обекта изпълнители</a:t>
            </a:r>
            <a:r>
              <a:rPr lang="bg" sz="1100" dirty="0">
                <a:latin typeface="Arial"/>
                <a:ea typeface="Arial"/>
                <a:cs typeface="Arial"/>
                <a:sym typeface="Arial"/>
              </a:rPr>
              <a:t>, където следва да отбележите, че логото на „MercatoVelox SNC“ е наблюдавано върху превозни средства и униформи, въпреки че в договора „Servizi Cittadini s.r.l.“ е посочен за единствен изпълнител.</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Ключовото послание тук е:</a:t>
            </a:r>
            <a:endParaRPr sz="1100" dirty="0">
              <a:latin typeface="Arial"/>
              <a:ea typeface="Arial"/>
              <a:cs typeface="Arial"/>
              <a:sym typeface="Arial"/>
            </a:endParaRPr>
          </a:p>
          <a:p>
            <a:pPr marL="0" lvl="0" indent="0" algn="l" rtl="0">
              <a:lnSpc>
                <a:spcPct val="115000"/>
              </a:lnSpc>
              <a:spcBef>
                <a:spcPts val="1200"/>
              </a:spcBef>
              <a:spcAft>
                <a:spcPts val="1200"/>
              </a:spcAft>
              <a:buNone/>
            </a:pPr>
            <a:r>
              <a:rPr lang="bg" sz="1100" b="1" dirty="0">
                <a:latin typeface="Arial"/>
                <a:ea typeface="Arial"/>
                <a:cs typeface="Arial"/>
                <a:sym typeface="Arial"/>
              </a:rPr>
              <a:t>Никога няма да имате време да проследите всеки риск и обект. Инструментът iMonitor Ви помага надлежно да ги документирате, а след това Вие – или Вашата група за наблюдение – да решите кои от тях да посетите приоритетно, предвид осъществимостта на посещението и важността на обекта за местната общност.</a:t>
            </a:r>
            <a:endParaRPr sz="1100" dirty="0">
              <a:latin typeface="Arial"/>
              <a:ea typeface="Arial"/>
              <a:cs typeface="Arial"/>
              <a:sym typeface="Arial"/>
            </a:endParaRPr>
          </a:p>
        </p:txBody>
      </p:sp>
      <p:sp>
        <p:nvSpPr>
          <p:cNvPr id="237" name="Google Shape;237;g3aa3c6fb757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a9b0ea2687_0_9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Благодаря ви, че гледахте презентацията за Част 3 от Модул 3.</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 тази сесия излязохме от стаята с документите и се пренесохме на строителната площадка. </a:t>
            </a:r>
            <a:br>
              <a:rPr lang="en-US" sz="1100" dirty="0">
                <a:latin typeface="Arial"/>
                <a:ea typeface="Arial"/>
                <a:cs typeface="Arial"/>
                <a:sym typeface="Arial"/>
              </a:rPr>
            </a:br>
            <a:r>
              <a:rPr lang="bg" sz="1100" dirty="0">
                <a:latin typeface="Arial"/>
                <a:ea typeface="Arial"/>
                <a:cs typeface="Arial"/>
                <a:sym typeface="Arial"/>
              </a:rPr>
              <a:t>Основната ни цел беше проста: озовавайки се на ремонтираната улица, пред площада или в училищната сграда, да видим дали документалната следа отговаря на действителността.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Направихме това, като преминахме през различните въпроси, свързани с поръчки за строителство, в Стъпка 2 от формуляра за доклад от наблюдението, вземайки предвид трите корупционни модела.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първо място, разгледахме възможностите за достъп и статуса на изпълнението.</a:t>
            </a:r>
            <a:br>
              <a:rPr lang="en-US" sz="1100" dirty="0">
                <a:latin typeface="Arial"/>
                <a:ea typeface="Arial"/>
                <a:cs typeface="Arial"/>
                <a:sym typeface="Arial"/>
              </a:rPr>
            </a:br>
            <a:r>
              <a:rPr lang="bg" sz="1100" dirty="0">
                <a:latin typeface="Arial"/>
                <a:ea typeface="Arial"/>
                <a:cs typeface="Arial"/>
                <a:sym typeface="Arial"/>
              </a:rPr>
              <a:t>Видяхте как в първите въпроси се пита: </a:t>
            </a:r>
            <a:r>
              <a:rPr lang="bg" sz="1100" i="1" dirty="0">
                <a:latin typeface="Arial"/>
                <a:ea typeface="Arial"/>
                <a:cs typeface="Arial"/>
                <a:sym typeface="Arial"/>
              </a:rPr>
              <a:t>Успяхте ли да осъществите посещение на място? </a:t>
            </a:r>
            <a:r>
              <a:rPr lang="bg" sz="1100" dirty="0">
                <a:latin typeface="Arial"/>
                <a:ea typeface="Arial"/>
                <a:cs typeface="Arial"/>
                <a:sym typeface="Arial"/>
              </a:rPr>
              <a:t>и </a:t>
            </a:r>
            <a:r>
              <a:rPr lang="ru-RU" sz="1100" i="1" dirty="0">
                <a:latin typeface="Arial"/>
                <a:ea typeface="Arial"/>
                <a:cs typeface="Arial"/>
                <a:sym typeface="Arial"/>
              </a:rPr>
              <a:t>На </a:t>
            </a:r>
            <a:r>
              <a:rPr lang="bg-BG" sz="1100" i="1" noProof="0" dirty="0">
                <a:latin typeface="Arial"/>
                <a:ea typeface="Arial"/>
                <a:cs typeface="Arial"/>
                <a:sym typeface="Arial"/>
              </a:rPr>
              <a:t>какъв етап е изпълнението</a:t>
            </a:r>
            <a:r>
              <a:rPr lang="ru-RU" sz="1100" i="1" dirty="0">
                <a:latin typeface="Arial"/>
                <a:ea typeface="Arial"/>
                <a:cs typeface="Arial"/>
                <a:sym typeface="Arial"/>
              </a:rPr>
              <a:t> на проекта?</a:t>
            </a:r>
            <a:r>
              <a:rPr lang="bg" sz="1100" i="1" dirty="0">
                <a:latin typeface="Arial"/>
                <a:ea typeface="Arial"/>
                <a:cs typeface="Arial"/>
                <a:sym typeface="Arial"/>
              </a:rPr>
              <a:t> – не е започнало, текущо или завършено?</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Може да звучи елементарно, но всъщност очертава две важни неща: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Кара ни да регистрираме всяко възпрепятстване на достъпа – кой е отказал, кога и защо. Само по себе си това не представлява корупция, но при строителните проекти често е знак, че някой се чувства неудобно от външно наблюдение и разкриване на евентуални проблеми свързани с КМ1, КМ2 или КМ3.</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Освен това, ни дава отметка за време: дали разглеждаме незавършен обект, в процес на изпълнение, или вече завършено инфраструктурно съоръжение, което вече би следвало да се използва.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второ място, разгледахме закъсненията спрямо графика, количествата и качеството през призмата на корупционен модел 2. </a:t>
            </a:r>
            <a:br>
              <a:rPr lang="en-US" sz="1100" dirty="0">
                <a:latin typeface="Arial"/>
                <a:ea typeface="Arial"/>
                <a:cs typeface="Arial"/>
                <a:sym typeface="Arial"/>
              </a:rPr>
            </a:br>
            <a:r>
              <a:rPr lang="bg" sz="1100" dirty="0">
                <a:latin typeface="Arial"/>
                <a:ea typeface="Arial"/>
                <a:cs typeface="Arial"/>
                <a:sym typeface="Arial"/>
              </a:rPr>
              <a:t>При обекти в процес на изпълнение използвахме полетата относно: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ru-RU" sz="1100" dirty="0">
                <a:latin typeface="Arial"/>
                <a:ea typeface="Arial"/>
                <a:cs typeface="Arial"/>
                <a:sym typeface="Arial"/>
              </a:rPr>
              <a:t>С</a:t>
            </a:r>
            <a:r>
              <a:rPr lang="bg" sz="1100" dirty="0">
                <a:latin typeface="Arial"/>
                <a:ea typeface="Arial"/>
                <a:cs typeface="Arial"/>
                <a:sym typeface="Arial"/>
              </a:rPr>
              <a:t>пазването на планирания график; 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Съответствието на количествата и качеството, които наблюдаваме, спрямо написаното в договора, количествено-стойностната сметка и отчетите за напредъка.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Специално се фокусирахме върху принципа „три елемента с повече от 5% отклонение“. Вместо да се опитваме да измерваме всичко, избираме няколко много видими елемента – квадратни метри паваж на селска улица, линейни метри бордюр, оборудване за детски площадки, пейки, дървета – и се питаме: </a:t>
            </a:r>
            <a:r>
              <a:rPr lang="bg" sz="1100" i="1" dirty="0">
                <a:latin typeface="Arial"/>
                <a:ea typeface="Arial"/>
                <a:cs typeface="Arial"/>
                <a:sym typeface="Arial"/>
              </a:rPr>
              <a:t>Има ли явна разлика между това, което трябва да бъде налично, и това, което в действителност е на терен?</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Винаги, когато тази разлика е голяма и фактурите показват, че дейностите вече са платени, наблюдаваме сериозна индикация за Корупционен модел 2 –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 в сравнение с разплатеното</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Трето, свързахме наблюденията си с финансовата следа. </a:t>
            </a:r>
            <a:br>
              <a:rPr lang="en-US" sz="1100" dirty="0">
                <a:latin typeface="Arial"/>
                <a:ea typeface="Arial"/>
                <a:cs typeface="Arial"/>
                <a:sym typeface="Arial"/>
              </a:rPr>
            </a:br>
            <a:r>
              <a:rPr lang="bg" sz="1100" dirty="0">
                <a:latin typeface="Arial"/>
                <a:ea typeface="Arial"/>
                <a:cs typeface="Arial"/>
                <a:sym typeface="Arial"/>
              </a:rPr>
              <a:t>Въпросът за </a:t>
            </a:r>
            <a:r>
              <a:rPr lang="bg" sz="1100" i="1" dirty="0">
                <a:latin typeface="Arial"/>
                <a:ea typeface="Arial"/>
                <a:cs typeface="Arial"/>
                <a:sym typeface="Arial"/>
              </a:rPr>
              <a:t>съответствието на плащанията спрямо наблюдавания статус на изпълнението</a:t>
            </a:r>
            <a:r>
              <a:rPr lang="bg" sz="1100" dirty="0">
                <a:latin typeface="Arial"/>
                <a:ea typeface="Arial"/>
                <a:cs typeface="Arial"/>
                <a:sym typeface="Arial"/>
              </a:rPr>
              <a:t> помага да сравним платежните нареждания и сертификатите за напредък с наблюдаваното в действителност.</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Ако ремонтът на малък мост е платен на 100%, докато в действителност настилката е завършена само наполовина, не е нужно да спекулираме относно мотивите. Просто описваме несъответствието: платено спрямо построено. </a:t>
            </a:r>
            <a:br>
              <a:rPr lang="en-US" sz="1100" dirty="0">
                <a:latin typeface="Arial"/>
                <a:ea typeface="Arial"/>
                <a:cs typeface="Arial"/>
                <a:sym typeface="Arial"/>
              </a:rPr>
            </a:br>
            <a:r>
              <a:rPr lang="bg" sz="1100" dirty="0">
                <a:latin typeface="Arial"/>
                <a:ea typeface="Arial"/>
                <a:cs typeface="Arial"/>
                <a:sym typeface="Arial"/>
              </a:rPr>
              <a:t>Това превръща КМ2 от подозрение в ясно, документирано несъответствие, което компетентните органи или журналистите могат впоследствие да проследят.</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Четвърто, върнахме се при измененията на договорите – този път от практическа гледна точка. </a:t>
            </a:r>
            <a:br>
              <a:rPr lang="en-US" sz="1100" dirty="0">
                <a:latin typeface="Arial"/>
                <a:ea typeface="Arial"/>
                <a:cs typeface="Arial"/>
                <a:sym typeface="Arial"/>
              </a:rPr>
            </a:br>
            <a:r>
              <a:rPr lang="bg" sz="1100" dirty="0">
                <a:latin typeface="Arial"/>
                <a:ea typeface="Arial"/>
                <a:cs typeface="Arial"/>
                <a:sym typeface="Arial"/>
              </a:rPr>
              <a:t>Предишния път проверихме дали измененията са надлежно подписани, публикувани и документално обосновани. </a:t>
            </a:r>
            <a:br>
              <a:rPr lang="en-US" sz="1100" dirty="0">
                <a:latin typeface="Arial"/>
                <a:ea typeface="Arial"/>
                <a:cs typeface="Arial"/>
                <a:sym typeface="Arial"/>
              </a:rPr>
            </a:br>
            <a:r>
              <a:rPr lang="bg" sz="1100" dirty="0">
                <a:latin typeface="Arial"/>
                <a:ea typeface="Arial"/>
                <a:cs typeface="Arial"/>
                <a:sym typeface="Arial"/>
              </a:rPr>
              <a:t>В тази част – използвахме въпроса „</a:t>
            </a:r>
            <a:r>
              <a:rPr lang="bg-BG" sz="1100" i="1" noProof="0" dirty="0">
                <a:latin typeface="Arial"/>
                <a:ea typeface="Arial"/>
                <a:cs typeface="Arial"/>
                <a:sym typeface="Arial"/>
              </a:rPr>
              <a:t>Наблюдаваните на място промени съответстваха ли на подписаните/заплатените и одобрени от възложителя изменения</a:t>
            </a:r>
            <a:r>
              <a:rPr lang="bg" sz="1100" i="1" dirty="0">
                <a:latin typeface="Arial"/>
                <a:ea typeface="Arial"/>
                <a:cs typeface="Arial"/>
                <a:sym typeface="Arial"/>
              </a:rPr>
              <a:t>?“</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Точно тук се проявява Корупционен модел 1 – </a:t>
            </a:r>
            <a:r>
              <a:rPr lang="bg-BG" sz="1200" b="0" i="0" u="none" strike="noStrike" cap="none" dirty="0">
                <a:solidFill>
                  <a:schemeClr val="dk1"/>
                </a:solidFill>
                <a:effectLst/>
                <a:latin typeface="Calibri"/>
                <a:ea typeface="Calibri"/>
                <a:cs typeface="Calibri"/>
                <a:sym typeface="Calibri"/>
              </a:rPr>
              <a:t>Необосновани изменения на договора</a:t>
            </a:r>
            <a:r>
              <a:rPr lang="bg" sz="1100" dirty="0">
                <a:latin typeface="Arial"/>
                <a:ea typeface="Arial"/>
                <a:cs typeface="Arial"/>
                <a:sym typeface="Arial"/>
              </a:rPr>
              <a:t>. Научихме как да: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ru-RU" sz="1100" dirty="0">
                <a:latin typeface="Arial"/>
                <a:ea typeface="Arial"/>
                <a:cs typeface="Arial"/>
                <a:sym typeface="Arial"/>
              </a:rPr>
              <a:t>О</a:t>
            </a:r>
            <a:r>
              <a:rPr lang="bg" sz="1100" dirty="0">
                <a:latin typeface="Arial"/>
                <a:ea typeface="Arial"/>
                <a:cs typeface="Arial"/>
                <a:sym typeface="Arial"/>
              </a:rPr>
              <a:t>тбелязваме допълнителни работи, които сме наблюдавали на обекта, но които не фигурират в документацията като официални изменения; 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Установяваме документирани изменения, водещи и до промяна в стойността, които всъщност не са били доставени или постоени.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При малки инфраструктурни проекти това може да изглежда като „нова паркинг зона“, която съществува по документи, или „корекция на дизайна“, която води до несъществено реално подобрение, но резултира в допълнителни средства и време за изпълнение. </a:t>
            </a:r>
            <a:br>
              <a:rPr lang="en-US" sz="1100" dirty="0">
                <a:latin typeface="Arial"/>
                <a:ea typeface="Arial"/>
                <a:cs typeface="Arial"/>
                <a:sym typeface="Arial"/>
              </a:rPr>
            </a:br>
            <a:r>
              <a:rPr lang="bg" sz="1100" dirty="0">
                <a:latin typeface="Arial"/>
                <a:ea typeface="Arial"/>
                <a:cs typeface="Arial"/>
                <a:sym typeface="Arial"/>
              </a:rPr>
              <a:t>Когато наблюдаваме разминавания между измененията по документи и на терен, обикновено налице са едновременно КМ1 и КМ2.</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Пето, фокусирахме се върху това кой всъщност извършва работите – проявленията на КМ3 на място. </a:t>
            </a:r>
            <a:br>
              <a:rPr lang="en-US" sz="1100" dirty="0">
                <a:latin typeface="Arial"/>
                <a:ea typeface="Arial"/>
                <a:cs typeface="Arial"/>
                <a:sym typeface="Arial"/>
              </a:rPr>
            </a:br>
            <a:r>
              <a:rPr lang="bg" sz="1100" dirty="0">
                <a:latin typeface="Arial"/>
                <a:ea typeface="Arial"/>
                <a:cs typeface="Arial"/>
                <a:sym typeface="Arial"/>
              </a:rPr>
              <a:t>Въпросите относно наблюдаваните на обекта лога и други идентификационни елементи ни помагат да направим сравнение между:</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изпълнителя и подизпълнителите, фигуриращи в договора; 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логата и наименованията, които наблюдаваме върху машини, камиони, лични предпазни средства и табели на строителната площадка.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Когато всичко съвпада – това е успокояващо. Но ако виждаме наименования на компании, които не са преминали през процедурата за подбор – това може да сочи към Корупционен модел 3 – Неправомерно или фантомно възлагане на подизпълнители.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При малък прокет за отводняване това може да е политически обвързана компания, която внезапно се появява, докато извършва изкопните работи, въпреки че търгът е спечелен от съвсем различна друга фирма.</a:t>
            </a:r>
            <a:br>
              <a:rPr lang="en-US" sz="1100" dirty="0">
                <a:latin typeface="Arial"/>
                <a:ea typeface="Arial"/>
                <a:cs typeface="Arial"/>
                <a:sym typeface="Arial"/>
              </a:rPr>
            </a:br>
            <a:r>
              <a:rPr lang="bg" sz="1100" dirty="0">
                <a:latin typeface="Arial"/>
                <a:ea typeface="Arial"/>
                <a:cs typeface="Arial"/>
                <a:sym typeface="Arial"/>
              </a:rPr>
              <a:t>Посочвайки наименованието на компанията, точните място, дата и час на наблюдението – научихме как това наше наблюдение се превръща в доказателство за последващи проверки.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Шесто, засегнахме надзора и други договорни клаузи. </a:t>
            </a:r>
            <a:br>
              <a:rPr lang="en-US" sz="1100" dirty="0">
                <a:latin typeface="Arial"/>
                <a:ea typeface="Arial"/>
                <a:cs typeface="Arial"/>
                <a:sym typeface="Arial"/>
              </a:rPr>
            </a:br>
            <a:r>
              <a:rPr lang="bg" sz="1100" dirty="0">
                <a:latin typeface="Arial"/>
                <a:ea typeface="Arial"/>
                <a:cs typeface="Arial"/>
                <a:sym typeface="Arial"/>
              </a:rPr>
              <a:t>Във формуляра има въпроси относно другите договорни задължения, както и дали лицето, отговорно за контрола/наздора, действително присъства на обекта.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Слабият или символичен надзор не е отделен модел за корупция, а е слабост в контрола, която улеснява вече очертаните три модела и позволява: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необоснованите изменения да минат безконтролно;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некачествените материали и липсващите елементи да бъдат сертифицирани като доставени или завършени; 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фантомни подизпълнители да работят пред очите на всички.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Вашите бележки за това кой подписва отчетите и колко често обекта се посещава от отговорниците по контрола, помагат да се покаже дали „предпазващият колан“ на проекта е стегнат или разхлабен.</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Накрая, затворихме цикъла с представянето на доказателства. </a:t>
            </a:r>
            <a:br>
              <a:rPr lang="en-US" sz="1100" dirty="0">
                <a:latin typeface="Arial"/>
                <a:ea typeface="Arial"/>
                <a:cs typeface="Arial"/>
                <a:sym typeface="Arial"/>
              </a:rPr>
            </a:br>
            <a:r>
              <a:rPr lang="bg" sz="1100" dirty="0">
                <a:latin typeface="Arial"/>
                <a:ea typeface="Arial"/>
                <a:cs typeface="Arial"/>
                <a:sym typeface="Arial"/>
              </a:rPr>
              <a:t>Последните полета от въпросника ни напомнят да запишем методите си на проучване – оглед на място, онлайн проучване, интервюта – и да приложите договори, допълнения, снимки и други файлове с кратки описания: какво, къде, кога, кой.</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Тук Вашите наблюдения стават част от по-широките антикорупционни усилия. По този начин се гарантира, че всичко, което сте документирали относно достъпа, количествата, плащанията, измененията и фирмените лога, впоследствие може да бъде проверено от някой, който не е посетил обекта заедно с вас.</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И така, да обобщим Част 3 в три водещи въпроса относно посещението на терен:</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AutoNum type="arabicPeriod"/>
            </a:pPr>
            <a:r>
              <a:rPr lang="bg" sz="1100" dirty="0">
                <a:latin typeface="Arial"/>
                <a:ea typeface="Arial"/>
                <a:cs typeface="Arial"/>
                <a:sym typeface="Arial"/>
              </a:rPr>
              <a:t>Съответстват ли работите, които виждаме, на обхвата, количествата, графика и измененията, одобрени по документи? – проверка на индикации за КМ1 и КМ2.</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bg" sz="1100" dirty="0">
                <a:latin typeface="Arial"/>
                <a:ea typeface="Arial"/>
                <a:cs typeface="Arial"/>
                <a:sym typeface="Arial"/>
              </a:rPr>
              <a:t>Съответстват ли фирмите на обекта на тези в договора? – индикации за КМ3, а понякога и конфликт на интереси – който може да стои и зад трите модела.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bg" sz="1100" dirty="0">
                <a:latin typeface="Arial"/>
                <a:ea typeface="Arial"/>
                <a:cs typeface="Arial"/>
                <a:sym typeface="Arial"/>
              </a:rPr>
              <a:t>Осъществява ли се надзор/контрол на изпълнението? – условията, които могат да направят осъществяването на корупционните модели или лесни, или трудни.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 </a:t>
            </a:r>
            <a:r>
              <a:rPr lang="bg" sz="1100" b="1" dirty="0">
                <a:latin typeface="Arial"/>
                <a:ea typeface="Arial"/>
                <a:cs typeface="Arial"/>
                <a:sym typeface="Arial"/>
              </a:rPr>
              <a:t>част 4 от Модул 3 </a:t>
            </a:r>
            <a:r>
              <a:rPr lang="bg" sz="1100" dirty="0">
                <a:latin typeface="Arial"/>
                <a:ea typeface="Arial"/>
                <a:cs typeface="Arial"/>
                <a:sym typeface="Arial"/>
              </a:rPr>
              <a:t>ще се придържаме към същата логика на документиране на наблюденията си, но ще разгледаме как подобни проверки биха могли да се приложат към </a:t>
            </a:r>
            <a:r>
              <a:rPr lang="bg" sz="1100" b="1" dirty="0">
                <a:latin typeface="Arial"/>
                <a:ea typeface="Arial"/>
                <a:cs typeface="Arial"/>
                <a:sym typeface="Arial"/>
              </a:rPr>
              <a:t>поръчки за стоки и услуги </a:t>
            </a:r>
            <a:r>
              <a:rPr lang="bg" sz="1100" dirty="0">
                <a:latin typeface="Arial"/>
                <a:ea typeface="Arial"/>
                <a:cs typeface="Arial"/>
                <a:sym typeface="Arial"/>
              </a:rPr>
              <a:t>като хипотетични допълнения към формуляра: как да се анализират приемателни протоколи, отчети за работно време и кой всъщност е извършил консултантска или надзорна работа.</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Благодарим Ви, че завършихте Част 3 от Модул 3.</a:t>
            </a:r>
            <a:endParaRPr sz="1100" dirty="0">
              <a:latin typeface="Arial"/>
              <a:ea typeface="Arial"/>
              <a:cs typeface="Arial"/>
              <a:sym typeface="Arial"/>
            </a:endParaRPr>
          </a:p>
        </p:txBody>
      </p:sp>
      <p:sp>
        <p:nvSpPr>
          <p:cNvPr id="244" name="Google Shape;244;g3a9b0ea2687_0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a9ecc4a29f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100" dirty="0">
                <a:latin typeface="Arial"/>
                <a:ea typeface="Arial"/>
                <a:cs typeface="Arial"/>
                <a:sym typeface="Arial"/>
              </a:rPr>
              <a:t>Ако сте успели да посетите поне един обект, електронният формуляр веднага ще попита: </a:t>
            </a:r>
            <a:r>
              <a:rPr lang="bg" sz="1100" i="1" dirty="0">
                <a:latin typeface="Arial"/>
                <a:ea typeface="Arial"/>
                <a:cs typeface="Arial"/>
                <a:sym typeface="Arial"/>
              </a:rPr>
              <a:t>кой обект и на коя дата?</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Много от проектите в държавите-фокус на </a:t>
            </a:r>
            <a:r>
              <a:rPr lang="en-US" sz="1100" dirty="0">
                <a:latin typeface="Arial"/>
                <a:ea typeface="Arial"/>
                <a:cs typeface="Arial"/>
                <a:sym typeface="Arial"/>
              </a:rPr>
              <a:t>iMonitor</a:t>
            </a:r>
            <a:r>
              <a:rPr lang="bg-BG" sz="1100" dirty="0">
                <a:latin typeface="Arial"/>
                <a:ea typeface="Arial"/>
                <a:cs typeface="Arial"/>
                <a:sym typeface="Arial"/>
              </a:rPr>
              <a:t> </a:t>
            </a:r>
            <a:r>
              <a:rPr lang="bg" sz="1100" dirty="0">
                <a:latin typeface="Arial"/>
                <a:ea typeface="Arial"/>
                <a:cs typeface="Arial"/>
                <a:sym typeface="Arial"/>
              </a:rPr>
              <a:t>са разпръснати: може да обхващат няколко улици, множество училищни сгради, редица дренажни сегменти. Ето защо формулярът използва падащ списък с обекти на проекта. Избирате обекта, който действително сте посетили, и въвеждате датата на проверката. Ако сте проверили повече от един обект, добавяте отделен ред за всеки.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Това може да Ви се стори твърде бюрократично, но всъщност е от решаващо значение за представянето на доказателства: </a:t>
            </a:r>
            <a:br>
              <a:rPr lang="en-US" sz="1100" dirty="0">
                <a:latin typeface="Arial"/>
                <a:ea typeface="Arial"/>
                <a:cs typeface="Arial"/>
                <a:sym typeface="Arial"/>
              </a:rPr>
            </a:br>
            <a:r>
              <a:rPr lang="bg" sz="1100" dirty="0">
                <a:latin typeface="Arial"/>
                <a:ea typeface="Arial"/>
                <a:cs typeface="Arial"/>
                <a:sym typeface="Arial"/>
              </a:rPr>
              <a:t>– При </a:t>
            </a:r>
            <a:r>
              <a:rPr lang="bg" sz="1100" b="1" dirty="0">
                <a:latin typeface="Arial"/>
                <a:ea typeface="Arial"/>
                <a:cs typeface="Arial"/>
                <a:sym typeface="Arial"/>
              </a:rPr>
              <a:t>КМ2 – </a:t>
            </a:r>
            <a:r>
              <a:rPr lang="bg-BG" sz="1100" b="1" noProof="0" dirty="0">
                <a:latin typeface="Arial"/>
                <a:ea typeface="Arial"/>
                <a:cs typeface="Arial"/>
                <a:sym typeface="Arial"/>
              </a:rPr>
              <a:t>Некачествено или непълно изпълнение</a:t>
            </a:r>
            <a:r>
              <a:rPr lang="bg" sz="1100" b="1" noProof="0" dirty="0">
                <a:latin typeface="Arial"/>
                <a:ea typeface="Arial"/>
                <a:cs typeface="Arial"/>
                <a:sym typeface="Arial"/>
              </a:rPr>
              <a:t> – </a:t>
            </a:r>
            <a:r>
              <a:rPr lang="bg" sz="1100" dirty="0">
                <a:latin typeface="Arial"/>
                <a:ea typeface="Arial"/>
                <a:cs typeface="Arial"/>
                <a:sym typeface="Arial"/>
              </a:rPr>
              <a:t>всеки, който ще прочете Вашият доклад, ще знае </a:t>
            </a:r>
            <a:r>
              <a:rPr lang="bg" sz="1100" i="1" dirty="0">
                <a:latin typeface="Arial"/>
                <a:ea typeface="Arial"/>
                <a:cs typeface="Arial"/>
                <a:sym typeface="Arial"/>
              </a:rPr>
              <a:t>къде именно</a:t>
            </a:r>
            <a:r>
              <a:rPr lang="bg" sz="1100" dirty="0">
                <a:latin typeface="Arial"/>
                <a:ea typeface="Arial"/>
                <a:cs typeface="Arial"/>
                <a:sym typeface="Arial"/>
              </a:rPr>
              <a:t> са наблюдавани липсващите елементи или некачественото изпълнение, както и </a:t>
            </a:r>
            <a:r>
              <a:rPr lang="bg" sz="1100" i="1" dirty="0">
                <a:latin typeface="Arial"/>
                <a:ea typeface="Arial"/>
                <a:cs typeface="Arial"/>
                <a:sym typeface="Arial"/>
              </a:rPr>
              <a:t>в кой ден </a:t>
            </a:r>
            <a:r>
              <a:rPr lang="bg" sz="1100" i="0" dirty="0">
                <a:latin typeface="Arial"/>
                <a:ea typeface="Arial"/>
                <a:cs typeface="Arial"/>
                <a:sym typeface="Arial"/>
              </a:rPr>
              <a:t>е била наблюдавана тази </a:t>
            </a:r>
            <a:r>
              <a:rPr lang="bg" sz="1100" dirty="0">
                <a:latin typeface="Arial"/>
                <a:ea typeface="Arial"/>
                <a:cs typeface="Arial"/>
                <a:sym typeface="Arial"/>
              </a:rPr>
              <a:t>ситуация. </a:t>
            </a:r>
            <a:br>
              <a:rPr lang="en-US" sz="1100" dirty="0">
                <a:latin typeface="Arial"/>
                <a:ea typeface="Arial"/>
                <a:cs typeface="Arial"/>
                <a:sym typeface="Arial"/>
              </a:rPr>
            </a:br>
            <a:r>
              <a:rPr lang="bg" sz="1100" dirty="0">
                <a:latin typeface="Arial"/>
                <a:ea typeface="Arial"/>
                <a:cs typeface="Arial"/>
                <a:sym typeface="Arial"/>
              </a:rPr>
              <a:t>– При </a:t>
            </a:r>
            <a:r>
              <a:rPr lang="bg" sz="1100" b="1" dirty="0">
                <a:latin typeface="Arial"/>
                <a:ea typeface="Arial"/>
                <a:cs typeface="Arial"/>
                <a:sym typeface="Arial"/>
              </a:rPr>
              <a:t>КМ3 – Неправомерно подизпълнение – </a:t>
            </a:r>
            <a:r>
              <a:rPr lang="bg" sz="1100" dirty="0">
                <a:latin typeface="Arial"/>
                <a:ea typeface="Arial"/>
                <a:cs typeface="Arial"/>
                <a:sym typeface="Arial"/>
              </a:rPr>
              <a:t>свързва наблюдаваните от вас фирмени лога с конкретна част от проекта. Например: „RoadLine SRL е наблюдавана на Обект 2 – северен вход – на 15 юли“.</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Впоследствие одитори, журналисти или други наблюдатели могат да използват тази информация, за да отидат на същото място и да проверят дали ситуацията се е променила. Качественият мониторинг не е само това, което сте видели лично – той включва и да оставите ясна следа, за да могат други да проследят ситуацията.</a:t>
            </a:r>
            <a:endParaRPr sz="1100" dirty="0">
              <a:latin typeface="Arial"/>
              <a:ea typeface="Arial"/>
              <a:cs typeface="Arial"/>
              <a:sym typeface="Arial"/>
            </a:endParaRPr>
          </a:p>
        </p:txBody>
      </p:sp>
      <p:sp>
        <p:nvSpPr>
          <p:cNvPr id="93" name="Google Shape;93;g3a9ecc4a29f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9fa8ff7e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100" dirty="0">
                <a:latin typeface="Arial"/>
                <a:ea typeface="Arial"/>
                <a:cs typeface="Arial"/>
                <a:sym typeface="Arial"/>
              </a:rPr>
              <a:t>Ако не сте успяли да извършите посещение на място, ние не спираме наблюдението – вместо това документираме „защо“.</a:t>
            </a:r>
            <a:endParaRPr sz="1100" i="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 това поле следва да отбележите: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Кой </a:t>
            </a:r>
            <a:r>
              <a:rPr lang="bg" sz="1100" dirty="0">
                <a:latin typeface="Arial"/>
                <a:ea typeface="Arial"/>
                <a:cs typeface="Arial"/>
                <a:sym typeface="Arial"/>
              </a:rPr>
              <a:t>е блокирал достъпа – някой от страна на възложителя ли е, главния изпълнител, охраната, ръководителя на обекта или друг участник?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Кога </a:t>
            </a:r>
            <a:r>
              <a:rPr lang="bg" sz="1100" dirty="0">
                <a:latin typeface="Arial"/>
                <a:ea typeface="Arial"/>
                <a:cs typeface="Arial"/>
                <a:sym typeface="Arial"/>
              </a:rPr>
              <a:t>се е случило това – дата и приблизителен час.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Каква причина </a:t>
            </a:r>
            <a:r>
              <a:rPr lang="bg" sz="1100" dirty="0">
                <a:latin typeface="Arial"/>
                <a:ea typeface="Arial"/>
                <a:cs typeface="Arial"/>
                <a:sym typeface="Arial"/>
              </a:rPr>
              <a:t>са посочили – цитирайте максимално точно техните думи: „съображения за безопасност“, „няма разрешение от кметството“, „проектът е все още поверителен“ или дори „трябва да говорите с шефа ми“.</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Сам по себе си отказът на достъп </a:t>
            </a:r>
            <a:r>
              <a:rPr lang="bg" sz="1100" b="1" dirty="0">
                <a:latin typeface="Arial"/>
                <a:ea typeface="Arial"/>
                <a:cs typeface="Arial"/>
                <a:sym typeface="Arial"/>
              </a:rPr>
              <a:t>не е </a:t>
            </a:r>
            <a:r>
              <a:rPr lang="bg" sz="1100" dirty="0">
                <a:latin typeface="Arial"/>
                <a:ea typeface="Arial"/>
                <a:cs typeface="Arial"/>
                <a:sym typeface="Arial"/>
              </a:rPr>
              <a:t>знак за корупция. Понякога може да има истински ограничения с оглед безопасността и сигурността. От гледна точка на почтеността обаче, многократни или необяснимо възпрепятстване на достъпа е </a:t>
            </a:r>
            <a:r>
              <a:rPr lang="bg" sz="1100" b="1" dirty="0">
                <a:latin typeface="Arial"/>
                <a:ea typeface="Arial"/>
                <a:cs typeface="Arial"/>
                <a:sym typeface="Arial"/>
              </a:rPr>
              <a:t>слабост при обществения контрол</a:t>
            </a:r>
            <a:r>
              <a:rPr lang="bg" sz="1100" dirty="0">
                <a:latin typeface="Arial"/>
                <a:ea typeface="Arial"/>
                <a:cs typeface="Arial"/>
                <a:sym typeface="Arial"/>
              </a:rPr>
              <a:t>: това представлява пречка за независимите наблюдатели да проверят количествата, качеството и действителните изпълнители.</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 много реални случаи, документирани от ОИСР и неправителствени организации, отказът да се допуснат наблюдатели до даден обект впоследствие се свързва със сериозни проблеми със завишени цени, скрити подизпълнители или политически обвързани изпълнители. Така че тук следва да се погрижим възпрепятстването на достъп да е надлежно регистрирано.</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След като регистрирате това, можете да продължите с частите от Стъпка 2, свързани с анализ на документи, но, при интерпретирането на останалата част от проекта, следва да имате предвид блокираният достъп като важен индикатор за риск.</a:t>
            </a:r>
            <a:endParaRPr sz="1100" dirty="0">
              <a:latin typeface="Arial"/>
              <a:ea typeface="Arial"/>
              <a:cs typeface="Arial"/>
              <a:sym typeface="Arial"/>
            </a:endParaRPr>
          </a:p>
        </p:txBody>
      </p:sp>
      <p:sp>
        <p:nvSpPr>
          <p:cNvPr id="101" name="Google Shape;101;g3a9fa8ff7e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aa3c6fb7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bg" sz="1100" dirty="0">
                <a:latin typeface="Arial"/>
                <a:ea typeface="Arial"/>
                <a:cs typeface="Arial"/>
                <a:sym typeface="Arial"/>
              </a:rPr>
              <a:t>Верен отговор: </a:t>
            </a:r>
            <a:r>
              <a:rPr lang="en-US" sz="1100" dirty="0">
                <a:latin typeface="Arial"/>
                <a:ea typeface="Arial"/>
                <a:cs typeface="Arial"/>
                <a:sym typeface="Arial"/>
              </a:rPr>
              <a:t>b.</a:t>
            </a:r>
          </a:p>
          <a:p>
            <a:pPr marL="0" lvl="0" indent="0" algn="l" rtl="0">
              <a:lnSpc>
                <a:spcPct val="115000"/>
              </a:lnSpc>
              <a:spcBef>
                <a:spcPts val="1200"/>
              </a:spcBef>
              <a:spcAft>
                <a:spcPts val="0"/>
              </a:spcAft>
              <a:buSzPts val="1100"/>
              <a:buNone/>
            </a:pP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Виждате на слайда заключена порта с табела „Влизането забранено“, машини отзад и наблюдател, стоящ отвън.</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Въпросът по същество е: </a:t>
            </a:r>
            <a:r>
              <a:rPr lang="bg" sz="1100" i="1" dirty="0">
                <a:latin typeface="Arial"/>
                <a:ea typeface="Arial"/>
                <a:cs typeface="Arial"/>
                <a:sym typeface="Arial"/>
              </a:rPr>
              <a:t>Как да интерпретираме това? </a:t>
            </a:r>
            <a:br>
              <a:rPr lang="en-US" sz="1100" i="1" dirty="0">
                <a:latin typeface="Arial"/>
                <a:ea typeface="Arial"/>
                <a:cs typeface="Arial"/>
                <a:sym typeface="Arial"/>
              </a:rPr>
            </a:br>
            <a:r>
              <a:rPr lang="bg" sz="1100" dirty="0">
                <a:latin typeface="Arial"/>
                <a:ea typeface="Arial"/>
                <a:cs typeface="Arial"/>
                <a:sym typeface="Arial"/>
              </a:rPr>
              <a:t>Блокираният достъп означава ли автоматично корупция? Или нещо друго?</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Верният отговор е: </a:t>
            </a:r>
            <a:r>
              <a:rPr lang="bg" sz="1100" b="1" dirty="0">
                <a:latin typeface="Arial"/>
                <a:ea typeface="Arial"/>
                <a:cs typeface="Arial"/>
                <a:sym typeface="Arial"/>
              </a:rPr>
              <a:t>Блокираният достъп сам по себе си не е корупция, но е сериозна слабост при обществения контрол и сигнал за риск.</a:t>
            </a:r>
            <a:endParaRPr sz="1100" b="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Говорехме за това и преди:</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Отказът на достъп не доказва наличието на КМ1, КМ2 или КМ3.</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Но ако наблюдателите – и обикновените граждани – систематично биват държани далеч от малък обществен проект, който би трябвало да е видим (местен път, дренаж, площад, детска площадка), трябва да се запитаме „</a:t>
            </a:r>
            <a:r>
              <a:rPr lang="bg" sz="1100" i="1" dirty="0">
                <a:latin typeface="Arial"/>
                <a:ea typeface="Arial"/>
                <a:cs typeface="Arial"/>
                <a:sym typeface="Arial"/>
              </a:rPr>
              <a:t>защо“</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Във формуляра на iMonitor това е обхванато още в началото на Стъпка 2:</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„Успяхте ли да осъществите посещение на място?“</a:t>
            </a:r>
            <a:r>
              <a:rPr lang="bg" sz="1100" dirty="0">
                <a:latin typeface="Arial"/>
                <a:ea typeface="Arial"/>
                <a:cs typeface="Arial"/>
                <a:sym typeface="Arial"/>
              </a:rPr>
              <a:t> – Да или Не.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И ако не, </a:t>
            </a:r>
            <a:r>
              <a:rPr lang="bg" sz="1100" b="1" dirty="0">
                <a:latin typeface="Arial"/>
                <a:ea typeface="Arial"/>
                <a:cs typeface="Arial"/>
                <a:sym typeface="Arial"/>
              </a:rPr>
              <a:t>„Кой е отказал достъп и защо?“</a:t>
            </a:r>
            <a:endParaRPr sz="1100" b="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Добра практика за Вас като наблюдатели е да: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запишете </a:t>
            </a:r>
            <a:r>
              <a:rPr lang="bg" sz="1100" i="1" dirty="0">
                <a:latin typeface="Arial"/>
                <a:ea typeface="Arial"/>
                <a:cs typeface="Arial"/>
                <a:sym typeface="Arial"/>
              </a:rPr>
              <a:t>кой </a:t>
            </a:r>
            <a:r>
              <a:rPr lang="bg" sz="1100" dirty="0">
                <a:latin typeface="Arial"/>
                <a:ea typeface="Arial"/>
                <a:cs typeface="Arial"/>
                <a:sym typeface="Arial"/>
              </a:rPr>
              <a:t>Ви е отказал достъп (изпълнител, властите, охрана, ръководител на обекта);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запишете </a:t>
            </a:r>
            <a:r>
              <a:rPr lang="bg" sz="1100" i="1" dirty="0">
                <a:latin typeface="Arial"/>
                <a:ea typeface="Arial"/>
                <a:cs typeface="Arial"/>
                <a:sym typeface="Arial"/>
              </a:rPr>
              <a:t>кога </a:t>
            </a:r>
            <a:r>
              <a:rPr lang="bg" sz="1100" dirty="0">
                <a:latin typeface="Arial"/>
                <a:ea typeface="Arial"/>
                <a:cs typeface="Arial"/>
                <a:sym typeface="Arial"/>
              </a:rPr>
              <a:t>и </a:t>
            </a:r>
            <a:r>
              <a:rPr lang="bg" sz="1100" i="1" dirty="0">
                <a:latin typeface="Arial"/>
                <a:ea typeface="Arial"/>
                <a:cs typeface="Arial"/>
                <a:sym typeface="Arial"/>
              </a:rPr>
              <a:t>какво са казали </a:t>
            </a:r>
            <a:r>
              <a:rPr lang="bg" sz="1100" dirty="0">
                <a:latin typeface="Arial"/>
                <a:ea typeface="Arial"/>
                <a:cs typeface="Arial"/>
                <a:sym typeface="Arial"/>
              </a:rPr>
              <a:t>– ако е възможно с точните им думи;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след това продължете с проверките на документацията, но интерпретирайте всички последващи констатации, взимайки предвид проблема с достъпа.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И така, ключовите изводи са:</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Затворените врати не са „доказателство за корупция“.</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Но са ясно </a:t>
            </a:r>
            <a:r>
              <a:rPr lang="bg" sz="1100" b="1" dirty="0">
                <a:latin typeface="Arial"/>
                <a:ea typeface="Arial"/>
                <a:cs typeface="Arial"/>
                <a:sym typeface="Arial"/>
              </a:rPr>
              <a:t>предупреждение, че независимите проверки за наличие на КМ1, КМ2 и КМ3 са възпрепятствани</a:t>
            </a:r>
            <a:r>
              <a:rPr lang="bg" sz="1100" dirty="0">
                <a:latin typeface="Arial"/>
                <a:ea typeface="Arial"/>
                <a:cs typeface="Arial"/>
                <a:sym typeface="Arial"/>
              </a:rPr>
              <a:t>.</a:t>
            </a:r>
            <a:endParaRPr lang="bg-BG" sz="1100" dirty="0">
              <a:latin typeface="Arial"/>
              <a:ea typeface="Arial"/>
              <a:cs typeface="Arial"/>
              <a:sym typeface="Arial"/>
            </a:endParaRPr>
          </a:p>
          <a:p>
            <a:pPr marL="158750" lvl="0" indent="0" algn="l" rtl="0">
              <a:lnSpc>
                <a:spcPct val="115000"/>
              </a:lnSpc>
              <a:spcBef>
                <a:spcPts val="0"/>
              </a:spcBef>
              <a:spcAft>
                <a:spcPts val="0"/>
              </a:spcAft>
              <a:buClr>
                <a:schemeClr val="dk1"/>
              </a:buClr>
              <a:buSzPts val="1100"/>
              <a:buNone/>
            </a:pPr>
            <a:r>
              <a:rPr lang="bg" sz="1100" dirty="0">
                <a:latin typeface="Arial"/>
                <a:ea typeface="Arial"/>
                <a:cs typeface="Arial"/>
                <a:sym typeface="Arial"/>
              </a:rPr>
              <a:t>Точно затова следва да бъде надлежно регистрирано.</a:t>
            </a:r>
            <a:endParaRPr sz="1100" dirty="0">
              <a:latin typeface="Arial"/>
              <a:ea typeface="Arial"/>
              <a:cs typeface="Arial"/>
              <a:sym typeface="Arial"/>
            </a:endParaRPr>
          </a:p>
        </p:txBody>
      </p:sp>
      <p:sp>
        <p:nvSpPr>
          <p:cNvPr id="109" name="Google Shape;109;g3aa3c6fb7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a9ecc4a29f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следващо място поставяме проекта във времева линия на изпълнението.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Избираме между: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Не е започнало </a:t>
            </a:r>
            <a:r>
              <a:rPr lang="bg" sz="1100" dirty="0">
                <a:latin typeface="Arial"/>
                <a:ea typeface="Arial"/>
                <a:cs typeface="Arial"/>
                <a:sym typeface="Arial"/>
              </a:rPr>
              <a:t>– работите на терен не са започнали;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В процес на изпълнение </a:t>
            </a:r>
            <a:r>
              <a:rPr lang="bg" sz="1100" dirty="0">
                <a:latin typeface="Arial"/>
                <a:ea typeface="Arial"/>
                <a:cs typeface="Arial"/>
                <a:sym typeface="Arial"/>
              </a:rPr>
              <a:t>– работите са в ход; или </a:t>
            </a:r>
            <a:br>
              <a:rPr lang="en-US" sz="1100" dirty="0">
                <a:latin typeface="Arial"/>
                <a:ea typeface="Arial"/>
                <a:cs typeface="Arial"/>
                <a:sym typeface="Arial"/>
              </a:rPr>
            </a:br>
            <a:r>
              <a:rPr lang="bg" sz="1100" dirty="0">
                <a:latin typeface="Arial"/>
                <a:ea typeface="Arial"/>
                <a:cs typeface="Arial"/>
                <a:sym typeface="Arial"/>
              </a:rPr>
              <a:t>– </a:t>
            </a:r>
            <a:r>
              <a:rPr lang="bg" sz="1100" b="1" dirty="0">
                <a:latin typeface="Arial"/>
                <a:ea typeface="Arial"/>
                <a:cs typeface="Arial"/>
                <a:sym typeface="Arial"/>
              </a:rPr>
              <a:t>Завършено </a:t>
            </a:r>
            <a:r>
              <a:rPr lang="bg" sz="1100" dirty="0">
                <a:latin typeface="Arial"/>
                <a:ea typeface="Arial"/>
                <a:cs typeface="Arial"/>
                <a:sym typeface="Arial"/>
              </a:rPr>
              <a:t>– работите са завършени и официално предадени.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Този избор е важен, защото електронният формуляр ще визуалириза различни последващи въпроси, в зависимост от избрания статус на изпълнение: </a:t>
            </a:r>
            <a:br>
              <a:rPr lang="en-US" sz="1100" dirty="0">
                <a:latin typeface="Arial"/>
                <a:ea typeface="Arial"/>
                <a:cs typeface="Arial"/>
                <a:sym typeface="Arial"/>
              </a:rPr>
            </a:br>
            <a:r>
              <a:rPr lang="bg" sz="1100" dirty="0">
                <a:latin typeface="Arial"/>
                <a:ea typeface="Arial"/>
                <a:cs typeface="Arial"/>
                <a:sym typeface="Arial"/>
              </a:rPr>
              <a:t>– Ако проектът </a:t>
            </a:r>
            <a:r>
              <a:rPr lang="bg" sz="1100" b="1" dirty="0">
                <a:latin typeface="Arial"/>
                <a:ea typeface="Arial"/>
                <a:cs typeface="Arial"/>
                <a:sym typeface="Arial"/>
              </a:rPr>
              <a:t>не е започнат</a:t>
            </a:r>
            <a:r>
              <a:rPr lang="bg" sz="1100" dirty="0">
                <a:latin typeface="Arial"/>
                <a:ea typeface="Arial"/>
                <a:cs typeface="Arial"/>
                <a:sym typeface="Arial"/>
              </a:rPr>
              <a:t>, ще се съсредоточите върху причините за забавянето и дали договорът е все още реалистичен за изпълнение – често прелюдия към бъдещи промени</a:t>
            </a:r>
            <a:r>
              <a:rPr lang="bg-BG" sz="1100" dirty="0">
                <a:latin typeface="Arial"/>
                <a:ea typeface="Arial"/>
                <a:cs typeface="Arial"/>
                <a:sym typeface="Arial"/>
              </a:rPr>
              <a:t> </a:t>
            </a:r>
            <a:r>
              <a:rPr lang="bg" sz="1100" b="0" dirty="0">
                <a:latin typeface="Arial"/>
                <a:ea typeface="Arial"/>
                <a:cs typeface="Arial"/>
                <a:sym typeface="Arial"/>
              </a:rPr>
              <a:t>по </a:t>
            </a:r>
            <a:r>
              <a:rPr lang="bg" sz="1100" b="1" dirty="0">
                <a:latin typeface="Arial"/>
                <a:ea typeface="Arial"/>
                <a:cs typeface="Arial"/>
                <a:sym typeface="Arial"/>
              </a:rPr>
              <a:t>КМ1. </a:t>
            </a: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 Ако е </a:t>
            </a:r>
            <a:r>
              <a:rPr lang="bg" sz="1100" b="1" dirty="0">
                <a:latin typeface="Arial"/>
                <a:ea typeface="Arial"/>
                <a:cs typeface="Arial"/>
                <a:sym typeface="Arial"/>
              </a:rPr>
              <a:t>в ход</a:t>
            </a:r>
            <a:r>
              <a:rPr lang="bg" sz="1100" dirty="0">
                <a:latin typeface="Arial"/>
                <a:ea typeface="Arial"/>
                <a:cs typeface="Arial"/>
                <a:sym typeface="Arial"/>
              </a:rPr>
              <a:t>, ще отговорите на въпроси относно графика, количествата и плащанията – основно място за рискове по </a:t>
            </a:r>
            <a:r>
              <a:rPr lang="bg" sz="1100" b="1" dirty="0">
                <a:latin typeface="Arial"/>
                <a:ea typeface="Arial"/>
                <a:cs typeface="Arial"/>
                <a:sym typeface="Arial"/>
              </a:rPr>
              <a:t>КМ2 </a:t>
            </a:r>
            <a:r>
              <a:rPr lang="bg" sz="1100" b="0" dirty="0">
                <a:latin typeface="Arial"/>
                <a:ea typeface="Arial"/>
                <a:cs typeface="Arial"/>
                <a:sym typeface="Arial"/>
              </a:rPr>
              <a:t>и проверки на терен, свързани с </a:t>
            </a:r>
            <a:r>
              <a:rPr lang="bg" sz="1100" b="1" dirty="0">
                <a:latin typeface="Arial"/>
                <a:ea typeface="Arial"/>
                <a:cs typeface="Arial"/>
                <a:sym typeface="Arial"/>
              </a:rPr>
              <a:t>КМ1. </a:t>
            </a: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 Ако е </a:t>
            </a:r>
            <a:r>
              <a:rPr lang="bg" sz="1100" b="1" dirty="0">
                <a:latin typeface="Arial"/>
                <a:ea typeface="Arial"/>
                <a:cs typeface="Arial"/>
                <a:sym typeface="Arial"/>
              </a:rPr>
              <a:t>завършен</a:t>
            </a:r>
            <a:r>
              <a:rPr lang="bg" sz="1100" dirty="0">
                <a:latin typeface="Arial"/>
                <a:ea typeface="Arial"/>
                <a:cs typeface="Arial"/>
                <a:sym typeface="Arial"/>
              </a:rPr>
              <a:t>, ще се съсредоточите върху това, което всъщност е изпълнено и доставено, неговото състояние и употреба – отново много важно при </a:t>
            </a:r>
            <a:r>
              <a:rPr lang="bg" sz="1100" b="1" dirty="0">
                <a:latin typeface="Arial"/>
                <a:ea typeface="Arial"/>
                <a:cs typeface="Arial"/>
                <a:sym typeface="Arial"/>
              </a:rPr>
              <a:t>КМ2.</a:t>
            </a:r>
            <a:endParaRPr sz="1100" b="1"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Посочете статуса на изпълнение въз основа на най-актуалните доказателства, с които разполагате; наблюдение на обекта, снимки или скорошни доклади – не само върху планираните дати в договора. След като сте избрали статуса, имайте го предвид за всички по-нататъшни отговори: не описвайте бъдещи планове така, сякаш вече са изпълнени, и не забравяйте дефектите само защото съществува окончателен протокол за приемане.</a:t>
            </a:r>
            <a:endParaRPr sz="1000" dirty="0"/>
          </a:p>
        </p:txBody>
      </p:sp>
      <p:sp>
        <p:nvSpPr>
          <p:cNvPr id="117" name="Google Shape;117;g3a9ecc4a29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a9fa8ff7ef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bg" sz="1100" dirty="0">
                <a:latin typeface="Arial"/>
                <a:ea typeface="Arial"/>
                <a:cs typeface="Arial"/>
                <a:sym typeface="Arial"/>
              </a:rPr>
              <a:t>Тук проверяваме времето за изпълнение, а не стойността или количествата.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Разгледайте одобрения график – начална дата, ключови етапи, дата на завършване – и го сравнете с това, което сте видели или какво фигурира в последните отчети. След това отговорете: </a:t>
            </a:r>
            <a:r>
              <a:rPr lang="bg" sz="1100" i="1" dirty="0">
                <a:latin typeface="Arial"/>
                <a:ea typeface="Arial"/>
                <a:cs typeface="Arial"/>
                <a:sym typeface="Arial"/>
              </a:rPr>
              <a:t>Изпълнението като цяло следва ли този график?</a:t>
            </a:r>
            <a:endParaRPr sz="1100" i="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Ако отговорът е </a:t>
            </a:r>
            <a:r>
              <a:rPr lang="bg" sz="1100" b="1" dirty="0">
                <a:latin typeface="Arial"/>
                <a:ea typeface="Arial"/>
                <a:cs typeface="Arial"/>
                <a:sym typeface="Arial"/>
              </a:rPr>
              <a:t>„Не“</a:t>
            </a:r>
            <a:r>
              <a:rPr lang="bg" sz="1100" dirty="0">
                <a:latin typeface="Arial"/>
                <a:ea typeface="Arial"/>
                <a:cs typeface="Arial"/>
                <a:sym typeface="Arial"/>
              </a:rPr>
              <a:t>, с едно или две неутрални изречения запишете това, което сте наблюдавали: </a:t>
            </a:r>
            <a:br>
              <a:rPr lang="en-US" sz="1100" dirty="0">
                <a:latin typeface="Arial"/>
                <a:ea typeface="Arial"/>
                <a:cs typeface="Arial"/>
                <a:sym typeface="Arial"/>
              </a:rPr>
            </a:br>
            <a:r>
              <a:rPr lang="bg" sz="1100" dirty="0">
                <a:latin typeface="Arial"/>
                <a:ea typeface="Arial"/>
                <a:cs typeface="Arial"/>
                <a:sym typeface="Arial"/>
              </a:rPr>
              <a:t>– „Работата започна три месеца след планираната начална дата“; </a:t>
            </a:r>
            <a:br>
              <a:rPr lang="en-US" sz="1100" dirty="0">
                <a:latin typeface="Arial"/>
                <a:ea typeface="Arial"/>
                <a:cs typeface="Arial"/>
                <a:sym typeface="Arial"/>
              </a:rPr>
            </a:br>
            <a:r>
              <a:rPr lang="bg" sz="1100" dirty="0">
                <a:latin typeface="Arial"/>
                <a:ea typeface="Arial"/>
                <a:cs typeface="Arial"/>
                <a:sym typeface="Arial"/>
              </a:rPr>
              <a:t>– „Етапи 1 и 2 закъсняват с повече от шест седмици“; или </a:t>
            </a:r>
            <a:br>
              <a:rPr lang="en-US" sz="1100" dirty="0">
                <a:latin typeface="Arial"/>
                <a:ea typeface="Arial"/>
                <a:cs typeface="Arial"/>
                <a:sym typeface="Arial"/>
              </a:rPr>
            </a:br>
            <a:r>
              <a:rPr lang="bg" sz="1100" dirty="0">
                <a:latin typeface="Arial"/>
                <a:ea typeface="Arial"/>
                <a:cs typeface="Arial"/>
                <a:sym typeface="Arial"/>
              </a:rPr>
              <a:t>– „Проектът е официално удължен два пъти – новата крайна дата все още не е достигната“.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Защо това е важно при оценка на корупционните модели?</a:t>
            </a:r>
            <a:br>
              <a:rPr lang="en-US" sz="1100" dirty="0">
                <a:latin typeface="Arial"/>
                <a:ea typeface="Arial"/>
                <a:cs typeface="Arial"/>
                <a:sym typeface="Arial"/>
              </a:rPr>
            </a:br>
            <a:r>
              <a:rPr lang="bg" sz="1100" dirty="0">
                <a:latin typeface="Arial"/>
                <a:ea typeface="Arial"/>
                <a:cs typeface="Arial"/>
                <a:sym typeface="Arial"/>
              </a:rPr>
              <a:t>– По отношение на </a:t>
            </a:r>
            <a:r>
              <a:rPr lang="bg" sz="1100" b="1" dirty="0">
                <a:latin typeface="Arial"/>
                <a:ea typeface="Arial"/>
                <a:cs typeface="Arial"/>
                <a:sym typeface="Arial"/>
              </a:rPr>
              <a:t>КМ1 – Необоснованите изменения </a:t>
            </a:r>
            <a:r>
              <a:rPr lang="bg" sz="1100" dirty="0">
                <a:latin typeface="Arial"/>
                <a:ea typeface="Arial"/>
                <a:cs typeface="Arial"/>
                <a:sym typeface="Arial"/>
              </a:rPr>
              <a:t>и повтарящите се забавяния често създават натиск за спешни удължавания на сроковете и допълнителни средства. Ако вече наблюдавате значително забавяне, последващите изменения или анекси заслужават допълнително внимание. </a:t>
            </a:r>
            <a:br>
              <a:rPr lang="en-US" sz="1100" dirty="0">
                <a:latin typeface="Arial"/>
                <a:ea typeface="Arial"/>
                <a:cs typeface="Arial"/>
                <a:sym typeface="Arial"/>
              </a:rPr>
            </a:br>
            <a:r>
              <a:rPr lang="bg" sz="1100" dirty="0">
                <a:latin typeface="Arial"/>
                <a:ea typeface="Arial"/>
                <a:cs typeface="Arial"/>
                <a:sym typeface="Arial"/>
              </a:rPr>
              <a:t>– По отношение на </a:t>
            </a:r>
            <a:r>
              <a:rPr lang="bg" sz="1100" b="1" dirty="0">
                <a:latin typeface="Arial"/>
                <a:ea typeface="Arial"/>
                <a:cs typeface="Arial"/>
                <a:sym typeface="Arial"/>
              </a:rPr>
              <a:t>КМ2 – Некачествено или непълно изпълнение</a:t>
            </a:r>
            <a:r>
              <a:rPr lang="bg" sz="1100" dirty="0">
                <a:latin typeface="Arial"/>
                <a:ea typeface="Arial"/>
                <a:cs typeface="Arial"/>
                <a:sym typeface="Arial"/>
              </a:rPr>
              <a:t>, значителните забавяния, съчетани с високи нива на плащания, могат да сочат, че парите се усвояват, докато на терен напредъкът е скромен.</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На този етап не давате оценка дали закъсненията са оправдани – метеорологични условия, грешки при проектирането, липсващи разрешителни – може да има множество причини; Вашата задача е да отбележите, че проектът не върви по план и, ако е възможно, доколко се отклонява от първоначалния график.</a:t>
            </a:r>
            <a:endParaRPr sz="1100" dirty="0">
              <a:latin typeface="Arial"/>
              <a:ea typeface="Arial"/>
              <a:cs typeface="Arial"/>
              <a:sym typeface="Arial"/>
            </a:endParaRPr>
          </a:p>
        </p:txBody>
      </p:sp>
      <p:sp>
        <p:nvSpPr>
          <p:cNvPr id="125" name="Google Shape;125;g3a9fa8ff7ef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a9ecc4a29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Това е сърцевината на Стъпка 2 при договорите </a:t>
            </a:r>
            <a:r>
              <a:rPr lang="bg" sz="1100" b="1" dirty="0">
                <a:latin typeface="Arial"/>
                <a:ea typeface="Arial"/>
                <a:cs typeface="Arial"/>
                <a:sym typeface="Arial"/>
              </a:rPr>
              <a:t>за строителство</a:t>
            </a:r>
            <a:r>
              <a:rPr lang="bg" sz="1100" dirty="0">
                <a:latin typeface="Arial"/>
                <a:ea typeface="Arial"/>
                <a:cs typeface="Arial"/>
                <a:sym typeface="Arial"/>
              </a:rPr>
              <a:t>. Въпросът, който се задаваме, е: </a:t>
            </a:r>
            <a:r>
              <a:rPr lang="bg" sz="1100" i="1" dirty="0">
                <a:latin typeface="Arial"/>
                <a:ea typeface="Arial"/>
                <a:cs typeface="Arial"/>
                <a:sym typeface="Arial"/>
              </a:rPr>
              <a:t>Съответстват ли количествата и качеството, наблюдавани на терен, на това, което се плаща по договора?</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Не е нужно да броите всеки болт и тухла. Вместо това, избирате </a:t>
            </a:r>
            <a:r>
              <a:rPr lang="bg" sz="1100" b="1" dirty="0">
                <a:latin typeface="Arial"/>
                <a:ea typeface="Arial"/>
                <a:cs typeface="Arial"/>
                <a:sym typeface="Arial"/>
              </a:rPr>
              <a:t>до три примерни елемента</a:t>
            </a:r>
            <a:r>
              <a:rPr lang="bg" sz="1100" dirty="0">
                <a:latin typeface="Arial"/>
                <a:ea typeface="Arial"/>
                <a:cs typeface="Arial"/>
                <a:sym typeface="Arial"/>
              </a:rPr>
              <a:t>, които са лесни за наблюдение и важни за гражданите – например: </a:t>
            </a:r>
            <a:br>
              <a:rPr lang="en-US" sz="1100" dirty="0">
                <a:latin typeface="Arial"/>
                <a:ea typeface="Arial"/>
                <a:cs typeface="Arial"/>
                <a:sym typeface="Arial"/>
              </a:rPr>
            </a:br>
            <a:r>
              <a:rPr lang="bg" sz="1100" dirty="0">
                <a:latin typeface="Arial"/>
                <a:ea typeface="Arial"/>
                <a:cs typeface="Arial"/>
                <a:sym typeface="Arial"/>
              </a:rPr>
              <a:t>– квадратни метри паваж по улицата; </a:t>
            </a:r>
            <a:br>
              <a:rPr lang="en-US" sz="1100" dirty="0">
                <a:latin typeface="Arial"/>
                <a:ea typeface="Arial"/>
                <a:cs typeface="Arial"/>
                <a:sym typeface="Arial"/>
              </a:rPr>
            </a:br>
            <a:r>
              <a:rPr lang="bg" sz="1100" dirty="0">
                <a:latin typeface="Arial"/>
                <a:ea typeface="Arial"/>
                <a:cs typeface="Arial"/>
                <a:sym typeface="Arial"/>
              </a:rPr>
              <a:t>– линейни метри бордюр или отводнителен канал; </a:t>
            </a:r>
            <a:br>
              <a:rPr lang="en-US" sz="1100" dirty="0">
                <a:latin typeface="Arial"/>
                <a:ea typeface="Arial"/>
                <a:cs typeface="Arial"/>
                <a:sym typeface="Arial"/>
              </a:rPr>
            </a:br>
            <a:r>
              <a:rPr lang="bg" sz="1100" dirty="0">
                <a:latin typeface="Arial"/>
                <a:ea typeface="Arial"/>
                <a:cs typeface="Arial"/>
                <a:sym typeface="Arial"/>
              </a:rPr>
              <a:t>– брой дървета, пейки или осветителни стълбове; </a:t>
            </a:r>
            <a:br>
              <a:rPr lang="en-US" sz="1100" dirty="0">
                <a:latin typeface="Arial"/>
                <a:ea typeface="Arial"/>
                <a:cs typeface="Arial"/>
                <a:sym typeface="Arial"/>
              </a:rPr>
            </a:br>
            <a:r>
              <a:rPr lang="bg" sz="1100" dirty="0">
                <a:latin typeface="Arial"/>
                <a:ea typeface="Arial"/>
                <a:cs typeface="Arial"/>
                <a:sym typeface="Arial"/>
              </a:rPr>
              <a:t>– основно оборудване на детската площадка.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 всяко от тях сравнявате две неща: </a:t>
            </a:r>
            <a:br>
              <a:rPr lang="en-US" sz="1100" dirty="0">
                <a:latin typeface="Arial"/>
                <a:ea typeface="Arial"/>
                <a:cs typeface="Arial"/>
                <a:sym typeface="Arial"/>
              </a:rPr>
            </a:br>
            <a:r>
              <a:rPr lang="bg" sz="1100" dirty="0">
                <a:latin typeface="Arial"/>
                <a:ea typeface="Arial"/>
                <a:cs typeface="Arial"/>
                <a:sym typeface="Arial"/>
              </a:rPr>
              <a:t>– какво трябва да е налично </a:t>
            </a:r>
            <a:r>
              <a:rPr lang="bg" sz="1100" b="1" dirty="0">
                <a:latin typeface="Arial"/>
                <a:ea typeface="Arial"/>
                <a:cs typeface="Arial"/>
                <a:sym typeface="Arial"/>
              </a:rPr>
              <a:t>според количествената сметка и чертежите;</a:t>
            </a:r>
            <a:r>
              <a:rPr lang="bg" sz="1100" b="0" dirty="0">
                <a:latin typeface="Arial"/>
                <a:ea typeface="Arial"/>
                <a:cs typeface="Arial"/>
                <a:sym typeface="Arial"/>
              </a:rPr>
              <a:t> и </a:t>
            </a: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 какво виждате на терен в действителност, използвайки прости изчисления или груби оценки.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Ако е явно, че има </a:t>
            </a:r>
            <a:r>
              <a:rPr lang="bg" sz="1100" b="1" dirty="0">
                <a:latin typeface="Arial"/>
                <a:ea typeface="Arial"/>
                <a:cs typeface="Arial"/>
                <a:sym typeface="Arial"/>
              </a:rPr>
              <a:t>значителна разлика – повече от 5% </a:t>
            </a:r>
            <a:r>
              <a:rPr lang="bg" sz="1100" dirty="0">
                <a:latin typeface="Arial"/>
                <a:ea typeface="Arial"/>
                <a:cs typeface="Arial"/>
                <a:sym typeface="Arial"/>
              </a:rPr>
              <a:t>– това следва да се запише като отклонение. Поставяме праг от 5%, за да се игнорират дребните несъвършенства и да се фокусираме върху сериозния недостиг.</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Примери: </a:t>
            </a:r>
            <a:br>
              <a:rPr lang="en-US" sz="1100" dirty="0">
                <a:latin typeface="Arial"/>
                <a:ea typeface="Arial"/>
                <a:cs typeface="Arial"/>
                <a:sym typeface="Arial"/>
              </a:rPr>
            </a:br>
            <a:r>
              <a:rPr lang="bg" sz="1100" dirty="0">
                <a:latin typeface="Arial"/>
                <a:ea typeface="Arial"/>
                <a:cs typeface="Arial"/>
                <a:sym typeface="Arial"/>
              </a:rPr>
              <a:t>– В фактурата са посочени </a:t>
            </a:r>
            <a:r>
              <a:rPr lang="bg" sz="1100" b="1" dirty="0">
                <a:latin typeface="Arial"/>
                <a:ea typeface="Arial"/>
                <a:cs typeface="Arial"/>
                <a:sym typeface="Arial"/>
              </a:rPr>
              <a:t>100 метра нов бордюр</a:t>
            </a:r>
            <a:r>
              <a:rPr lang="bg" sz="1100" dirty="0">
                <a:latin typeface="Arial"/>
                <a:ea typeface="Arial"/>
                <a:cs typeface="Arial"/>
                <a:sym typeface="Arial"/>
              </a:rPr>
              <a:t>, но вървейки по улицата, докато Вие оценявате, че са монтирани само около 75–80 метра. </a:t>
            </a:r>
            <a:br>
              <a:rPr lang="en-US" sz="1100" dirty="0">
                <a:latin typeface="Arial"/>
                <a:ea typeface="Arial"/>
                <a:cs typeface="Arial"/>
                <a:sym typeface="Arial"/>
              </a:rPr>
            </a:br>
            <a:r>
              <a:rPr lang="bg" sz="1100" dirty="0">
                <a:latin typeface="Arial"/>
                <a:ea typeface="Arial"/>
                <a:cs typeface="Arial"/>
                <a:sym typeface="Arial"/>
              </a:rPr>
              <a:t>– Договорът покрива </a:t>
            </a:r>
            <a:r>
              <a:rPr lang="bg" sz="1100" b="1" dirty="0">
                <a:latin typeface="Arial"/>
                <a:ea typeface="Arial"/>
                <a:cs typeface="Arial"/>
                <a:sym typeface="Arial"/>
              </a:rPr>
              <a:t>40 дървета </a:t>
            </a:r>
            <a:r>
              <a:rPr lang="bg" sz="1100" dirty="0">
                <a:latin typeface="Arial"/>
                <a:ea typeface="Arial"/>
                <a:cs typeface="Arial"/>
                <a:sym typeface="Arial"/>
              </a:rPr>
              <a:t>по протежение на пътя, докато Вие изброихте 24 или 25.</a:t>
            </a:r>
            <a:br>
              <a:rPr lang="en-US" sz="1100" dirty="0">
                <a:latin typeface="Arial"/>
                <a:ea typeface="Arial"/>
                <a:cs typeface="Arial"/>
                <a:sym typeface="Arial"/>
              </a:rPr>
            </a:br>
            <a:r>
              <a:rPr lang="bg" sz="1100" dirty="0">
                <a:latin typeface="Arial"/>
                <a:ea typeface="Arial"/>
                <a:cs typeface="Arial"/>
                <a:sym typeface="Arial"/>
              </a:rPr>
              <a:t>– Детската площадка е обозначена като „напълно завършена“, но една от основните конструкции липсва или е очевидно непълна.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Всеки един от тези примери е учебникарски случай на </a:t>
            </a:r>
            <a:r>
              <a:rPr lang="bg" sz="1100" b="1" dirty="0">
                <a:latin typeface="Arial"/>
                <a:ea typeface="Arial"/>
                <a:cs typeface="Arial"/>
                <a:sym typeface="Arial"/>
              </a:rPr>
              <a:t>КМ2 – </a:t>
            </a:r>
            <a:r>
              <a:rPr lang="bg-BG" sz="1100" b="1" noProof="0" dirty="0">
                <a:latin typeface="Arial"/>
                <a:ea typeface="Arial"/>
                <a:cs typeface="Arial"/>
                <a:sym typeface="Arial"/>
              </a:rPr>
              <a:t>Некачествено или непълно изпълнение в сравнение с разплатеното</a:t>
            </a:r>
            <a:r>
              <a:rPr lang="bg" sz="1100" dirty="0">
                <a:latin typeface="Arial"/>
                <a:ea typeface="Arial"/>
                <a:cs typeface="Arial"/>
                <a:sym typeface="Arial"/>
              </a:rPr>
              <a:t>: публичните средства се изразходват така, сякаш договорените дейности са налице, но на терен картината е съвсем различна.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 описанието си бъдете неутрални и конкретни, напр.:</a:t>
            </a:r>
            <a:br>
              <a:rPr lang="en-US" sz="1100" dirty="0">
                <a:latin typeface="Arial"/>
                <a:ea typeface="Arial"/>
                <a:cs typeface="Arial"/>
                <a:sym typeface="Arial"/>
              </a:rPr>
            </a:br>
            <a:r>
              <a:rPr lang="bg" sz="1100" dirty="0">
                <a:latin typeface="Arial"/>
                <a:ea typeface="Arial"/>
                <a:cs typeface="Arial"/>
                <a:sym typeface="Arial"/>
              </a:rPr>
              <a:t>„Елемент: Дървета по главната улица. Количествена сметка: 40 единици; Наблюдавани: приблизително 25. Отклонение видимо &gt;5%; приложени снимки.“</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r>
              <a:rPr lang="bg" sz="1100" dirty="0">
                <a:latin typeface="Arial"/>
                <a:ea typeface="Arial"/>
                <a:cs typeface="Arial"/>
                <a:sym typeface="Arial"/>
              </a:rPr>
              <a:t>Много често подобни проблеми с КМ2 впоследствие са „разрешени на хартия“ чрез изменения в договора – което ни връща към </a:t>
            </a:r>
            <a:r>
              <a:rPr lang="bg" sz="1100" b="1" dirty="0">
                <a:latin typeface="Arial"/>
                <a:ea typeface="Arial"/>
                <a:cs typeface="Arial"/>
                <a:sym typeface="Arial"/>
              </a:rPr>
              <a:t>КМ1</a:t>
            </a:r>
            <a:r>
              <a:rPr lang="bg" sz="1100" dirty="0">
                <a:latin typeface="Arial"/>
                <a:ea typeface="Arial"/>
                <a:cs typeface="Arial"/>
                <a:sym typeface="Arial"/>
              </a:rPr>
              <a:t>. Ето защо тази простичка проверка на 3 елемента &gt;5% е толкова важна: тя поставя основата на Вашия анализ с видими факти от мястото на изпълнение.</a:t>
            </a:r>
            <a:endParaRPr sz="1000" dirty="0"/>
          </a:p>
        </p:txBody>
      </p:sp>
      <p:sp>
        <p:nvSpPr>
          <p:cNvPr id="134" name="Google Shape;134;g3a9ecc4a29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aa3c6fb757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Верен отговор: </a:t>
            </a:r>
            <a:r>
              <a:rPr lang="en-US" sz="1100" dirty="0">
                <a:latin typeface="Arial"/>
                <a:ea typeface="Arial"/>
                <a:cs typeface="Arial"/>
                <a:sym typeface="Arial"/>
              </a:rPr>
              <a:t>b.</a:t>
            </a: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Да разгледаме снимката на детска площадка:</a:t>
            </a:r>
            <a:br>
              <a:rPr lang="en-US" sz="1100" dirty="0">
                <a:latin typeface="Arial"/>
                <a:ea typeface="Arial"/>
                <a:cs typeface="Arial"/>
                <a:sym typeface="Arial"/>
              </a:rPr>
            </a:br>
            <a:r>
              <a:rPr lang="bg" sz="1100" dirty="0">
                <a:latin typeface="Arial"/>
                <a:ea typeface="Arial"/>
                <a:cs typeface="Arial"/>
                <a:sym typeface="Arial"/>
              </a:rPr>
              <a:t>– Монтирана е само част от гумената предпазна настилка. </a:t>
            </a:r>
            <a:br>
              <a:rPr lang="en-US" sz="1100" dirty="0">
                <a:latin typeface="Arial"/>
                <a:ea typeface="Arial"/>
                <a:cs typeface="Arial"/>
                <a:sym typeface="Arial"/>
              </a:rPr>
            </a:br>
            <a:r>
              <a:rPr lang="bg" sz="1100" dirty="0">
                <a:latin typeface="Arial"/>
                <a:ea typeface="Arial"/>
                <a:cs typeface="Arial"/>
                <a:sym typeface="Arial"/>
              </a:rPr>
              <a:t>– Част от терена не е покрит и има кал. </a:t>
            </a:r>
            <a:br>
              <a:rPr lang="en-US" sz="1100" dirty="0">
                <a:latin typeface="Arial"/>
                <a:ea typeface="Arial"/>
                <a:cs typeface="Arial"/>
                <a:sym typeface="Arial"/>
              </a:rPr>
            </a:br>
            <a:r>
              <a:rPr lang="bg" sz="1100" dirty="0">
                <a:latin typeface="Arial"/>
                <a:ea typeface="Arial"/>
                <a:cs typeface="Arial"/>
                <a:sym typeface="Arial"/>
              </a:rPr>
              <a:t>– Едната люлка е очевидно счупена или залепена с монтажна лепенка – риск за безопасността. </a:t>
            </a:r>
            <a:br>
              <a:rPr lang="en-US" sz="1100" dirty="0">
                <a:latin typeface="Arial"/>
                <a:ea typeface="Arial"/>
                <a:cs typeface="Arial"/>
                <a:sym typeface="Arial"/>
              </a:rPr>
            </a:br>
            <a:r>
              <a:rPr lang="bg" sz="1100" dirty="0">
                <a:latin typeface="Arial"/>
                <a:ea typeface="Arial"/>
                <a:cs typeface="Arial"/>
                <a:sym typeface="Arial"/>
              </a:rPr>
              <a:t>– Виждаме по-малко пейки и игрови съоръжения, отколкото очаквахме. </a:t>
            </a:r>
            <a:br>
              <a:rPr lang="en-US" sz="1100" dirty="0">
                <a:latin typeface="Arial"/>
                <a:ea typeface="Arial"/>
                <a:cs typeface="Arial"/>
                <a:sym typeface="Arial"/>
              </a:rPr>
            </a:br>
            <a:r>
              <a:rPr lang="bg" sz="1100" dirty="0">
                <a:latin typeface="Arial"/>
                <a:ea typeface="Arial"/>
                <a:cs typeface="Arial"/>
                <a:sym typeface="Arial"/>
              </a:rPr>
              <a:t>А на оградата има банер, на който гордо пише: </a:t>
            </a:r>
            <a:r>
              <a:rPr lang="bg" sz="1100" i="1" dirty="0">
                <a:latin typeface="Arial"/>
                <a:ea typeface="Arial"/>
                <a:cs typeface="Arial"/>
                <a:sym typeface="Arial"/>
              </a:rPr>
              <a:t>„Нова детска площадка – ремонтът е 100% завършен“</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Въпросът е: </a:t>
            </a:r>
            <a:r>
              <a:rPr lang="bg" sz="1100" i="1" dirty="0">
                <a:latin typeface="Arial"/>
                <a:ea typeface="Arial"/>
                <a:cs typeface="Arial"/>
                <a:sym typeface="Arial"/>
              </a:rPr>
              <a:t>Кое наблюдение е най-явната „червена лампичка“ за Корупционен модел 2?</a:t>
            </a:r>
            <a:endParaRPr sz="1100" i="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Верният отговор е този, който по същество гласи: </a:t>
            </a:r>
            <a:br>
              <a:rPr lang="en-US" sz="1100" dirty="0">
                <a:latin typeface="Arial"/>
                <a:ea typeface="Arial"/>
                <a:cs typeface="Arial"/>
                <a:sym typeface="Arial"/>
              </a:rPr>
            </a:br>
            <a:r>
              <a:rPr lang="bg" sz="1100" b="1" dirty="0">
                <a:latin typeface="Arial"/>
                <a:ea typeface="Arial"/>
                <a:cs typeface="Arial"/>
                <a:sym typeface="Arial"/>
              </a:rPr>
              <a:t>„В документите се твърди 100% завършване и пълно плащане, но на място някои договорени елементи липсват или са дефектни и зоната не е обезопасена за използване.“</a:t>
            </a:r>
            <a:endParaRPr sz="1100" b="1"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Това е класически модел 2:</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Според </a:t>
            </a:r>
            <a:r>
              <a:rPr lang="bg" sz="1100" b="1" dirty="0">
                <a:latin typeface="Arial"/>
                <a:ea typeface="Arial"/>
                <a:cs typeface="Arial"/>
                <a:sym typeface="Arial"/>
              </a:rPr>
              <a:t>картината на хартия</a:t>
            </a:r>
            <a:r>
              <a:rPr lang="bg" sz="1100" dirty="0">
                <a:latin typeface="Arial"/>
                <a:ea typeface="Arial"/>
                <a:cs typeface="Arial"/>
                <a:sym typeface="Arial"/>
              </a:rPr>
              <a:t> (</a:t>
            </a:r>
            <a:r>
              <a:rPr lang="bg" sz="1100" dirty="0">
                <a:solidFill>
                  <a:schemeClr val="dk1"/>
                </a:solidFill>
              </a:rPr>
              <a:t>приемо-предавателен протокол</a:t>
            </a:r>
            <a:r>
              <a:rPr lang="bg" sz="1100" dirty="0">
                <a:latin typeface="Arial"/>
                <a:ea typeface="Arial"/>
                <a:cs typeface="Arial"/>
                <a:sym typeface="Arial"/>
              </a:rPr>
              <a:t>, платежно нареждане) всичко е изпълнено и платено.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Картината на терен </a:t>
            </a:r>
            <a:r>
              <a:rPr lang="bg" sz="1100" dirty="0">
                <a:latin typeface="Arial"/>
                <a:ea typeface="Arial"/>
                <a:cs typeface="Arial"/>
                <a:sym typeface="Arial"/>
              </a:rPr>
              <a:t>показва недовършени или некачествено изпълнени работи. Освен това, в този конкретен случай това представлява и пряк риск за безопасността на децата.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Във формуляра на доклад следва да регистрирате следното: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Стъпка 2 – Доставени </a:t>
            </a:r>
            <a:r>
              <a:rPr lang="bg-BG" sz="1200" b="1" i="0" u="none" strike="noStrike" cap="none" dirty="0">
                <a:solidFill>
                  <a:schemeClr val="dk1"/>
                </a:solidFill>
                <a:effectLst/>
                <a:latin typeface="Calibri"/>
                <a:ea typeface="Calibri"/>
                <a:cs typeface="Calibri"/>
                <a:sym typeface="Calibri"/>
              </a:rPr>
              <a:t>стоки/услуги/строителни работи, както е посочено в договора</a:t>
            </a:r>
            <a:r>
              <a:rPr lang="bg" sz="1100" b="1" dirty="0">
                <a:latin typeface="Arial"/>
                <a:ea typeface="Arial"/>
                <a:cs typeface="Arial"/>
                <a:sym typeface="Arial"/>
              </a:rPr>
              <a:t>: количества и качество </a:t>
            </a:r>
            <a:r>
              <a:rPr lang="bg" sz="1100" dirty="0">
                <a:latin typeface="Arial"/>
                <a:ea typeface="Arial"/>
                <a:cs typeface="Arial"/>
                <a:sym typeface="Arial"/>
              </a:rPr>
              <a:t>– използвайки подхода „три елемента, &gt;5% отклонение“. Например: </a:t>
            </a:r>
            <a:br>
              <a:rPr lang="en-US" sz="1100" dirty="0">
                <a:latin typeface="Arial"/>
                <a:ea typeface="Arial"/>
                <a:cs typeface="Arial"/>
                <a:sym typeface="Arial"/>
              </a:rPr>
            </a:br>
            <a:r>
              <a:rPr lang="bg" sz="1100" dirty="0">
                <a:latin typeface="Arial"/>
                <a:ea typeface="Arial"/>
                <a:cs typeface="Arial"/>
                <a:sym typeface="Arial"/>
              </a:rPr>
              <a:t>– Гумена настилка (по договор: 600 м²; наблюдавано: може би 400–450 м²). </a:t>
            </a:r>
            <a:br>
              <a:rPr lang="en-US" sz="1100" dirty="0">
                <a:latin typeface="Arial"/>
                <a:ea typeface="Arial"/>
                <a:cs typeface="Arial"/>
                <a:sym typeface="Arial"/>
              </a:rPr>
            </a:br>
            <a:r>
              <a:rPr lang="bg" sz="1100" dirty="0">
                <a:latin typeface="Arial"/>
                <a:ea typeface="Arial"/>
                <a:cs typeface="Arial"/>
                <a:sym typeface="Arial"/>
              </a:rPr>
              <a:t>– Люлки (по договор: 8; наблюдавано: 6, с една счупена). </a:t>
            </a:r>
            <a:br>
              <a:rPr lang="en-US" sz="1100" dirty="0">
                <a:latin typeface="Arial"/>
                <a:ea typeface="Arial"/>
                <a:cs typeface="Arial"/>
                <a:sym typeface="Arial"/>
              </a:rPr>
            </a:br>
            <a:r>
              <a:rPr lang="bg" sz="1100" dirty="0">
                <a:latin typeface="Arial"/>
                <a:ea typeface="Arial"/>
                <a:cs typeface="Arial"/>
                <a:sym typeface="Arial"/>
              </a:rPr>
              <a:t>– Пейки (по договор: 4; наблюдавано: 2).</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Стъпка 2 – Плащания: съответстват ли на това, което наблюдавате на терен? </a:t>
            </a:r>
            <a:r>
              <a:rPr lang="bg" sz="1100" dirty="0">
                <a:latin typeface="Arial"/>
                <a:ea typeface="Arial"/>
                <a:cs typeface="Arial"/>
                <a:sym typeface="Arial"/>
              </a:rPr>
              <a:t>– особено ако вече е сертифицирано 100% плащане.</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Езикът Ви в доклада следва да остане неутрален и фактологичен, например: </a:t>
            </a:r>
            <a:br>
              <a:rPr lang="en-US" sz="1100" dirty="0">
                <a:latin typeface="Arial"/>
                <a:ea typeface="Arial"/>
                <a:cs typeface="Arial"/>
                <a:sym typeface="Arial"/>
              </a:rPr>
            </a:br>
            <a:r>
              <a:rPr lang="bg" sz="1100" i="1" dirty="0">
                <a:latin typeface="Arial"/>
                <a:ea typeface="Arial"/>
                <a:cs typeface="Arial"/>
                <a:sym typeface="Arial"/>
              </a:rPr>
              <a:t>„Детската площадка е сертифицирана като 100% завършена и платена, но по време на посещението видимо е монтирана само около 70% от гумената настилка; една от шестте люлки е залепена с тиксо и е неизползваема; пейките и другото оборудване са по-малко от посочените в количествено-стойностната сметка.“</a:t>
            </a:r>
            <a:endParaRPr sz="1100" i="1" dirty="0">
              <a:latin typeface="Arial"/>
              <a:ea typeface="Arial"/>
              <a:cs typeface="Arial"/>
              <a:sym typeface="Arial"/>
            </a:endParaRPr>
          </a:p>
          <a:p>
            <a:pPr marL="0" lvl="0" indent="0" algn="l" rtl="0">
              <a:lnSpc>
                <a:spcPct val="115000"/>
              </a:lnSpc>
              <a:spcBef>
                <a:spcPts val="1200"/>
              </a:spcBef>
              <a:spcAft>
                <a:spcPts val="1200"/>
              </a:spcAft>
              <a:buNone/>
            </a:pPr>
            <a:r>
              <a:rPr lang="bg" sz="1100" dirty="0">
                <a:latin typeface="Arial"/>
                <a:ea typeface="Arial"/>
                <a:cs typeface="Arial"/>
                <a:sym typeface="Arial"/>
              </a:rPr>
              <a:t>Извод: </a:t>
            </a:r>
            <a:r>
              <a:rPr lang="bg" sz="1100" b="1" dirty="0">
                <a:latin typeface="Arial"/>
                <a:ea typeface="Arial"/>
                <a:cs typeface="Arial"/>
                <a:sym typeface="Arial"/>
              </a:rPr>
              <a:t>Когато „100% завършено“ по документи очевидно не отговаря на картината на терен с недовършени или опасни съоръжения, налице е корупционен модел 2.</a:t>
            </a:r>
            <a:endParaRPr sz="1100" dirty="0">
              <a:latin typeface="Arial"/>
              <a:ea typeface="Arial"/>
              <a:cs typeface="Arial"/>
              <a:sym typeface="Arial"/>
            </a:endParaRPr>
          </a:p>
        </p:txBody>
      </p:sp>
      <p:sp>
        <p:nvSpPr>
          <p:cNvPr id="143" name="Google Shape;143;g3aa3c6fb757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6"/>
        <p:cNvGrpSpPr/>
        <p:nvPr/>
      </p:nvGrpSpPr>
      <p:grpSpPr>
        <a:xfrm>
          <a:off x="0" y="0"/>
          <a:ext cx="0" cy="0"/>
          <a:chOff x="0" y="0"/>
          <a:chExt cx="0" cy="0"/>
        </a:xfrm>
      </p:grpSpPr>
      <p:sp>
        <p:nvSpPr>
          <p:cNvPr id="17" name="Google Shape;17;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 name="Google Shape;20;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4" name="Google Shape;24;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5" name="Google Shape;25;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8" title="EN Co-funded by the EU_POS.jpg"/>
          <p:cNvPicPr preferRelativeResize="0"/>
          <p:nvPr/>
        </p:nvPicPr>
        <p:blipFill rotWithShape="1">
          <a:blip r:embed="rId2">
            <a:alphaModFix/>
          </a:blip>
          <a:srcRect r="-6575"/>
          <a:stretch/>
        </p:blipFill>
        <p:spPr>
          <a:xfrm>
            <a:off x="0" y="6245227"/>
            <a:ext cx="2925394" cy="6127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400"/>
              <a:buFont typeface="Trebuchet MS"/>
              <a:buNone/>
            </a:pPr>
            <a:fld id="{00000000-1234-1234-1234-123412341234}" type="slidenum">
              <a:rPr lang="en-US" sz="1400" b="1" i="0" u="none" strike="noStrike" cap="none">
                <a:solidFill>
                  <a:srgbClr val="888888"/>
                </a:solidFill>
                <a:latin typeface="Trebuchet MS"/>
                <a:ea typeface="Trebuchet MS"/>
                <a:cs typeface="Trebuchet MS"/>
                <a:sym typeface="Trebuchet MS"/>
              </a:rPr>
              <a:t>1</a:t>
            </a:fld>
            <a:endParaRPr sz="1400" b="1" i="0" u="none" strike="noStrike" cap="none">
              <a:solidFill>
                <a:srgbClr val="888888"/>
              </a:solidFill>
              <a:latin typeface="Trebuchet MS"/>
              <a:ea typeface="Trebuchet MS"/>
              <a:cs typeface="Trebuchet MS"/>
              <a:sym typeface="Trebuchet MS"/>
            </a:endParaRPr>
          </a:p>
        </p:txBody>
      </p:sp>
      <p:sp>
        <p:nvSpPr>
          <p:cNvPr id="78" name="Google Shape;78;p1"/>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p1"/>
          <p:cNvSpPr/>
          <p:nvPr/>
        </p:nvSpPr>
        <p:spPr>
          <a:xfrm>
            <a:off x="0" y="304800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0" name="Google Shape;80;p1"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1" name="Google Shape;81;p1"/>
          <p:cNvSpPr txBox="1"/>
          <p:nvPr/>
        </p:nvSpPr>
        <p:spPr>
          <a:xfrm>
            <a:off x="1144800" y="2209450"/>
            <a:ext cx="5426400" cy="33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 sz="3600" b="1" i="0" u="none" strike="noStrike" cap="none" dirty="0">
                <a:solidFill>
                  <a:srgbClr val="404040"/>
                </a:solidFill>
                <a:latin typeface="Cambria"/>
                <a:ea typeface="Cambria"/>
                <a:cs typeface="Cambria"/>
                <a:sym typeface="Cambria"/>
              </a:rPr>
              <a:t>Модул 3</a:t>
            </a:r>
            <a:endParaRPr sz="36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3600"/>
              <a:buFont typeface="Arial"/>
              <a:buNone/>
            </a:pPr>
            <a:r>
              <a:rPr lang="bg-BG" sz="3400" b="1" i="0" u="none" strike="noStrike" cap="none" noProof="0" dirty="0">
                <a:solidFill>
                  <a:srgbClr val="404040"/>
                </a:solidFill>
                <a:latin typeface="Cambria"/>
                <a:ea typeface="Cambria"/>
                <a:cs typeface="Cambria"/>
                <a:sym typeface="Cambria"/>
              </a:rPr>
              <a:t>Строителство и малки инфраструктурни проекти</a:t>
            </a:r>
          </a:p>
          <a:p>
            <a:pPr marL="0" marR="0" lvl="0" indent="0" algn="l" rtl="0">
              <a:lnSpc>
                <a:spcPct val="100000"/>
              </a:lnSpc>
              <a:spcBef>
                <a:spcPts val="0"/>
              </a:spcBef>
              <a:spcAft>
                <a:spcPts val="0"/>
              </a:spcAft>
              <a:buClr>
                <a:schemeClr val="dk1"/>
              </a:buClr>
              <a:buSzPts val="3600"/>
              <a:buFont typeface="Arial"/>
              <a:buNone/>
            </a:pPr>
            <a:r>
              <a:rPr lang="bg" sz="3300" b="1" i="0" u="none" strike="noStrike" cap="none" dirty="0">
                <a:solidFill>
                  <a:srgbClr val="12B795"/>
                </a:solidFill>
                <a:latin typeface="Cambria"/>
                <a:ea typeface="Cambria"/>
                <a:cs typeface="Cambria"/>
                <a:sym typeface="Cambria"/>
              </a:rPr>
              <a:t>Изпълнение на договора</a:t>
            </a:r>
            <a:endParaRPr sz="3300" b="1" i="0" u="none" strike="noStrike" cap="none" dirty="0">
              <a:solidFill>
                <a:srgbClr val="12B795"/>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r>
              <a:rPr lang="bg" sz="2700" b="1" i="0" u="none" strike="noStrike" cap="none" dirty="0">
                <a:solidFill>
                  <a:srgbClr val="404040"/>
                </a:solidFill>
                <a:latin typeface="Cambria"/>
                <a:ea typeface="Cambria"/>
                <a:cs typeface="Cambria"/>
                <a:sym typeface="Cambria"/>
              </a:rPr>
              <a:t>М3.3:</a:t>
            </a:r>
            <a:endParaRPr sz="27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r>
              <a:rPr lang="bg" sz="2700" b="1" i="0" u="none" strike="noStrike" cap="none" dirty="0">
                <a:solidFill>
                  <a:srgbClr val="404040"/>
                </a:solidFill>
                <a:latin typeface="Cambria"/>
                <a:ea typeface="Cambria"/>
                <a:cs typeface="Cambria"/>
                <a:sym typeface="Cambria"/>
              </a:rPr>
              <a:t>Стъпка 2 (Строителство –  посещение на място)</a:t>
            </a:r>
            <a:endParaRPr sz="2700" b="1" i="0" u="none" strike="noStrike" cap="none" dirty="0">
              <a:solidFill>
                <a:srgbClr val="404040"/>
              </a:solidFill>
              <a:latin typeface="Cambria"/>
              <a:ea typeface="Cambria"/>
              <a:cs typeface="Cambria"/>
              <a:sym typeface="Cambria"/>
            </a:endParaRPr>
          </a:p>
        </p:txBody>
      </p:sp>
      <p:pic>
        <p:nvPicPr>
          <p:cNvPr id="2" name="Picture 1" descr="A close up of a card&#10;&#10;AI-generated content may be incorrect.">
            <a:extLst>
              <a:ext uri="{FF2B5EF4-FFF2-40B4-BE49-F238E27FC236}">
                <a16:creationId xmlns:a16="http://schemas.microsoft.com/office/drawing/2014/main" id="{DAF082AF-BC7C-365E-0FE7-BA23161E0027}"/>
              </a:ext>
            </a:extLst>
          </p:cNvPr>
          <p:cNvPicPr>
            <a:picLocks noChangeAspect="1"/>
          </p:cNvPicPr>
          <p:nvPr/>
        </p:nvPicPr>
        <p:blipFill>
          <a:blip r:embed="rId4"/>
          <a:stretch>
            <a:fillRect/>
          </a:stretch>
        </p:blipFill>
        <p:spPr>
          <a:xfrm>
            <a:off x="3234690" y="282290"/>
            <a:ext cx="6332220" cy="1013460"/>
          </a:xfrm>
          <a:prstGeom prst="rect">
            <a:avLst/>
          </a:prstGeom>
        </p:spPr>
      </p:pic>
      <p:pic>
        <p:nvPicPr>
          <p:cNvPr id="3" name="Picture 2" descr="Blue and white text on a black background&#10;&#10;AI-generated content may be incorrect.">
            <a:extLst>
              <a:ext uri="{FF2B5EF4-FFF2-40B4-BE49-F238E27FC236}">
                <a16:creationId xmlns:a16="http://schemas.microsoft.com/office/drawing/2014/main" id="{B5D1A1B3-43BD-6A0F-1159-241FD0CA9355}"/>
              </a:ext>
            </a:extLst>
          </p:cNvPr>
          <p:cNvPicPr>
            <a:picLocks noChangeAspect="1"/>
          </p:cNvPicPr>
          <p:nvPr/>
        </p:nvPicPr>
        <p:blipFill>
          <a:blip r:embed="rId5"/>
          <a:stretch>
            <a:fillRect/>
          </a:stretch>
        </p:blipFill>
        <p:spPr>
          <a:xfrm>
            <a:off x="580841" y="457200"/>
            <a:ext cx="2388502" cy="526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aa3c6fb757_0_1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154" name="Google Shape;154;g3aa3c6fb757_0_1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155" name="Google Shape;155;g3aa3c6fb757_0_19"/>
          <p:cNvSpPr txBox="1"/>
          <p:nvPr/>
        </p:nvSpPr>
        <p:spPr>
          <a:xfrm>
            <a:off x="6066550" y="728700"/>
            <a:ext cx="5241900" cy="588260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600" b="1" dirty="0">
                <a:solidFill>
                  <a:srgbClr val="108670"/>
                </a:solidFill>
              </a:rPr>
              <a:t>По време на посещение в новоремонтирано болнично отделение, сравнявате това, което виждате в договора и в количествената сметка. Кое наблюдение е най-явно предупреждение за Корупционен модел 2?</a:t>
            </a:r>
            <a:endParaRPr sz="1600" b="1" dirty="0">
              <a:solidFill>
                <a:srgbClr val="108670"/>
              </a:solidFill>
            </a:endParaRPr>
          </a:p>
          <a:p>
            <a:pPr marL="0" marR="0" lvl="0" indent="0" algn="l" rtl="0">
              <a:lnSpc>
                <a:spcPct val="100000"/>
              </a:lnSpc>
              <a:spcBef>
                <a:spcPts val="1000"/>
              </a:spcBef>
              <a:spcAft>
                <a:spcPts val="0"/>
              </a:spcAft>
              <a:buClr>
                <a:srgbClr val="000000"/>
              </a:buClr>
              <a:buSzPts val="2000"/>
              <a:buFont typeface="Arial"/>
              <a:buNone/>
            </a:pPr>
            <a:endParaRPr sz="1600" b="1" dirty="0">
              <a:solidFill>
                <a:srgbClr val="108670"/>
              </a:solidFill>
            </a:endParaRPr>
          </a:p>
          <a:p>
            <a:pPr marL="457200" marR="0" lvl="0" indent="-342900" algn="l" rtl="0">
              <a:lnSpc>
                <a:spcPct val="115000"/>
              </a:lnSpc>
              <a:spcBef>
                <a:spcPts val="0"/>
              </a:spcBef>
              <a:spcAft>
                <a:spcPts val="0"/>
              </a:spcAft>
              <a:buClr>
                <a:schemeClr val="dk1"/>
              </a:buClr>
              <a:buSzPts val="1800"/>
              <a:buAutoNum type="alphaLcPeriod"/>
            </a:pPr>
            <a:r>
              <a:rPr lang="bg" sz="1600" dirty="0">
                <a:solidFill>
                  <a:schemeClr val="dk1"/>
                </a:solidFill>
              </a:rPr>
              <a:t>Стените са боядисани в различен пастелен цвят от оригиналната дизайнерска визуализация.</a:t>
            </a:r>
          </a:p>
          <a:p>
            <a:pPr marL="457200" marR="0" lvl="0" indent="-342900" algn="l" rtl="0">
              <a:lnSpc>
                <a:spcPct val="115000"/>
              </a:lnSpc>
              <a:spcBef>
                <a:spcPts val="0"/>
              </a:spcBef>
              <a:spcAft>
                <a:spcPts val="0"/>
              </a:spcAft>
              <a:buClr>
                <a:schemeClr val="dk1"/>
              </a:buClr>
              <a:buSzPts val="1800"/>
              <a:buAutoNum type="alphaLcPeriod"/>
            </a:pPr>
            <a:endParaRPr sz="16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600" dirty="0">
                <a:solidFill>
                  <a:schemeClr val="dk1"/>
                </a:solidFill>
              </a:rPr>
              <a:t>В констативния акт за приемане е посочено „100% завършени работи“, но се виждат части от пода, където се събира вода близо до канализацията, а някои стени все още са на груба замазка, а не с посоченото миещо се покритие.</a:t>
            </a:r>
          </a:p>
          <a:p>
            <a:pPr marL="457200" marR="0" lvl="0" indent="-342900" algn="l" rtl="0">
              <a:lnSpc>
                <a:spcPct val="115000"/>
              </a:lnSpc>
              <a:spcBef>
                <a:spcPts val="0"/>
              </a:spcBef>
              <a:spcAft>
                <a:spcPts val="0"/>
              </a:spcAft>
              <a:buClr>
                <a:schemeClr val="dk1"/>
              </a:buClr>
              <a:buSzPts val="1800"/>
              <a:buAutoNum type="alphaLcPeriod"/>
            </a:pPr>
            <a:endParaRPr sz="16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600" dirty="0">
                <a:solidFill>
                  <a:schemeClr val="dk1"/>
                </a:solidFill>
              </a:rPr>
              <a:t>Дежурната медицинска сестра казва, че в новото отделение е „твърде студено през зимата“.</a:t>
            </a:r>
            <a:endParaRPr sz="1600" dirty="0">
              <a:solidFill>
                <a:schemeClr val="dk1"/>
              </a:solidFill>
            </a:endParaRPr>
          </a:p>
        </p:txBody>
      </p:sp>
      <p:pic>
        <p:nvPicPr>
          <p:cNvPr id="2" name="Google Shape;156;g3aa3c6fb757_0_19">
            <a:extLst>
              <a:ext uri="{FF2B5EF4-FFF2-40B4-BE49-F238E27FC236}">
                <a16:creationId xmlns:a16="http://schemas.microsoft.com/office/drawing/2014/main" id="{4A2638CC-7FAA-0984-D4A0-F5EBA09F460A}"/>
              </a:ext>
            </a:extLst>
          </p:cNvPr>
          <p:cNvPicPr preferRelativeResize="0"/>
          <p:nvPr/>
        </p:nvPicPr>
        <p:blipFill>
          <a:blip r:embed="rId3">
            <a:alphaModFix/>
          </a:blip>
          <a:stretch>
            <a:fillRect/>
          </a:stretch>
        </p:blipFill>
        <p:spPr>
          <a:xfrm>
            <a:off x="400825" y="1623837"/>
            <a:ext cx="5449350" cy="3610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a9ecc4a29f_0_36"/>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162" name="Google Shape;162;g3a9ecc4a29f_0_3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 dirty="0">
                <a:solidFill>
                  <a:srgbClr val="108670"/>
                </a:solidFill>
              </a:rPr>
              <a:t>Плащания: съответстват ли на наблюдаваното на терен?</a:t>
            </a:r>
            <a:endParaRPr dirty="0">
              <a:solidFill>
                <a:srgbClr val="108670"/>
              </a:solidFill>
            </a:endParaRPr>
          </a:p>
        </p:txBody>
      </p:sp>
      <p:sp>
        <p:nvSpPr>
          <p:cNvPr id="163" name="Google Shape;163;g3a9ecc4a29f_0_36"/>
          <p:cNvSpPr txBox="1">
            <a:spLocks noGrp="1"/>
          </p:cNvSpPr>
          <p:nvPr>
            <p:ph type="body" idx="1"/>
          </p:nvPr>
        </p:nvSpPr>
        <p:spPr>
          <a:xfrm>
            <a:off x="609600" y="4608675"/>
            <a:ext cx="5147700" cy="27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Какво сравняваме</a:t>
            </a:r>
            <a:endParaRPr sz="1800" b="1" dirty="0"/>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Платежно нареждане/фактури спрямо отчетите за напредък</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И двете в сравнение с действителния напредък на място</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Ако информацията липсва –„ </a:t>
            </a:r>
            <a:r>
              <a:rPr lang="bg" sz="1800" b="1" i="1" dirty="0">
                <a:solidFill>
                  <a:schemeClr val="dk1"/>
                </a:solidFill>
              </a:rPr>
              <a:t>Друго</a:t>
            </a:r>
            <a:r>
              <a:rPr lang="bg" sz="1800" dirty="0">
                <a:solidFill>
                  <a:schemeClr val="dk1"/>
                </a:solidFill>
              </a:rPr>
              <a:t>“</a:t>
            </a:r>
            <a:endParaRPr sz="1800" dirty="0">
              <a:solidFill>
                <a:schemeClr val="dk1"/>
              </a:solidFill>
            </a:endParaRPr>
          </a:p>
        </p:txBody>
      </p:sp>
      <p:sp>
        <p:nvSpPr>
          <p:cNvPr id="164" name="Google Shape;164;g3a9ecc4a29f_0_36"/>
          <p:cNvSpPr txBox="1"/>
          <p:nvPr/>
        </p:nvSpPr>
        <p:spPr>
          <a:xfrm>
            <a:off x="5757300" y="4494925"/>
            <a:ext cx="5784000" cy="21826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При отговор „Не“: какво следва да се отбележи</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 плащания спрямо дейностите (напр. 100% платено, ~70% построено)</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Цитирайте използваните документи</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Без спекулации – отбележете наличието на несъответствие</a:t>
            </a: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8CE945C8-0179-BC26-5744-9769B992F098}"/>
              </a:ext>
            </a:extLst>
          </p:cNvPr>
          <p:cNvPicPr>
            <a:picLocks noChangeAspect="1"/>
          </p:cNvPicPr>
          <p:nvPr/>
        </p:nvPicPr>
        <p:blipFill>
          <a:blip r:embed="rId3"/>
          <a:srcRect b="1876"/>
          <a:stretch>
            <a:fillRect/>
          </a:stretch>
        </p:blipFill>
        <p:spPr>
          <a:xfrm>
            <a:off x="3273761" y="1357690"/>
            <a:ext cx="6220693" cy="32249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a9ecc4a29f_0_4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
        <p:nvSpPr>
          <p:cNvPr id="171" name="Google Shape;171;g3a9ecc4a29f_0_47"/>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Имат ли измененията истинска причина?</a:t>
            </a:r>
            <a:endParaRPr sz="3500" dirty="0">
              <a:solidFill>
                <a:srgbClr val="108670"/>
              </a:solidFill>
            </a:endParaRPr>
          </a:p>
        </p:txBody>
      </p:sp>
      <p:sp>
        <p:nvSpPr>
          <p:cNvPr id="172" name="Google Shape;172;g3a9ecc4a29f_0_47"/>
          <p:cNvSpPr txBox="1">
            <a:spLocks noGrp="1"/>
          </p:cNvSpPr>
          <p:nvPr>
            <p:ph type="body" idx="1"/>
          </p:nvPr>
        </p:nvSpPr>
        <p:spPr>
          <a:xfrm>
            <a:off x="6602370" y="1376050"/>
            <a:ext cx="5147700" cy="27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2000" b="1" dirty="0">
                <a:solidFill>
                  <a:srgbClr val="108670"/>
                </a:solidFill>
              </a:rPr>
              <a:t>Какво проверяваме</a:t>
            </a:r>
            <a:endParaRPr sz="2000" b="1" dirty="0"/>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Има ли </a:t>
            </a:r>
            <a:r>
              <a:rPr lang="bg" sz="2000" b="1" dirty="0">
                <a:solidFill>
                  <a:schemeClr val="dk1"/>
                </a:solidFill>
              </a:rPr>
              <a:t>ясна писмена обосновка</a:t>
            </a:r>
            <a:r>
              <a:rPr lang="bg" sz="2000" dirty="0">
                <a:solidFill>
                  <a:schemeClr val="dk1"/>
                </a:solidFill>
              </a:rPr>
              <a:t>?</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Обяснява ли се </a:t>
            </a:r>
            <a:r>
              <a:rPr lang="bg" sz="2000" b="1" dirty="0">
                <a:solidFill>
                  <a:schemeClr val="dk1"/>
                </a:solidFill>
              </a:rPr>
              <a:t>какво се е променило </a:t>
            </a:r>
            <a:r>
              <a:rPr lang="bg" sz="2000" dirty="0">
                <a:solidFill>
                  <a:schemeClr val="dk1"/>
                </a:solidFill>
              </a:rPr>
              <a:t>и </a:t>
            </a:r>
            <a:r>
              <a:rPr lang="bg" sz="2000" b="1" dirty="0">
                <a:solidFill>
                  <a:schemeClr val="dk1"/>
                </a:solidFill>
              </a:rPr>
              <a:t>защо сега</a:t>
            </a:r>
            <a:r>
              <a:rPr lang="bg" sz="2000" dirty="0">
                <a:solidFill>
                  <a:schemeClr val="dk1"/>
                </a:solidFill>
              </a:rPr>
              <a:t>?</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Споменати ли са някакви доказателства (доклади, проекти)?</a:t>
            </a:r>
            <a:endParaRPr sz="2000" b="1" dirty="0">
              <a:solidFill>
                <a:schemeClr val="dk1"/>
              </a:solidFill>
            </a:endParaRPr>
          </a:p>
        </p:txBody>
      </p:sp>
      <p:sp>
        <p:nvSpPr>
          <p:cNvPr id="173" name="Google Shape;173;g3a9ecc4a29f_0_47"/>
          <p:cNvSpPr txBox="1"/>
          <p:nvPr/>
        </p:nvSpPr>
        <p:spPr>
          <a:xfrm>
            <a:off x="6602370" y="3571106"/>
            <a:ext cx="4980030" cy="274431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BG" sz="2000" b="1" i="0" u="none" strike="noStrike" cap="none" dirty="0">
                <a:solidFill>
                  <a:srgbClr val="108670"/>
                </a:solidFill>
                <a:latin typeface="Arial"/>
                <a:ea typeface="Arial"/>
                <a:cs typeface="Arial"/>
                <a:sym typeface="Arial"/>
              </a:rPr>
              <a:t>Действителностт</a:t>
            </a:r>
            <a:r>
              <a:rPr lang="bg-BG" sz="2000" b="1" dirty="0">
                <a:solidFill>
                  <a:srgbClr val="108670"/>
                </a:solidFill>
              </a:rPr>
              <a:t>а </a:t>
            </a:r>
            <a:r>
              <a:rPr lang="bg-BG" sz="2000" b="1" i="0" u="none" strike="noStrike" cap="none" dirty="0">
                <a:solidFill>
                  <a:srgbClr val="108670"/>
                </a:solidFill>
                <a:latin typeface="Arial"/>
                <a:ea typeface="Arial"/>
                <a:cs typeface="Arial"/>
                <a:sym typeface="Arial"/>
              </a:rPr>
              <a:t>на </a:t>
            </a:r>
            <a:r>
              <a:rPr lang="bg" sz="2000" b="1" i="0" u="none" strike="noStrike" cap="none" dirty="0">
                <a:solidFill>
                  <a:srgbClr val="108670"/>
                </a:solidFill>
                <a:latin typeface="Arial"/>
                <a:ea typeface="Arial"/>
                <a:cs typeface="Arial"/>
                <a:sym typeface="Arial"/>
              </a:rPr>
              <a:t>терен (КМ1)</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Неясни, „</a:t>
            </a:r>
            <a:r>
              <a:rPr lang="en-US" sz="2000" b="0" i="0" u="none" strike="noStrike" cap="none" dirty="0">
                <a:solidFill>
                  <a:schemeClr val="dk1"/>
                </a:solidFill>
                <a:latin typeface="Arial"/>
                <a:ea typeface="Arial"/>
                <a:cs typeface="Arial"/>
                <a:sym typeface="Arial"/>
              </a:rPr>
              <a:t>copy-paste$</a:t>
            </a:r>
            <a:r>
              <a:rPr lang="bg" sz="2000" b="0" i="0" u="none" strike="noStrike" cap="none" dirty="0">
                <a:solidFill>
                  <a:schemeClr val="dk1"/>
                </a:solidFill>
                <a:latin typeface="Arial"/>
                <a:ea typeface="Arial"/>
                <a:cs typeface="Arial"/>
                <a:sym typeface="Arial"/>
              </a:rPr>
              <a:t> → риск от КМ1</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Допълнителни </a:t>
            </a:r>
            <a:r>
              <a:rPr lang="bg-BG" sz="2000" dirty="0">
                <a:solidFill>
                  <a:schemeClr val="dk1"/>
                </a:solidFill>
              </a:rPr>
              <a:t>работи</a:t>
            </a:r>
            <a:r>
              <a:rPr lang="bg" sz="2000" b="0" i="0" u="none" strike="noStrike" cap="none" dirty="0">
                <a:solidFill>
                  <a:schemeClr val="dk1"/>
                </a:solidFill>
                <a:latin typeface="Arial"/>
                <a:ea typeface="Arial"/>
                <a:cs typeface="Arial"/>
                <a:sym typeface="Arial"/>
              </a:rPr>
              <a:t>, които трябваше да са в оригиналния проект</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Регистрираме недостатъците / слабостите, а не мнение</a:t>
            </a:r>
            <a:endParaRPr sz="20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E8F1ECB8-A08E-13C7-4C99-125EEFF77A3B}"/>
              </a:ext>
            </a:extLst>
          </p:cNvPr>
          <p:cNvPicPr>
            <a:picLocks noChangeAspect="1"/>
          </p:cNvPicPr>
          <p:nvPr/>
        </p:nvPicPr>
        <p:blipFill>
          <a:blip r:embed="rId3"/>
          <a:stretch>
            <a:fillRect/>
          </a:stretch>
        </p:blipFill>
        <p:spPr>
          <a:xfrm>
            <a:off x="400630" y="1318129"/>
            <a:ext cx="6201640" cy="450595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a9ecc4a29f_0_5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180" name="Google Shape;180;g3a9ecc4a29f_0_5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 sz="4000" dirty="0">
                <a:solidFill>
                  <a:srgbClr val="108670"/>
                </a:solidFill>
              </a:rPr>
              <a:t>Измененията на практика: положението на терен спрямо измененията по документи</a:t>
            </a:r>
            <a:endParaRPr sz="4000" dirty="0">
              <a:solidFill>
                <a:srgbClr val="108670"/>
              </a:solidFill>
            </a:endParaRPr>
          </a:p>
        </p:txBody>
      </p:sp>
      <p:sp>
        <p:nvSpPr>
          <p:cNvPr id="181" name="Google Shape;181;g3a9ecc4a29f_0_55"/>
          <p:cNvSpPr txBox="1">
            <a:spLocks noGrp="1"/>
          </p:cNvSpPr>
          <p:nvPr>
            <p:ph type="body" idx="1"/>
          </p:nvPr>
        </p:nvSpPr>
        <p:spPr>
          <a:xfrm>
            <a:off x="562400" y="4331257"/>
            <a:ext cx="5147700" cy="23903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Какво сравняваме</a:t>
            </a:r>
            <a:endParaRPr sz="1800" b="1" dirty="0"/>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Видими </a:t>
            </a:r>
            <a:r>
              <a:rPr lang="bg" sz="1800" b="1" dirty="0">
                <a:solidFill>
                  <a:schemeClr val="dk1"/>
                </a:solidFill>
              </a:rPr>
              <a:t>допълнителни / изменени работи </a:t>
            </a:r>
            <a:r>
              <a:rPr lang="bg" sz="1800" dirty="0">
                <a:solidFill>
                  <a:schemeClr val="dk1"/>
                </a:solidFill>
              </a:rPr>
              <a:t>на обекта</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Срещу подписано изменение (анекс) с включени цени</a:t>
            </a:r>
            <a:endParaRPr sz="1800" b="1"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Проверете за изменения на хартия, които не съществуват в действителност</a:t>
            </a:r>
            <a:endParaRPr sz="1800" dirty="0">
              <a:solidFill>
                <a:schemeClr val="dk1"/>
              </a:solidFill>
            </a:endParaRPr>
          </a:p>
        </p:txBody>
      </p:sp>
      <p:sp>
        <p:nvSpPr>
          <p:cNvPr id="182" name="Google Shape;182;g3a9ecc4a29f_0_55"/>
          <p:cNvSpPr txBox="1"/>
          <p:nvPr/>
        </p:nvSpPr>
        <p:spPr>
          <a:xfrm>
            <a:off x="5918336" y="4278992"/>
            <a:ext cx="5784000" cy="21826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Връзка с </a:t>
            </a:r>
            <a:r>
              <a:rPr lang="bg" sz="1800" b="1" dirty="0">
                <a:solidFill>
                  <a:srgbClr val="108670"/>
                </a:solidFill>
              </a:rPr>
              <a:t>корупционни модели </a:t>
            </a:r>
            <a:r>
              <a:rPr lang="bg" sz="1800" b="1" i="0" u="none" strike="noStrike" cap="none" dirty="0">
                <a:solidFill>
                  <a:srgbClr val="108670"/>
                </a:solidFill>
                <a:latin typeface="Arial"/>
                <a:ea typeface="Arial"/>
                <a:cs typeface="Arial"/>
                <a:sym typeface="Arial"/>
              </a:rPr>
              <a:t>1 и 2</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Допълнителни работи без </a:t>
            </a:r>
            <a:r>
              <a:rPr lang="bg" sz="1800" b="1" i="0" u="none" strike="noStrike" cap="none" dirty="0">
                <a:solidFill>
                  <a:schemeClr val="dk1"/>
                </a:solidFill>
                <a:latin typeface="Arial"/>
                <a:ea typeface="Arial"/>
                <a:cs typeface="Arial"/>
                <a:sym typeface="Arial"/>
              </a:rPr>
              <a:t>анекс или заповед за промяна </a:t>
            </a:r>
            <a:r>
              <a:rPr lang="bg" sz="1800" b="0" i="0" u="none" strike="noStrike" cap="none" dirty="0">
                <a:solidFill>
                  <a:schemeClr val="dk1"/>
                </a:solidFill>
                <a:latin typeface="Arial"/>
                <a:ea typeface="Arial"/>
                <a:cs typeface="Arial"/>
                <a:sym typeface="Arial"/>
              </a:rPr>
              <a:t>→ КМ1</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Платени допълнителни работи (количества) без </a:t>
            </a:r>
            <a:r>
              <a:rPr lang="bg" sz="1800" b="1" i="0" u="none" strike="noStrike" cap="none" dirty="0">
                <a:solidFill>
                  <a:schemeClr val="dk1"/>
                </a:solidFill>
                <a:latin typeface="Arial"/>
                <a:ea typeface="Arial"/>
                <a:cs typeface="Arial"/>
                <a:sym typeface="Arial"/>
              </a:rPr>
              <a:t>видима промяна </a:t>
            </a:r>
            <a:r>
              <a:rPr lang="bg" sz="1800" b="0" i="0" u="none" strike="noStrike" cap="none" dirty="0">
                <a:solidFill>
                  <a:schemeClr val="dk1"/>
                </a:solidFill>
                <a:latin typeface="Arial"/>
                <a:ea typeface="Arial"/>
                <a:cs typeface="Arial"/>
                <a:sym typeface="Arial"/>
              </a:rPr>
              <a:t>→ КМ1 + КМ2</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Опишете </a:t>
            </a:r>
            <a:r>
              <a:rPr lang="bg" sz="1800" b="1" i="0" u="none" strike="noStrike" cap="none" dirty="0">
                <a:solidFill>
                  <a:schemeClr val="dk1"/>
                </a:solidFill>
                <a:latin typeface="Arial"/>
                <a:ea typeface="Arial"/>
                <a:cs typeface="Arial"/>
                <a:sym typeface="Arial"/>
              </a:rPr>
              <a:t>кое изменение </a:t>
            </a:r>
            <a:r>
              <a:rPr lang="bg" sz="1800" b="0" i="0" u="none" strike="noStrike" cap="none" dirty="0">
                <a:solidFill>
                  <a:schemeClr val="dk1"/>
                </a:solidFill>
                <a:latin typeface="Arial"/>
                <a:ea typeface="Arial"/>
                <a:cs typeface="Arial"/>
                <a:sym typeface="Arial"/>
              </a:rPr>
              <a:t>не съвпада</a:t>
            </a: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65989A31-F90B-7B8E-BA2F-D901BF6581BA}"/>
              </a:ext>
            </a:extLst>
          </p:cNvPr>
          <p:cNvPicPr>
            <a:picLocks noChangeAspect="1"/>
          </p:cNvPicPr>
          <p:nvPr/>
        </p:nvPicPr>
        <p:blipFill>
          <a:blip r:embed="rId3"/>
          <a:stretch>
            <a:fillRect/>
          </a:stretch>
        </p:blipFill>
        <p:spPr>
          <a:xfrm>
            <a:off x="1943295" y="1374025"/>
            <a:ext cx="8305410" cy="2990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a9ecc4a29f_0_6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
        <p:nvSpPr>
          <p:cNvPr id="189" name="Google Shape;189;g3a9ecc4a29f_0_6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Добра практика: пример</a:t>
            </a:r>
            <a:endParaRPr sz="3500" dirty="0">
              <a:solidFill>
                <a:srgbClr val="108670"/>
              </a:solidFill>
            </a:endParaRPr>
          </a:p>
        </p:txBody>
      </p:sp>
      <p:pic>
        <p:nvPicPr>
          <p:cNvPr id="4" name="Picture 3">
            <a:extLst>
              <a:ext uri="{FF2B5EF4-FFF2-40B4-BE49-F238E27FC236}">
                <a16:creationId xmlns:a16="http://schemas.microsoft.com/office/drawing/2014/main" id="{E82A8788-6239-5C8D-AEBE-7124849C11AC}"/>
              </a:ext>
            </a:extLst>
          </p:cNvPr>
          <p:cNvPicPr>
            <a:picLocks noChangeAspect="1"/>
          </p:cNvPicPr>
          <p:nvPr/>
        </p:nvPicPr>
        <p:blipFill>
          <a:blip r:embed="rId3"/>
          <a:stretch>
            <a:fillRect/>
          </a:stretch>
        </p:blipFill>
        <p:spPr>
          <a:xfrm>
            <a:off x="1090402" y="1309100"/>
            <a:ext cx="10011195" cy="54125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a9ecc4a29f_0_7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
        <p:nvSpPr>
          <p:cNvPr id="196" name="Google Shape;196;g3a9ecc4a29f_0_7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i="1" dirty="0">
                <a:solidFill>
                  <a:srgbClr val="108670"/>
                </a:solidFill>
              </a:rPr>
              <a:t>Изпълняват </a:t>
            </a:r>
            <a:r>
              <a:rPr lang="bg" sz="3500" dirty="0">
                <a:solidFill>
                  <a:srgbClr val="108670"/>
                </a:solidFill>
              </a:rPr>
              <a:t>ли се другите договорни клаузи?</a:t>
            </a:r>
            <a:endParaRPr sz="3500" dirty="0">
              <a:solidFill>
                <a:srgbClr val="108670"/>
              </a:solidFill>
            </a:endParaRPr>
          </a:p>
        </p:txBody>
      </p:sp>
      <p:sp>
        <p:nvSpPr>
          <p:cNvPr id="197" name="Google Shape;197;g3a9ecc4a29f_0_75"/>
          <p:cNvSpPr txBox="1"/>
          <p:nvPr/>
        </p:nvSpPr>
        <p:spPr>
          <a:xfrm>
            <a:off x="6473319" y="1185136"/>
            <a:ext cx="5299020" cy="2390368"/>
          </a:xfrm>
          <a:prstGeom prst="rect">
            <a:avLst/>
          </a:prstGeom>
          <a:noFill/>
          <a:ln>
            <a:noFill/>
          </a:ln>
        </p:spPr>
        <p:txBody>
          <a:bodyPr spcFirstLastPara="1" wrap="square" lIns="91425" tIns="91425" rIns="91425" bIns="91425" anchor="t" anchorCtr="0">
            <a:spAutoFit/>
          </a:bodyPr>
          <a:lstStyle/>
          <a:p>
            <a:pPr lvl="0">
              <a:spcBef>
                <a:spcPts val="1000"/>
              </a:spcBef>
              <a:buSzPts val="2000"/>
            </a:pPr>
            <a:r>
              <a:rPr lang="bg" sz="2000" b="1" i="0" u="none" strike="noStrike" cap="none" dirty="0">
                <a:solidFill>
                  <a:srgbClr val="108670"/>
                </a:solidFill>
                <a:latin typeface="Arial"/>
                <a:ea typeface="Arial"/>
                <a:cs typeface="Arial"/>
                <a:sym typeface="Arial"/>
              </a:rPr>
              <a:t>Защо </a:t>
            </a:r>
            <a:r>
              <a:rPr lang="bg" sz="2000" b="1" dirty="0">
                <a:solidFill>
                  <a:srgbClr val="108670"/>
                </a:solidFill>
              </a:rPr>
              <a:t>надзорът </a:t>
            </a:r>
            <a:r>
              <a:rPr lang="bg" sz="2000" b="1" i="0" u="none" strike="noStrike" cap="none" dirty="0">
                <a:solidFill>
                  <a:srgbClr val="108670"/>
                </a:solidFill>
                <a:latin typeface="Arial"/>
                <a:ea typeface="Arial"/>
                <a:cs typeface="Arial"/>
                <a:sym typeface="Arial"/>
              </a:rPr>
              <a:t>е важен?</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Слаб/липса на надзор – място за КМ2</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Надзорът може да игнорира фантомни подизпълнители (КМ3)</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Отбелязвайте фактите, не формулирайте обвинения</a:t>
            </a:r>
            <a:endParaRPr sz="2000" b="0" i="0" u="none" strike="noStrike" cap="none" dirty="0">
              <a:solidFill>
                <a:schemeClr val="dk1"/>
              </a:solidFill>
              <a:latin typeface="Arial"/>
              <a:ea typeface="Arial"/>
              <a:cs typeface="Arial"/>
              <a:sym typeface="Arial"/>
            </a:endParaRPr>
          </a:p>
        </p:txBody>
      </p:sp>
      <p:sp>
        <p:nvSpPr>
          <p:cNvPr id="199" name="Google Shape;199;g3a9ecc4a29f_0_75"/>
          <p:cNvSpPr txBox="1"/>
          <p:nvPr/>
        </p:nvSpPr>
        <p:spPr>
          <a:xfrm>
            <a:off x="6473319" y="3429000"/>
            <a:ext cx="5299020" cy="30982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Какво проверяваме</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1" i="0" u="none" strike="noStrike" cap="none" dirty="0">
                <a:solidFill>
                  <a:schemeClr val="dk1"/>
                </a:solidFill>
                <a:latin typeface="Arial"/>
                <a:ea typeface="Arial"/>
                <a:cs typeface="Arial"/>
                <a:sym typeface="Arial"/>
              </a:rPr>
              <a:t>Подписват </a:t>
            </a:r>
            <a:r>
              <a:rPr lang="bg" sz="2000" b="0" i="0" u="none" strike="noStrike" cap="none" dirty="0">
                <a:solidFill>
                  <a:schemeClr val="dk1"/>
                </a:solidFill>
                <a:latin typeface="Arial"/>
                <a:ea typeface="Arial"/>
                <a:cs typeface="Arial"/>
                <a:sym typeface="Arial"/>
              </a:rPr>
              <a:t>ли се отчетите/ плащанията от посочения ръководител?</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dirty="0">
                <a:solidFill>
                  <a:schemeClr val="dk1"/>
                </a:solidFill>
              </a:rPr>
              <a:t>Д</a:t>
            </a:r>
            <a:r>
              <a:rPr lang="bg" sz="2000" b="0" i="0" u="none" strike="noStrike" cap="none" dirty="0">
                <a:solidFill>
                  <a:schemeClr val="dk1"/>
                </a:solidFill>
                <a:latin typeface="Arial"/>
                <a:ea typeface="Arial"/>
                <a:cs typeface="Arial"/>
                <a:sym typeface="Arial"/>
              </a:rPr>
              <a:t>оказателства за </a:t>
            </a:r>
            <a:r>
              <a:rPr lang="bg" sz="2000" b="1" i="0" u="none" strike="noStrike" cap="none" dirty="0">
                <a:solidFill>
                  <a:schemeClr val="dk1"/>
                </a:solidFill>
                <a:latin typeface="Arial"/>
                <a:ea typeface="Arial"/>
                <a:cs typeface="Arial"/>
                <a:sym typeface="Arial"/>
              </a:rPr>
              <a:t>редовни посещения </a:t>
            </a:r>
            <a:r>
              <a:rPr lang="bg" sz="2000" b="0" i="0" u="none" strike="noStrike" cap="none" dirty="0">
                <a:solidFill>
                  <a:schemeClr val="dk1"/>
                </a:solidFill>
                <a:latin typeface="Arial"/>
                <a:ea typeface="Arial"/>
                <a:cs typeface="Arial"/>
                <a:sym typeface="Arial"/>
              </a:rPr>
              <a:t>(дати, записки)</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Посочена ли е фирма за надзор и </a:t>
            </a:r>
            <a:r>
              <a:rPr lang="bg" sz="2000" b="1" i="0" u="none" strike="noStrike" cap="none" dirty="0">
                <a:solidFill>
                  <a:schemeClr val="dk1"/>
                </a:solidFill>
                <a:latin typeface="Arial"/>
                <a:ea typeface="Arial"/>
                <a:cs typeface="Arial"/>
                <a:sym typeface="Arial"/>
              </a:rPr>
              <a:t>присъства ли на обекта</a:t>
            </a:r>
            <a:r>
              <a:rPr lang="bg"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46B8B7D7-8148-3C6C-DB72-C701FA037D99}"/>
              </a:ext>
            </a:extLst>
          </p:cNvPr>
          <p:cNvPicPr>
            <a:picLocks noChangeAspect="1"/>
          </p:cNvPicPr>
          <p:nvPr/>
        </p:nvPicPr>
        <p:blipFill>
          <a:blip r:embed="rId3"/>
          <a:stretch>
            <a:fillRect/>
          </a:stretch>
        </p:blipFill>
        <p:spPr>
          <a:xfrm>
            <a:off x="419661" y="1331640"/>
            <a:ext cx="6030167" cy="47345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3a9ecc4a29f_0_8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
        <p:nvSpPr>
          <p:cNvPr id="205" name="Google Shape;205;g3a9ecc4a29f_0_8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000"/>
              <a:buNone/>
            </a:pPr>
            <a:r>
              <a:rPr lang="bg" sz="3500" dirty="0">
                <a:solidFill>
                  <a:srgbClr val="108670"/>
                </a:solidFill>
              </a:rPr>
              <a:t>Декларирани спрямо наблюдавани на терен изпълнители</a:t>
            </a:r>
            <a:endParaRPr sz="3500" dirty="0">
              <a:solidFill>
                <a:srgbClr val="108670"/>
              </a:solidFill>
            </a:endParaRPr>
          </a:p>
        </p:txBody>
      </p:sp>
      <p:sp>
        <p:nvSpPr>
          <p:cNvPr id="206" name="Google Shape;206;g3a9ecc4a29f_0_85"/>
          <p:cNvSpPr txBox="1"/>
          <p:nvPr/>
        </p:nvSpPr>
        <p:spPr>
          <a:xfrm>
            <a:off x="6802264" y="1331640"/>
            <a:ext cx="4939862" cy="250116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Какво проверяваме</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Логота върху ЛПС, превозни средства, машини, табели на обекта</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Сравнете със списъка с изпълнители и подизпълнители</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Ако има допълнителни имена → посочете ги точно</a:t>
            </a:r>
            <a:endParaRPr sz="1800" b="0" i="0" u="none" strike="noStrike" cap="none" dirty="0">
              <a:solidFill>
                <a:schemeClr val="dk1"/>
              </a:solidFill>
              <a:latin typeface="Arial"/>
              <a:ea typeface="Arial"/>
              <a:cs typeface="Arial"/>
              <a:sym typeface="Arial"/>
            </a:endParaRPr>
          </a:p>
        </p:txBody>
      </p:sp>
      <p:sp>
        <p:nvSpPr>
          <p:cNvPr id="208" name="Google Shape;208;g3a9ecc4a29f_0_85"/>
          <p:cNvSpPr txBox="1"/>
          <p:nvPr/>
        </p:nvSpPr>
        <p:spPr>
          <a:xfrm>
            <a:off x="6802265" y="3908685"/>
            <a:ext cx="4939862" cy="281971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Връзка </a:t>
            </a:r>
            <a:r>
              <a:rPr lang="bg" sz="1800" b="1" dirty="0">
                <a:solidFill>
                  <a:srgbClr val="108670"/>
                </a:solidFill>
              </a:rPr>
              <a:t>с корупционен модел </a:t>
            </a:r>
            <a:r>
              <a:rPr lang="bg" sz="1800" b="1" i="0" u="none" strike="noStrike" cap="none" dirty="0">
                <a:solidFill>
                  <a:srgbClr val="108670"/>
                </a:solidFill>
                <a:latin typeface="Arial"/>
                <a:ea typeface="Arial"/>
                <a:cs typeface="Arial"/>
                <a:sym typeface="Arial"/>
              </a:rPr>
              <a:t>3</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Допълнителни / скрити фирми = сигнал за </a:t>
            </a:r>
            <a:r>
              <a:rPr lang="bg" sz="1800" b="1" i="0" u="none" strike="noStrike" cap="none" dirty="0">
                <a:solidFill>
                  <a:schemeClr val="dk1"/>
                </a:solidFill>
                <a:latin typeface="Arial"/>
                <a:ea typeface="Arial"/>
                <a:cs typeface="Arial"/>
                <a:sym typeface="Arial"/>
              </a:rPr>
              <a:t>фантомни подизпълнители</a:t>
            </a:r>
            <a:endParaRPr sz="1800" b="1"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Впоследствие може да подкрепи съмнения за КМ2 и конфликт на интереси</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Винаги записвайте </a:t>
            </a:r>
            <a:r>
              <a:rPr lang="bg" sz="1800" b="1" i="0" u="none" strike="noStrike" cap="none" dirty="0">
                <a:solidFill>
                  <a:schemeClr val="dk1"/>
                </a:solidFill>
                <a:latin typeface="Arial"/>
                <a:ea typeface="Arial"/>
                <a:cs typeface="Arial"/>
                <a:sym typeface="Arial"/>
              </a:rPr>
              <a:t>къде и кога </a:t>
            </a:r>
            <a:r>
              <a:rPr lang="bg" sz="1800" b="0" i="0" u="none" strike="noStrike" cap="none" dirty="0">
                <a:solidFill>
                  <a:schemeClr val="dk1"/>
                </a:solidFill>
                <a:latin typeface="Arial"/>
                <a:ea typeface="Arial"/>
                <a:cs typeface="Arial"/>
                <a:sym typeface="Arial"/>
              </a:rPr>
              <a:t>сте ги наблюдавали</a:t>
            </a: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897F05EA-916E-2A6A-A6E8-67D183C6F0DD}"/>
              </a:ext>
            </a:extLst>
          </p:cNvPr>
          <p:cNvPicPr>
            <a:picLocks noChangeAspect="1"/>
          </p:cNvPicPr>
          <p:nvPr/>
        </p:nvPicPr>
        <p:blipFill>
          <a:blip r:embed="rId3"/>
          <a:stretch>
            <a:fillRect/>
          </a:stretch>
        </p:blipFill>
        <p:spPr>
          <a:xfrm>
            <a:off x="285626" y="1629928"/>
            <a:ext cx="6516638" cy="35981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aa3c6fb757_0_2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
        <p:nvSpPr>
          <p:cNvPr id="214" name="Google Shape;214;g3aa3c6fb757_0_2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215" name="Google Shape;215;g3aa3c6fb757_0_29"/>
          <p:cNvSpPr txBox="1"/>
          <p:nvPr/>
        </p:nvSpPr>
        <p:spPr>
          <a:xfrm>
            <a:off x="6400875" y="642350"/>
            <a:ext cx="5241900" cy="558226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500" b="1" dirty="0">
                <a:solidFill>
                  <a:srgbClr val="108670"/>
                </a:solidFill>
              </a:rPr>
              <a:t>Малък проект в село Вале Верде финансира нов канал за </a:t>
            </a:r>
            <a:r>
              <a:rPr lang="bg-BG" sz="1500" b="1" dirty="0">
                <a:solidFill>
                  <a:srgbClr val="108670"/>
                </a:solidFill>
              </a:rPr>
              <a:t>отвеждане</a:t>
            </a:r>
            <a:r>
              <a:rPr lang="bg" sz="1500" b="1" dirty="0">
                <a:solidFill>
                  <a:srgbClr val="108670"/>
                </a:solidFill>
              </a:rPr>
              <a:t> на дъждовни води по една от улиците в селото.</a:t>
            </a:r>
            <a:endParaRPr sz="1500" b="1" dirty="0">
              <a:solidFill>
                <a:srgbClr val="108670"/>
              </a:solidFill>
            </a:endParaRPr>
          </a:p>
          <a:p>
            <a:pPr marL="0" marR="0" lvl="0" indent="0" algn="l" rtl="0">
              <a:lnSpc>
                <a:spcPct val="100000"/>
              </a:lnSpc>
              <a:spcBef>
                <a:spcPts val="1000"/>
              </a:spcBef>
              <a:spcAft>
                <a:spcPts val="0"/>
              </a:spcAft>
              <a:buClr>
                <a:srgbClr val="000000"/>
              </a:buClr>
              <a:buSzPts val="2000"/>
              <a:buFont typeface="Arial"/>
              <a:buNone/>
            </a:pPr>
            <a:r>
              <a:rPr lang="bg" sz="1500" b="1" dirty="0">
                <a:solidFill>
                  <a:srgbClr val="108670"/>
                </a:solidFill>
              </a:rPr>
              <a:t>Документацията за договора сочи:</a:t>
            </a:r>
            <a:endParaRPr sz="1500" b="1" dirty="0">
              <a:solidFill>
                <a:srgbClr val="108670"/>
              </a:solidFill>
            </a:endParaRPr>
          </a:p>
          <a:p>
            <a:pPr marL="457200" marR="0" lvl="0" indent="-342900" algn="l" rtl="0">
              <a:lnSpc>
                <a:spcPct val="100000"/>
              </a:lnSpc>
              <a:spcBef>
                <a:spcPts val="1000"/>
              </a:spcBef>
              <a:spcAft>
                <a:spcPts val="0"/>
              </a:spcAft>
              <a:buClr>
                <a:srgbClr val="108670"/>
              </a:buClr>
              <a:buSzPts val="1800"/>
              <a:buChar char="●"/>
            </a:pPr>
            <a:r>
              <a:rPr lang="bg" sz="1500" b="1" dirty="0">
                <a:solidFill>
                  <a:srgbClr val="108670"/>
                </a:solidFill>
              </a:rPr>
              <a:t>Главен изпълнител: AcquaVerde s.r.l.</a:t>
            </a:r>
            <a:endParaRPr sz="1500" b="1" dirty="0">
              <a:solidFill>
                <a:srgbClr val="108670"/>
              </a:solidFill>
            </a:endParaRPr>
          </a:p>
          <a:p>
            <a:pPr marL="457200" marR="0" lvl="0" indent="-342900" algn="l" rtl="0">
              <a:lnSpc>
                <a:spcPct val="100000"/>
              </a:lnSpc>
              <a:spcBef>
                <a:spcPts val="0"/>
              </a:spcBef>
              <a:spcAft>
                <a:spcPts val="0"/>
              </a:spcAft>
              <a:buClr>
                <a:srgbClr val="108670"/>
              </a:buClr>
              <a:buSzPts val="1800"/>
              <a:buChar char="●"/>
            </a:pPr>
            <a:r>
              <a:rPr lang="bg" sz="1500" b="1" dirty="0">
                <a:solidFill>
                  <a:srgbClr val="108670"/>
                </a:solidFill>
              </a:rPr>
              <a:t>Подизпълнители: няма оторизирани</a:t>
            </a:r>
            <a:endParaRPr sz="1500" b="1" dirty="0">
              <a:solidFill>
                <a:srgbClr val="108670"/>
              </a:solidFill>
            </a:endParaRPr>
          </a:p>
          <a:p>
            <a:pPr marL="0" marR="0" lvl="0" indent="0" algn="l" rtl="0">
              <a:lnSpc>
                <a:spcPct val="100000"/>
              </a:lnSpc>
              <a:spcBef>
                <a:spcPts val="1000"/>
              </a:spcBef>
              <a:spcAft>
                <a:spcPts val="0"/>
              </a:spcAft>
              <a:buNone/>
            </a:pPr>
            <a:r>
              <a:rPr lang="bg" sz="1500" b="1" dirty="0">
                <a:solidFill>
                  <a:srgbClr val="108670"/>
                </a:solidFill>
              </a:rPr>
              <a:t>По време на посещението си на терен констатирате:</a:t>
            </a:r>
            <a:endParaRPr sz="1500" b="1" dirty="0">
              <a:solidFill>
                <a:srgbClr val="108670"/>
              </a:solidFill>
            </a:endParaRPr>
          </a:p>
          <a:p>
            <a:pPr marL="457200" marR="0" lvl="0" indent="-342900" algn="l" rtl="0">
              <a:lnSpc>
                <a:spcPct val="100000"/>
              </a:lnSpc>
              <a:spcBef>
                <a:spcPts val="1000"/>
              </a:spcBef>
              <a:spcAft>
                <a:spcPts val="0"/>
              </a:spcAft>
              <a:buClr>
                <a:srgbClr val="108670"/>
              </a:buClr>
              <a:buSzPts val="1800"/>
              <a:buChar char="●"/>
            </a:pPr>
            <a:r>
              <a:rPr lang="bg" sz="1500" b="1" dirty="0">
                <a:solidFill>
                  <a:srgbClr val="108670"/>
                </a:solidFill>
              </a:rPr>
              <a:t>Лого Fiumi &amp; Figli SNC на всички камиони, багери и </a:t>
            </a:r>
            <a:r>
              <a:rPr lang="bg-BG" sz="1500" b="1" dirty="0">
                <a:solidFill>
                  <a:srgbClr val="108670"/>
                </a:solidFill>
              </a:rPr>
              <a:t>униформи на работниците</a:t>
            </a:r>
            <a:endParaRPr sz="1500" b="1" dirty="0">
              <a:solidFill>
                <a:srgbClr val="108670"/>
              </a:solidFill>
            </a:endParaRPr>
          </a:p>
          <a:p>
            <a:pPr marL="457200" marR="0" lvl="0" indent="-342900" algn="l" rtl="0">
              <a:lnSpc>
                <a:spcPct val="100000"/>
              </a:lnSpc>
              <a:spcBef>
                <a:spcPts val="0"/>
              </a:spcBef>
              <a:spcAft>
                <a:spcPts val="0"/>
              </a:spcAft>
              <a:buClr>
                <a:srgbClr val="108670"/>
              </a:buClr>
              <a:buSzPts val="1800"/>
              <a:buChar char="●"/>
            </a:pPr>
            <a:r>
              <a:rPr lang="bg" sz="1500" b="1" dirty="0">
                <a:solidFill>
                  <a:srgbClr val="108670"/>
                </a:solidFill>
              </a:rPr>
              <a:t>Съседите казват, че тази фирма извършва всички работи</a:t>
            </a:r>
            <a:endParaRPr sz="1500" b="1" dirty="0">
              <a:solidFill>
                <a:srgbClr val="108670"/>
              </a:solidFill>
            </a:endParaRPr>
          </a:p>
          <a:p>
            <a:pPr marL="0" marR="0" lvl="0" indent="0" algn="l" rtl="0">
              <a:lnSpc>
                <a:spcPct val="100000"/>
              </a:lnSpc>
              <a:spcBef>
                <a:spcPts val="1000"/>
              </a:spcBef>
              <a:spcAft>
                <a:spcPts val="0"/>
              </a:spcAft>
              <a:buNone/>
            </a:pPr>
            <a:r>
              <a:rPr lang="bg" sz="1500" b="1" dirty="0">
                <a:solidFill>
                  <a:srgbClr val="108670"/>
                </a:solidFill>
              </a:rPr>
              <a:t>Как отбелязвате това в доклада си?</a:t>
            </a:r>
            <a:endParaRPr sz="1500" b="1" dirty="0">
              <a:solidFill>
                <a:srgbClr val="108670"/>
              </a:solidFill>
            </a:endParaRPr>
          </a:p>
          <a:p>
            <a:pPr marL="457200" marR="0" lvl="0" indent="-342900" algn="l" rtl="0">
              <a:lnSpc>
                <a:spcPct val="115000"/>
              </a:lnSpc>
              <a:spcBef>
                <a:spcPts val="0"/>
              </a:spcBef>
              <a:spcAft>
                <a:spcPts val="0"/>
              </a:spcAft>
              <a:buClr>
                <a:schemeClr val="dk1"/>
              </a:buClr>
              <a:buSzPts val="1800"/>
              <a:buAutoNum type="alphaLcPeriod"/>
            </a:pPr>
            <a:r>
              <a:rPr lang="bg" sz="1500" dirty="0">
                <a:solidFill>
                  <a:schemeClr val="dk1"/>
                </a:solidFill>
              </a:rPr>
              <a:t>Не правите нищо; подизпълнението е забранено в договора, така че това не може да бъде подизпълнител</a:t>
            </a:r>
            <a:endParaRPr sz="15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500" dirty="0">
                <a:solidFill>
                  <a:schemeClr val="dk1"/>
                </a:solidFill>
              </a:rPr>
              <a:t>Отбелязвате „Fiumi &amp; Figli SNC“ като непосоченв договора (под-)изпълнител с дата, място и снимки</a:t>
            </a:r>
            <a:endParaRPr sz="15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500" dirty="0">
                <a:solidFill>
                  <a:schemeClr val="dk1"/>
                </a:solidFill>
              </a:rPr>
              <a:t>Отбелязвате „незаконно възлагане на подизпълнители“</a:t>
            </a:r>
            <a:endParaRPr sz="1500" dirty="0">
              <a:solidFill>
                <a:schemeClr val="dk1"/>
              </a:solidFill>
            </a:endParaRPr>
          </a:p>
        </p:txBody>
      </p:sp>
      <p:pic>
        <p:nvPicPr>
          <p:cNvPr id="2" name="Google Shape;216;g3aa3c6fb757_0_29">
            <a:extLst>
              <a:ext uri="{FF2B5EF4-FFF2-40B4-BE49-F238E27FC236}">
                <a16:creationId xmlns:a16="http://schemas.microsoft.com/office/drawing/2014/main" id="{0BBFA4B2-C406-2000-E2CA-482B1DDF4BF7}"/>
              </a:ext>
            </a:extLst>
          </p:cNvPr>
          <p:cNvPicPr preferRelativeResize="0"/>
          <p:nvPr/>
        </p:nvPicPr>
        <p:blipFill>
          <a:blip r:embed="rId3">
            <a:alphaModFix/>
          </a:blip>
          <a:stretch>
            <a:fillRect/>
          </a:stretch>
        </p:blipFill>
        <p:spPr>
          <a:xfrm>
            <a:off x="210000" y="1657800"/>
            <a:ext cx="5699474" cy="37996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3a9ecc4a29f_0_9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
        <p:nvSpPr>
          <p:cNvPr id="222" name="Google Shape;222;g3a9ecc4a29f_0_94"/>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 sz="3500" dirty="0">
                <a:solidFill>
                  <a:srgbClr val="108670"/>
                </a:solidFill>
              </a:rPr>
              <a:t>Приключени проекти: степен на завършеност и състояние</a:t>
            </a:r>
            <a:endParaRPr sz="3500" dirty="0">
              <a:solidFill>
                <a:srgbClr val="108670"/>
              </a:solidFill>
            </a:endParaRPr>
          </a:p>
        </p:txBody>
      </p:sp>
      <p:pic>
        <p:nvPicPr>
          <p:cNvPr id="223" name="Google Shape;223;g3a9ecc4a29f_0_94"/>
          <p:cNvPicPr preferRelativeResize="0"/>
          <p:nvPr/>
        </p:nvPicPr>
        <p:blipFill rotWithShape="1">
          <a:blip r:embed="rId3">
            <a:alphaModFix/>
          </a:blip>
          <a:srcRect/>
          <a:stretch/>
        </p:blipFill>
        <p:spPr>
          <a:xfrm>
            <a:off x="348804" y="1400150"/>
            <a:ext cx="10798842" cy="642375"/>
          </a:xfrm>
          <a:prstGeom prst="rect">
            <a:avLst/>
          </a:prstGeom>
          <a:noFill/>
          <a:ln>
            <a:noFill/>
          </a:ln>
        </p:spPr>
      </p:pic>
      <p:pic>
        <p:nvPicPr>
          <p:cNvPr id="224" name="Google Shape;224;g3a9ecc4a29f_0_94"/>
          <p:cNvPicPr preferRelativeResize="0"/>
          <p:nvPr/>
        </p:nvPicPr>
        <p:blipFill rotWithShape="1">
          <a:blip r:embed="rId4">
            <a:alphaModFix/>
          </a:blip>
          <a:srcRect/>
          <a:stretch/>
        </p:blipFill>
        <p:spPr>
          <a:xfrm>
            <a:off x="2226971" y="2152963"/>
            <a:ext cx="9339133" cy="642375"/>
          </a:xfrm>
          <a:prstGeom prst="rect">
            <a:avLst/>
          </a:prstGeom>
          <a:noFill/>
          <a:ln>
            <a:noFill/>
          </a:ln>
        </p:spPr>
      </p:pic>
      <p:pic>
        <p:nvPicPr>
          <p:cNvPr id="225" name="Google Shape;225;g3a9ecc4a29f_0_94"/>
          <p:cNvPicPr preferRelativeResize="0"/>
          <p:nvPr/>
        </p:nvPicPr>
        <p:blipFill rotWithShape="1">
          <a:blip r:embed="rId5">
            <a:alphaModFix/>
          </a:blip>
          <a:srcRect/>
          <a:stretch/>
        </p:blipFill>
        <p:spPr>
          <a:xfrm>
            <a:off x="152400" y="3042616"/>
            <a:ext cx="9810750" cy="354994"/>
          </a:xfrm>
          <a:prstGeom prst="rect">
            <a:avLst/>
          </a:prstGeom>
          <a:noFill/>
          <a:ln>
            <a:noFill/>
          </a:ln>
        </p:spPr>
      </p:pic>
      <p:sp>
        <p:nvSpPr>
          <p:cNvPr id="226" name="Google Shape;226;g3a9ecc4a29f_0_94"/>
          <p:cNvSpPr txBox="1"/>
          <p:nvPr/>
        </p:nvSpPr>
        <p:spPr>
          <a:xfrm>
            <a:off x="293375" y="3866225"/>
            <a:ext cx="5235900" cy="23903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Какво проверяваме</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Налични ли са всички </a:t>
            </a:r>
            <a:r>
              <a:rPr lang="bg" sz="2000" b="1" i="0" u="none" strike="noStrike" cap="none" dirty="0">
                <a:solidFill>
                  <a:schemeClr val="dk1"/>
                </a:solidFill>
                <a:latin typeface="Arial"/>
                <a:ea typeface="Arial"/>
                <a:cs typeface="Arial"/>
                <a:sym typeface="Arial"/>
              </a:rPr>
              <a:t>основни елементи</a:t>
            </a:r>
            <a:r>
              <a:rPr lang="bg"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i="0" u="none" strike="noStrike" cap="none" dirty="0">
                <a:solidFill>
                  <a:schemeClr val="dk1"/>
                </a:solidFill>
                <a:latin typeface="Arial"/>
                <a:ea typeface="Arial"/>
                <a:cs typeface="Arial"/>
                <a:sym typeface="Arial"/>
              </a:rPr>
              <a:t>Съоръженията</a:t>
            </a:r>
            <a:r>
              <a:rPr lang="bg" sz="2000" b="1" i="0" u="none" strike="noStrike" cap="none" dirty="0">
                <a:solidFill>
                  <a:schemeClr val="dk1"/>
                </a:solidFill>
                <a:latin typeface="Arial"/>
                <a:ea typeface="Arial"/>
                <a:cs typeface="Arial"/>
                <a:sym typeface="Arial"/>
              </a:rPr>
              <a:t> използваеми и безопасни </a:t>
            </a:r>
            <a:r>
              <a:rPr lang="bg" sz="2000" b="0" i="0" u="none" strike="noStrike" cap="none" dirty="0">
                <a:solidFill>
                  <a:schemeClr val="dk1"/>
                </a:solidFill>
                <a:latin typeface="Arial"/>
                <a:ea typeface="Arial"/>
                <a:cs typeface="Arial"/>
                <a:sym typeface="Arial"/>
              </a:rPr>
              <a:t>ли са?</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Ила ли вече </a:t>
            </a:r>
            <a:r>
              <a:rPr lang="bg" sz="2000" b="1" i="0" u="none" strike="noStrike" cap="none" dirty="0">
                <a:solidFill>
                  <a:schemeClr val="dk1"/>
                </a:solidFill>
                <a:latin typeface="Arial"/>
                <a:ea typeface="Arial"/>
                <a:cs typeface="Arial"/>
                <a:sym typeface="Arial"/>
              </a:rPr>
              <a:t>дефекти/повреди</a:t>
            </a:r>
            <a:r>
              <a:rPr lang="bg"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p:txBody>
      </p:sp>
      <p:sp>
        <p:nvSpPr>
          <p:cNvPr id="227" name="Google Shape;227;g3a9ecc4a29f_0_94"/>
          <p:cNvSpPr txBox="1"/>
          <p:nvPr/>
        </p:nvSpPr>
        <p:spPr>
          <a:xfrm>
            <a:off x="5792700" y="3866213"/>
            <a:ext cx="5789700" cy="23903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Връзка с корупционен модел 2 (и </a:t>
            </a:r>
            <a:r>
              <a:rPr lang="bg" sz="2000" b="1" dirty="0">
                <a:solidFill>
                  <a:srgbClr val="108670"/>
                </a:solidFill>
              </a:rPr>
              <a:t>КМ</a:t>
            </a:r>
            <a:r>
              <a:rPr lang="bg" sz="2000" b="1" i="0" u="none" strike="noStrike" cap="none" dirty="0">
                <a:solidFill>
                  <a:srgbClr val="108670"/>
                </a:solidFill>
                <a:latin typeface="Arial"/>
                <a:ea typeface="Arial"/>
                <a:cs typeface="Arial"/>
                <a:sym typeface="Arial"/>
              </a:rPr>
              <a:t>1)</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Липсващи / непълни работи или съоръжения → </a:t>
            </a:r>
            <a:r>
              <a:rPr lang="bg" sz="2000" b="1" i="0" u="none" strike="noStrike" cap="none" dirty="0">
                <a:solidFill>
                  <a:schemeClr val="dk1"/>
                </a:solidFill>
                <a:latin typeface="Arial"/>
                <a:ea typeface="Arial"/>
                <a:cs typeface="Arial"/>
                <a:sym typeface="Arial"/>
              </a:rPr>
              <a:t>непълно изпълнение</a:t>
            </a:r>
            <a:endParaRPr sz="2000" b="1"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Дефекти на ранен етап → </a:t>
            </a:r>
            <a:r>
              <a:rPr lang="bg" sz="2000" b="1" i="0" u="none" strike="noStrike" cap="none" dirty="0">
                <a:solidFill>
                  <a:schemeClr val="dk1"/>
                </a:solidFill>
                <a:latin typeface="Arial"/>
                <a:ea typeface="Arial"/>
                <a:cs typeface="Arial"/>
                <a:sym typeface="Arial"/>
              </a:rPr>
              <a:t>ниско качество</a:t>
            </a:r>
            <a:endParaRPr sz="2000" b="1"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Ако проблемите са свързани с изменения → </a:t>
            </a:r>
            <a:r>
              <a:rPr lang="bg" sz="2000" b="1" i="0" u="none" strike="noStrike" cap="none" dirty="0">
                <a:solidFill>
                  <a:schemeClr val="dk1"/>
                </a:solidFill>
                <a:latin typeface="Arial"/>
                <a:ea typeface="Arial"/>
                <a:cs typeface="Arial"/>
                <a:sym typeface="Arial"/>
              </a:rPr>
              <a:t>КМ1 + КМ2</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a9fa8ff7ef_0_63"/>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
        <p:nvSpPr>
          <p:cNvPr id="233" name="Google Shape;233;g3a9fa8ff7ef_0_6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Доказателства и прикачени файлове</a:t>
            </a:r>
            <a:endParaRPr sz="3500" dirty="0">
              <a:solidFill>
                <a:srgbClr val="108670"/>
              </a:solidFill>
            </a:endParaRPr>
          </a:p>
        </p:txBody>
      </p:sp>
      <p:pic>
        <p:nvPicPr>
          <p:cNvPr id="3" name="Picture 2">
            <a:extLst>
              <a:ext uri="{FF2B5EF4-FFF2-40B4-BE49-F238E27FC236}">
                <a16:creationId xmlns:a16="http://schemas.microsoft.com/office/drawing/2014/main" id="{1FC64E01-6306-5DAD-1C6B-6897D04C522C}"/>
              </a:ext>
            </a:extLst>
          </p:cNvPr>
          <p:cNvPicPr>
            <a:picLocks noChangeAspect="1"/>
          </p:cNvPicPr>
          <p:nvPr/>
        </p:nvPicPr>
        <p:blipFill>
          <a:blip r:embed="rId3"/>
          <a:srcRect t="2688" b="1717"/>
          <a:stretch>
            <a:fillRect/>
          </a:stretch>
        </p:blipFill>
        <p:spPr>
          <a:xfrm>
            <a:off x="609500" y="1211811"/>
            <a:ext cx="6831824" cy="53765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a9b0ea2687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
        <p:nvSpPr>
          <p:cNvPr id="88" name="Google Shape;88;g3a9b0ea2687_0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 dirty="0">
                <a:solidFill>
                  <a:srgbClr val="108670"/>
                </a:solidFill>
              </a:rPr>
              <a:t>Проверка на място: успяхте ли да посетите обекта?</a:t>
            </a:r>
            <a:endParaRPr dirty="0">
              <a:solidFill>
                <a:srgbClr val="108670"/>
              </a:solidFill>
            </a:endParaRPr>
          </a:p>
        </p:txBody>
      </p:sp>
      <p:sp>
        <p:nvSpPr>
          <p:cNvPr id="89" name="Google Shape;89;g3a9b0ea2687_0_0"/>
          <p:cNvSpPr txBox="1"/>
          <p:nvPr/>
        </p:nvSpPr>
        <p:spPr>
          <a:xfrm>
            <a:off x="7887899" y="1868436"/>
            <a:ext cx="4032300" cy="377536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Защо е важно?</a:t>
            </a:r>
            <a:endParaRPr sz="2000" b="1" i="0" u="none" strike="noStrike" cap="none" dirty="0">
              <a:solidFill>
                <a:srgbClr val="404040"/>
              </a:solidFill>
              <a:latin typeface="Arial"/>
              <a:ea typeface="Arial"/>
              <a:cs typeface="Arial"/>
              <a:sym typeface="Arial"/>
            </a:endParaRPr>
          </a:p>
          <a:p>
            <a:pPr marL="457200" marR="0" lvl="0" indent="-355600" algn="l" rtl="0">
              <a:lnSpc>
                <a:spcPct val="100000"/>
              </a:lnSpc>
              <a:spcBef>
                <a:spcPts val="1000"/>
              </a:spcBef>
              <a:spcAft>
                <a:spcPts val="0"/>
              </a:spcAft>
              <a:buClr>
                <a:srgbClr val="666666"/>
              </a:buClr>
              <a:buSzPts val="2000"/>
              <a:buFont typeface="Arial"/>
              <a:buChar char="❏"/>
            </a:pPr>
            <a:r>
              <a:rPr lang="bg" sz="2000" b="0" i="0" u="none" strike="noStrike" cap="none" dirty="0">
                <a:solidFill>
                  <a:srgbClr val="666666"/>
                </a:solidFill>
                <a:latin typeface="Arial"/>
                <a:ea typeface="Arial"/>
                <a:cs typeface="Arial"/>
                <a:sym typeface="Arial"/>
              </a:rPr>
              <a:t>Отворени врати = възможност за тестване на корупционните модели (КМ 1-3) на терен</a:t>
            </a:r>
            <a:endParaRPr sz="2000" b="0" i="0" u="none" strike="noStrike" cap="none" dirty="0">
              <a:solidFill>
                <a:srgbClr val="666666"/>
              </a:solidFill>
              <a:latin typeface="Arial"/>
              <a:ea typeface="Arial"/>
              <a:cs typeface="Arial"/>
              <a:sym typeface="Arial"/>
            </a:endParaRPr>
          </a:p>
          <a:p>
            <a:pPr marL="457200" marR="0" lvl="0" indent="-355600" algn="l" rtl="0">
              <a:lnSpc>
                <a:spcPct val="100000"/>
              </a:lnSpc>
              <a:spcBef>
                <a:spcPts val="1000"/>
              </a:spcBef>
              <a:spcAft>
                <a:spcPts val="0"/>
              </a:spcAft>
              <a:buClr>
                <a:srgbClr val="666666"/>
              </a:buClr>
              <a:buSzPts val="2000"/>
              <a:buFont typeface="Arial"/>
              <a:buChar char="❏"/>
            </a:pPr>
            <a:r>
              <a:rPr lang="bg" sz="2000" b="0" i="0" u="none" strike="noStrike" cap="none" dirty="0">
                <a:solidFill>
                  <a:srgbClr val="666666"/>
                </a:solidFill>
                <a:latin typeface="Arial"/>
                <a:ea typeface="Arial"/>
                <a:cs typeface="Arial"/>
                <a:sym typeface="Arial"/>
              </a:rPr>
              <a:t>Затворени врати = слабост при обществения контрол; подлежи на документира</a:t>
            </a:r>
            <a:r>
              <a:rPr lang="bg" sz="2000" dirty="0">
                <a:solidFill>
                  <a:srgbClr val="666666"/>
                </a:solidFill>
              </a:rPr>
              <a:t>не</a:t>
            </a:r>
            <a:endParaRPr sz="2000" b="0" i="0" u="none" strike="noStrike" cap="none" dirty="0">
              <a:solidFill>
                <a:srgbClr val="666666"/>
              </a:solidFill>
              <a:latin typeface="Arial"/>
              <a:ea typeface="Arial"/>
              <a:cs typeface="Arial"/>
              <a:sym typeface="Arial"/>
            </a:endParaRPr>
          </a:p>
          <a:p>
            <a:pPr marL="457200" marR="0" lvl="0" indent="-355600" algn="l" rtl="0">
              <a:lnSpc>
                <a:spcPct val="100000"/>
              </a:lnSpc>
              <a:spcBef>
                <a:spcPts val="1000"/>
              </a:spcBef>
              <a:spcAft>
                <a:spcPts val="0"/>
              </a:spcAft>
              <a:buClr>
                <a:srgbClr val="666666"/>
              </a:buClr>
              <a:buSzPts val="2000"/>
              <a:buFont typeface="Arial"/>
              <a:buChar char="❏"/>
            </a:pPr>
            <a:r>
              <a:rPr lang="bg" sz="2000" b="0" i="0" u="none" strike="noStrike" cap="none" dirty="0">
                <a:solidFill>
                  <a:srgbClr val="666666"/>
                </a:solidFill>
                <a:latin typeface="Arial"/>
                <a:ea typeface="Arial"/>
                <a:cs typeface="Arial"/>
                <a:sym typeface="Arial"/>
              </a:rPr>
              <a:t>И в двата случая: винаги дайте кратко обяснение</a:t>
            </a:r>
            <a:endParaRPr sz="2000" b="0" i="0" u="none" strike="noStrike" cap="none" dirty="0">
              <a:solidFill>
                <a:srgbClr val="666666"/>
              </a:solidFill>
              <a:latin typeface="Arial"/>
              <a:ea typeface="Arial"/>
              <a:cs typeface="Arial"/>
              <a:sym typeface="Arial"/>
            </a:endParaRPr>
          </a:p>
        </p:txBody>
      </p:sp>
      <p:pic>
        <p:nvPicPr>
          <p:cNvPr id="3" name="Picture 2">
            <a:extLst>
              <a:ext uri="{FF2B5EF4-FFF2-40B4-BE49-F238E27FC236}">
                <a16:creationId xmlns:a16="http://schemas.microsoft.com/office/drawing/2014/main" id="{C34FB327-EB2F-9BF7-EAB7-187D6501B6F6}"/>
              </a:ext>
            </a:extLst>
          </p:cNvPr>
          <p:cNvPicPr>
            <a:picLocks noChangeAspect="1"/>
          </p:cNvPicPr>
          <p:nvPr/>
        </p:nvPicPr>
        <p:blipFill>
          <a:blip r:embed="rId3"/>
          <a:stretch>
            <a:fillRect/>
          </a:stretch>
        </p:blipFill>
        <p:spPr>
          <a:xfrm>
            <a:off x="609600" y="1868436"/>
            <a:ext cx="7278299" cy="42214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3aa3c6fb757_0_38"/>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
        <p:nvSpPr>
          <p:cNvPr id="240" name="Google Shape;240;g3aa3c6fb757_0_3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pic>
        <p:nvPicPr>
          <p:cNvPr id="2" name="Google Shape;241;g3aa3c6fb757_0_38">
            <a:extLst>
              <a:ext uri="{FF2B5EF4-FFF2-40B4-BE49-F238E27FC236}">
                <a16:creationId xmlns:a16="http://schemas.microsoft.com/office/drawing/2014/main" id="{74ABC60C-7C7A-5D1C-FDD5-74DE4EDB76AE}"/>
              </a:ext>
            </a:extLst>
          </p:cNvPr>
          <p:cNvPicPr preferRelativeResize="0"/>
          <p:nvPr/>
        </p:nvPicPr>
        <p:blipFill>
          <a:blip r:embed="rId3">
            <a:alphaModFix/>
          </a:blip>
          <a:stretch>
            <a:fillRect/>
          </a:stretch>
        </p:blipFill>
        <p:spPr>
          <a:xfrm>
            <a:off x="2174661" y="1331650"/>
            <a:ext cx="7842666" cy="5228426"/>
          </a:xfrm>
          <a:prstGeom prst="rect">
            <a:avLst/>
          </a:prstGeom>
          <a:noFill/>
          <a:ln>
            <a:noFill/>
          </a:ln>
        </p:spPr>
      </p:pic>
      <p:graphicFrame>
        <p:nvGraphicFramePr>
          <p:cNvPr id="3" name="Table 2">
            <a:extLst>
              <a:ext uri="{FF2B5EF4-FFF2-40B4-BE49-F238E27FC236}">
                <a16:creationId xmlns:a16="http://schemas.microsoft.com/office/drawing/2014/main" id="{D3395659-AF34-CEED-B1AB-ADDBDB6CDA6B}"/>
              </a:ext>
            </a:extLst>
          </p:cNvPr>
          <p:cNvGraphicFramePr>
            <a:graphicFrameLocks noGrp="1"/>
          </p:cNvGraphicFramePr>
          <p:nvPr>
            <p:extLst>
              <p:ext uri="{D42A27DB-BD31-4B8C-83A1-F6EECF244321}">
                <p14:modId xmlns:p14="http://schemas.microsoft.com/office/powerpoint/2010/main" val="3592973216"/>
              </p:ext>
            </p:extLst>
          </p:nvPr>
        </p:nvGraphicFramePr>
        <p:xfrm>
          <a:off x="2174662" y="5688960"/>
          <a:ext cx="7842666" cy="396240"/>
        </p:xfrm>
        <a:graphic>
          <a:graphicData uri="http://schemas.openxmlformats.org/drawingml/2006/table">
            <a:tbl>
              <a:tblPr firstRow="1" bandRow="1">
                <a:tableStyleId>{2D5ABB26-0587-4C30-8999-92F81FD0307C}</a:tableStyleId>
              </a:tblPr>
              <a:tblGrid>
                <a:gridCol w="2614222">
                  <a:extLst>
                    <a:ext uri="{9D8B030D-6E8A-4147-A177-3AD203B41FA5}">
                      <a16:colId xmlns:a16="http://schemas.microsoft.com/office/drawing/2014/main" val="720773511"/>
                    </a:ext>
                  </a:extLst>
                </a:gridCol>
                <a:gridCol w="2614222">
                  <a:extLst>
                    <a:ext uri="{9D8B030D-6E8A-4147-A177-3AD203B41FA5}">
                      <a16:colId xmlns:a16="http://schemas.microsoft.com/office/drawing/2014/main" val="1469747964"/>
                    </a:ext>
                  </a:extLst>
                </a:gridCol>
                <a:gridCol w="2614222">
                  <a:extLst>
                    <a:ext uri="{9D8B030D-6E8A-4147-A177-3AD203B41FA5}">
                      <a16:colId xmlns:a16="http://schemas.microsoft.com/office/drawing/2014/main" val="1243044484"/>
                    </a:ext>
                  </a:extLst>
                </a:gridCol>
              </a:tblGrid>
              <a:tr h="370840">
                <a:tc>
                  <a:txBody>
                    <a:bodyPr/>
                    <a:lstStyle/>
                    <a:p>
                      <a:pPr algn="ctr"/>
                      <a:r>
                        <a:rPr lang="en-US" sz="2000" b="1" dirty="0"/>
                        <a:t>A</a:t>
                      </a:r>
                      <a:endParaRPr lang="en-GB" sz="2000" b="1" dirty="0"/>
                    </a:p>
                  </a:txBody>
                  <a:tcPr anchor="ctr"/>
                </a:tc>
                <a:tc>
                  <a:txBody>
                    <a:bodyPr/>
                    <a:lstStyle/>
                    <a:p>
                      <a:pPr algn="ctr"/>
                      <a:r>
                        <a:rPr lang="en-US" sz="2000" b="1" dirty="0"/>
                        <a:t>B</a:t>
                      </a:r>
                      <a:endParaRPr lang="en-GB" sz="2000" b="1" dirty="0"/>
                    </a:p>
                  </a:txBody>
                  <a:tcPr anchor="ctr"/>
                </a:tc>
                <a:tc>
                  <a:txBody>
                    <a:bodyPr/>
                    <a:lstStyle/>
                    <a:p>
                      <a:pPr algn="ctr"/>
                      <a:r>
                        <a:rPr lang="en-US" sz="2000" b="1" dirty="0"/>
                        <a:t>C</a:t>
                      </a:r>
                      <a:endParaRPr lang="en-GB" sz="2000" b="1" dirty="0"/>
                    </a:p>
                  </a:txBody>
                  <a:tcPr anchor="ctr"/>
                </a:tc>
                <a:extLst>
                  <a:ext uri="{0D108BD9-81ED-4DB2-BD59-A6C34878D82A}">
                    <a16:rowId xmlns:a16="http://schemas.microsoft.com/office/drawing/2014/main" val="1146151139"/>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3a9b0ea2687_0_96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47" name="Google Shape;247;g3a9b0ea2687_0_961"/>
          <p:cNvSpPr txBox="1"/>
          <p:nvPr/>
        </p:nvSpPr>
        <p:spPr>
          <a:xfrm>
            <a:off x="865300" y="1356789"/>
            <a:ext cx="5166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3000" b="1" i="0" u="none" strike="noStrike" cap="none">
              <a:solidFill>
                <a:srgbClr val="12856F"/>
              </a:solidFill>
              <a:latin typeface="Arial"/>
              <a:ea typeface="Arial"/>
              <a:cs typeface="Arial"/>
              <a:sym typeface="Arial"/>
            </a:endParaRPr>
          </a:p>
        </p:txBody>
      </p:sp>
      <p:sp>
        <p:nvSpPr>
          <p:cNvPr id="251" name="Google Shape;251;g3a9b0ea2687_0_961"/>
          <p:cNvSpPr txBox="1">
            <a:spLocks noGrp="1"/>
          </p:cNvSpPr>
          <p:nvPr>
            <p:ph type="body" idx="1"/>
          </p:nvPr>
        </p:nvSpPr>
        <p:spPr>
          <a:xfrm>
            <a:off x="1189150" y="1509818"/>
            <a:ext cx="9685500" cy="38609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08670"/>
              </a:buClr>
              <a:buSzPts val="3200"/>
              <a:buFont typeface="Oi"/>
              <a:buNone/>
            </a:pPr>
            <a:r>
              <a:rPr lang="bg" sz="2000" b="1" dirty="0">
                <a:solidFill>
                  <a:srgbClr val="108670"/>
                </a:solidFill>
              </a:rPr>
              <a:t>Днес научихте:</a:t>
            </a:r>
            <a:endParaRPr sz="2000" b="1" dirty="0"/>
          </a:p>
          <a:p>
            <a:pPr marL="457200" marR="0" lvl="0" indent="-355600" algn="l" rtl="0">
              <a:lnSpc>
                <a:spcPct val="100000"/>
              </a:lnSpc>
              <a:spcBef>
                <a:spcPts val="0"/>
              </a:spcBef>
              <a:spcAft>
                <a:spcPts val="0"/>
              </a:spcAft>
              <a:buClr>
                <a:srgbClr val="666666"/>
              </a:buClr>
              <a:buSzPts val="2000"/>
              <a:buChar char="❏"/>
            </a:pPr>
            <a:r>
              <a:rPr lang="bg" sz="2000" dirty="0">
                <a:solidFill>
                  <a:srgbClr val="666666"/>
                </a:solidFill>
              </a:rPr>
              <a:t>Как да използвате специалните полета, свързани с поръчки за строителство, за проверки дали реалността на обекта съответства на договореното по документи (график на изпълнението, количества, качество, плащания)</a:t>
            </a:r>
            <a:endParaRPr sz="20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 sz="2000" dirty="0">
                <a:solidFill>
                  <a:srgbClr val="666666"/>
                </a:solidFill>
              </a:rPr>
              <a:t>Как при посещения на терен да разпознавате и документирате индикации за корупционните модели 1-3: разминавания при допълнителните работи/измененията, некачествени/липсващи работи и фантомни подизпълнители</a:t>
            </a:r>
            <a:endParaRPr sz="2000" dirty="0">
              <a:solidFill>
                <a:srgbClr val="666666"/>
              </a:solidFill>
            </a:endParaRPr>
          </a:p>
          <a:p>
            <a:pPr lvl="0" indent="-355600">
              <a:spcBef>
                <a:spcPts val="0"/>
              </a:spcBef>
              <a:buClr>
                <a:srgbClr val="666666"/>
              </a:buClr>
              <a:buSzPts val="2000"/>
              <a:buChar char="❏"/>
            </a:pPr>
            <a:r>
              <a:rPr lang="bg" sz="2000" dirty="0">
                <a:solidFill>
                  <a:srgbClr val="666666"/>
                </a:solidFill>
              </a:rPr>
              <a:t>Как на практика да документирате евентуални проблеми с достъпа, надзора и да представяте доказателства (лога, снимки, дати) по фактологичен и неутрален начин</a:t>
            </a:r>
            <a:endParaRPr sz="2000" b="1" dirty="0">
              <a:solidFill>
                <a:srgbClr val="666666"/>
              </a:solidFill>
            </a:endParaRPr>
          </a:p>
        </p:txBody>
      </p:sp>
      <p:pic>
        <p:nvPicPr>
          <p:cNvPr id="252" name="Google Shape;252;g3a9b0ea2687_0_961"/>
          <p:cNvPicPr preferRelativeResize="0"/>
          <p:nvPr/>
        </p:nvPicPr>
        <p:blipFill rotWithShape="1">
          <a:blip r:embed="rId4">
            <a:alphaModFix/>
          </a:blip>
          <a:srcRect/>
          <a:stretch/>
        </p:blipFill>
        <p:spPr>
          <a:xfrm>
            <a:off x="145088" y="5621800"/>
            <a:ext cx="11901824" cy="646500"/>
          </a:xfrm>
          <a:prstGeom prst="rect">
            <a:avLst/>
          </a:prstGeom>
          <a:noFill/>
          <a:ln>
            <a:noFill/>
          </a:ln>
        </p:spPr>
      </p:pic>
      <p:pic>
        <p:nvPicPr>
          <p:cNvPr id="2" name="Picture 1" descr="Blue and white text on a black background&#10;&#10;AI-generated content may be incorrect.">
            <a:extLst>
              <a:ext uri="{FF2B5EF4-FFF2-40B4-BE49-F238E27FC236}">
                <a16:creationId xmlns:a16="http://schemas.microsoft.com/office/drawing/2014/main" id="{2B1796F3-AF64-6BD8-6FB9-58251FAFCAD5}"/>
              </a:ext>
            </a:extLst>
          </p:cNvPr>
          <p:cNvPicPr>
            <a:picLocks noChangeAspect="1"/>
          </p:cNvPicPr>
          <p:nvPr/>
        </p:nvPicPr>
        <p:blipFill>
          <a:blip r:embed="rId5"/>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2E196AFD-C033-221D-5B59-135B9A07BDE0}"/>
              </a:ext>
            </a:extLst>
          </p:cNvPr>
          <p:cNvPicPr>
            <a:picLocks noChangeAspect="1"/>
          </p:cNvPicPr>
          <p:nvPr/>
        </p:nvPicPr>
        <p:blipFill>
          <a:blip r:embed="rId6"/>
          <a:stretch>
            <a:fillRect/>
          </a:stretch>
        </p:blipFill>
        <p:spPr>
          <a:xfrm>
            <a:off x="3234690" y="282290"/>
            <a:ext cx="6332220" cy="1013460"/>
          </a:xfrm>
          <a:prstGeom prst="rect">
            <a:avLst/>
          </a:prstGeom>
        </p:spPr>
      </p:pic>
      <p:sp>
        <p:nvSpPr>
          <p:cNvPr id="4" name="Google Shape;456;g3a9b0ea2687_0_961">
            <a:extLst>
              <a:ext uri="{FF2B5EF4-FFF2-40B4-BE49-F238E27FC236}">
                <a16:creationId xmlns:a16="http://schemas.microsoft.com/office/drawing/2014/main" id="{EC584585-4383-EA8C-75E1-6DA4420D8379}"/>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BG" sz="1000" b="0" i="0" u="none" strike="noStrike" cap="none" dirty="0">
                <a:solidFill>
                  <a:srgbClr val="404040"/>
                </a:solidFill>
                <a:latin typeface="Arial"/>
                <a:ea typeface="Arial"/>
                <a:cs typeface="Arial"/>
                <a:sym typeface="Arial"/>
              </a:rPr>
              <a:t>Автор: </a:t>
            </a:r>
            <a:r>
              <a:rPr lang="en-US" sz="1000" b="0" i="0" u="none" strike="noStrike" cap="none" dirty="0">
                <a:solidFill>
                  <a:srgbClr val="404040"/>
                </a:solidFill>
                <a:latin typeface="Arial"/>
                <a:ea typeface="Arial"/>
                <a:cs typeface="Arial"/>
                <a:sym typeface="Arial"/>
              </a:rPr>
              <a:t>Emma O’Connell – </a:t>
            </a:r>
            <a:r>
              <a:rPr lang="bg-BG" sz="1000" b="0" i="0" u="none" strike="noStrike" cap="none" dirty="0">
                <a:solidFill>
                  <a:srgbClr val="404040"/>
                </a:solidFill>
                <a:latin typeface="Arial"/>
                <a:ea typeface="Arial"/>
                <a:cs typeface="Arial"/>
                <a:sym typeface="Arial"/>
              </a:rPr>
              <a:t>Експерт по обществени поръчки и Изследовател по правни въпроси</a:t>
            </a:r>
            <a:r>
              <a:rPr lang="en-US" sz="1000" b="0" i="0" u="none" strike="noStrike" cap="none" dirty="0">
                <a:solidFill>
                  <a:srgbClr val="404040"/>
                </a:solidFill>
                <a:latin typeface="Arial"/>
                <a:ea typeface="Arial"/>
                <a:cs typeface="Arial"/>
                <a:sym typeface="Arial"/>
              </a:rPr>
              <a:t> (iMonitor 2.0)</a:t>
            </a:r>
            <a:endParaRPr sz="1000" b="0" i="0" u="none" strike="noStrike" cap="none" dirty="0">
              <a:solidFill>
                <a:srgbClr val="40404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3a9ecc4a29f_0_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
        <p:nvSpPr>
          <p:cNvPr id="96" name="Google Shape;96;g3a9ecc4a29f_0_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dirty="0">
                <a:solidFill>
                  <a:srgbClr val="108670"/>
                </a:solidFill>
              </a:rPr>
              <a:t>При отговор „Да“: кой обект проверихте?</a:t>
            </a:r>
            <a:endParaRPr dirty="0">
              <a:solidFill>
                <a:srgbClr val="108670"/>
              </a:solidFill>
            </a:endParaRPr>
          </a:p>
        </p:txBody>
      </p:sp>
      <p:sp>
        <p:nvSpPr>
          <p:cNvPr id="97" name="Google Shape;97;g3a9ecc4a29f_0_5"/>
          <p:cNvSpPr txBox="1">
            <a:spLocks noGrp="1"/>
          </p:cNvSpPr>
          <p:nvPr>
            <p:ph type="body" idx="1"/>
          </p:nvPr>
        </p:nvSpPr>
        <p:spPr>
          <a:xfrm>
            <a:off x="495300" y="3232150"/>
            <a:ext cx="4622800" cy="2700600"/>
          </a:xfrm>
          <a:prstGeom prst="rect">
            <a:avLst/>
          </a:prstGeom>
          <a:noFill/>
          <a:ln>
            <a:noFill/>
          </a:ln>
        </p:spPr>
        <p:txBody>
          <a:bodyPr spcFirstLastPara="1" wrap="square" lIns="91425" tIns="45700" rIns="91425" bIns="45700" anchor="t" anchorCtr="0">
            <a:noAutofit/>
          </a:bodyPr>
          <a:lstStyle/>
          <a:p>
            <a:pPr marL="0" lvl="0" indent="0" algn="l" rtl="0">
              <a:lnSpc>
                <a:spcPct val="114000"/>
              </a:lnSpc>
              <a:spcBef>
                <a:spcPts val="0"/>
              </a:spcBef>
              <a:spcAft>
                <a:spcPts val="0"/>
              </a:spcAft>
              <a:buSzPts val="1800"/>
              <a:buNone/>
            </a:pPr>
            <a:r>
              <a:rPr lang="bg" sz="2000" b="1" dirty="0">
                <a:solidFill>
                  <a:srgbClr val="108670"/>
                </a:solidFill>
              </a:rPr>
              <a:t>Помощ с доказателствата</a:t>
            </a:r>
            <a:endParaRPr sz="2000" b="1" dirty="0"/>
          </a:p>
          <a:p>
            <a:pPr marL="457200" lvl="0" indent="-355600" algn="l" rtl="0">
              <a:lnSpc>
                <a:spcPct val="114000"/>
              </a:lnSpc>
              <a:spcBef>
                <a:spcPts val="0"/>
              </a:spcBef>
              <a:spcAft>
                <a:spcPts val="0"/>
              </a:spcAft>
              <a:buClr>
                <a:schemeClr val="dk1"/>
              </a:buClr>
              <a:buSzPts val="2000"/>
              <a:buChar char="❏"/>
            </a:pPr>
            <a:r>
              <a:rPr lang="bg" sz="2000" dirty="0">
                <a:solidFill>
                  <a:schemeClr val="dk1"/>
                </a:solidFill>
              </a:rPr>
              <a:t>Показва къде сте били и кога</a:t>
            </a:r>
            <a:endParaRPr sz="2000" dirty="0">
              <a:solidFill>
                <a:schemeClr val="dk1"/>
              </a:solidFill>
            </a:endParaRPr>
          </a:p>
          <a:p>
            <a:pPr marL="457200" lvl="0" indent="-355600" algn="l" rtl="0">
              <a:lnSpc>
                <a:spcPct val="114000"/>
              </a:lnSpc>
              <a:spcBef>
                <a:spcPts val="0"/>
              </a:spcBef>
              <a:spcAft>
                <a:spcPts val="0"/>
              </a:spcAft>
              <a:buClr>
                <a:schemeClr val="dk1"/>
              </a:buClr>
              <a:buSzPts val="2000"/>
              <a:buChar char="❏"/>
            </a:pPr>
            <a:r>
              <a:rPr lang="bg" sz="2000" dirty="0">
                <a:solidFill>
                  <a:schemeClr val="dk1"/>
                </a:solidFill>
              </a:rPr>
              <a:t>Подкрепя вашите констатации относно КМ2 и КМ3</a:t>
            </a:r>
            <a:endParaRPr sz="2000" dirty="0">
              <a:solidFill>
                <a:schemeClr val="dk1"/>
              </a:solidFill>
            </a:endParaRPr>
          </a:p>
          <a:p>
            <a:pPr marL="457200" lvl="0" indent="-355600" algn="l" rtl="0">
              <a:lnSpc>
                <a:spcPct val="114000"/>
              </a:lnSpc>
              <a:spcBef>
                <a:spcPts val="0"/>
              </a:spcBef>
              <a:spcAft>
                <a:spcPts val="0"/>
              </a:spcAft>
              <a:buClr>
                <a:schemeClr val="dk1"/>
              </a:buClr>
              <a:buSzPts val="2000"/>
              <a:buChar char="❏"/>
            </a:pPr>
            <a:r>
              <a:rPr lang="bg" sz="2000" dirty="0">
                <a:solidFill>
                  <a:schemeClr val="dk1"/>
                </a:solidFill>
              </a:rPr>
              <a:t>Помага на другите да проверят обекта впоследствие</a:t>
            </a:r>
            <a:endParaRPr sz="2000" dirty="0">
              <a:solidFill>
                <a:schemeClr val="dk1"/>
              </a:solidFill>
            </a:endParaRPr>
          </a:p>
        </p:txBody>
      </p:sp>
      <p:pic>
        <p:nvPicPr>
          <p:cNvPr id="3" name="Picture 2">
            <a:extLst>
              <a:ext uri="{FF2B5EF4-FFF2-40B4-BE49-F238E27FC236}">
                <a16:creationId xmlns:a16="http://schemas.microsoft.com/office/drawing/2014/main" id="{4938946A-4B66-0E80-5FD4-28C47DF25028}"/>
              </a:ext>
            </a:extLst>
          </p:cNvPr>
          <p:cNvPicPr>
            <a:picLocks noChangeAspect="1"/>
          </p:cNvPicPr>
          <p:nvPr/>
        </p:nvPicPr>
        <p:blipFill>
          <a:blip r:embed="rId3"/>
          <a:stretch>
            <a:fillRect/>
          </a:stretch>
        </p:blipFill>
        <p:spPr>
          <a:xfrm>
            <a:off x="4679562" y="1415852"/>
            <a:ext cx="6902838" cy="314344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9fa8ff7ef_0_6"/>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
        <p:nvSpPr>
          <p:cNvPr id="104" name="Google Shape;104;g3a9fa8ff7ef_0_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При отговор „Не“: Кой е отказал достъп и защо?</a:t>
            </a:r>
            <a:endParaRPr sz="3500" dirty="0">
              <a:solidFill>
                <a:srgbClr val="108670"/>
              </a:solidFill>
            </a:endParaRPr>
          </a:p>
        </p:txBody>
      </p:sp>
      <p:sp>
        <p:nvSpPr>
          <p:cNvPr id="105" name="Google Shape;105;g3a9fa8ff7ef_0_6"/>
          <p:cNvSpPr txBox="1">
            <a:spLocks noGrp="1"/>
          </p:cNvSpPr>
          <p:nvPr>
            <p:ph type="body" idx="1"/>
          </p:nvPr>
        </p:nvSpPr>
        <p:spPr>
          <a:xfrm>
            <a:off x="7479655" y="3023438"/>
            <a:ext cx="4588167" cy="3377361"/>
          </a:xfrm>
          <a:prstGeom prst="rect">
            <a:avLst/>
          </a:prstGeom>
          <a:noFill/>
          <a:ln>
            <a:noFill/>
          </a:ln>
        </p:spPr>
        <p:txBody>
          <a:bodyPr spcFirstLastPara="1" wrap="square" lIns="91425" tIns="45700" rIns="91425" bIns="45700" anchor="t" anchorCtr="0">
            <a:noAutofit/>
          </a:bodyPr>
          <a:lstStyle/>
          <a:p>
            <a:pPr marL="0" lvl="0" indent="0" algn="l" rtl="0">
              <a:lnSpc>
                <a:spcPct val="114000"/>
              </a:lnSpc>
              <a:spcBef>
                <a:spcPts val="0"/>
              </a:spcBef>
              <a:spcAft>
                <a:spcPts val="0"/>
              </a:spcAft>
              <a:buSzPts val="1800"/>
              <a:buNone/>
            </a:pPr>
            <a:r>
              <a:rPr lang="bg" sz="2000" b="1" dirty="0">
                <a:solidFill>
                  <a:srgbClr val="108670"/>
                </a:solidFill>
              </a:rPr>
              <a:t>Как го интерпретираме</a:t>
            </a:r>
            <a:endParaRPr sz="2000" b="1" dirty="0"/>
          </a:p>
          <a:p>
            <a:pPr marL="457200" lvl="0" indent="-355600" algn="l" rtl="0">
              <a:lnSpc>
                <a:spcPct val="114000"/>
              </a:lnSpc>
              <a:spcBef>
                <a:spcPts val="0"/>
              </a:spcBef>
              <a:spcAft>
                <a:spcPts val="0"/>
              </a:spcAft>
              <a:buClr>
                <a:schemeClr val="dk1"/>
              </a:buClr>
              <a:buSzPts val="2000"/>
              <a:buChar char="❏"/>
            </a:pPr>
            <a:r>
              <a:rPr lang="bg" sz="2000" dirty="0">
                <a:solidFill>
                  <a:schemeClr val="dk1"/>
                </a:solidFill>
              </a:rPr>
              <a:t>Само по себе си не е корупционен модел → </a:t>
            </a:r>
            <a:r>
              <a:rPr lang="bg" sz="2000" b="1" dirty="0">
                <a:solidFill>
                  <a:schemeClr val="dk1"/>
                </a:solidFill>
              </a:rPr>
              <a:t>слабост на обществения контрола</a:t>
            </a:r>
            <a:endParaRPr sz="2000" b="1" dirty="0">
              <a:solidFill>
                <a:schemeClr val="dk1"/>
              </a:solidFill>
            </a:endParaRPr>
          </a:p>
          <a:p>
            <a:pPr marL="457200" lvl="0" indent="-355600" algn="l" rtl="0">
              <a:lnSpc>
                <a:spcPct val="114000"/>
              </a:lnSpc>
              <a:spcBef>
                <a:spcPts val="0"/>
              </a:spcBef>
              <a:spcAft>
                <a:spcPts val="0"/>
              </a:spcAft>
              <a:buClr>
                <a:schemeClr val="dk1"/>
              </a:buClr>
              <a:buSzPts val="2000"/>
              <a:buChar char="❏"/>
            </a:pPr>
            <a:r>
              <a:rPr lang="bg" sz="2000" dirty="0">
                <a:solidFill>
                  <a:schemeClr val="dk1"/>
                </a:solidFill>
              </a:rPr>
              <a:t>Многократни откази – може да крият КМ1-КМ3</a:t>
            </a:r>
            <a:endParaRPr sz="2000" dirty="0">
              <a:solidFill>
                <a:schemeClr val="dk1"/>
              </a:solidFill>
            </a:endParaRPr>
          </a:p>
          <a:p>
            <a:pPr marL="457200" lvl="0" indent="-355600" algn="l" rtl="0">
              <a:lnSpc>
                <a:spcPct val="114000"/>
              </a:lnSpc>
              <a:spcBef>
                <a:spcPts val="0"/>
              </a:spcBef>
              <a:spcAft>
                <a:spcPts val="0"/>
              </a:spcAft>
              <a:buClr>
                <a:schemeClr val="dk1"/>
              </a:buClr>
              <a:buSzPts val="2000"/>
              <a:buChar char="❏"/>
            </a:pPr>
            <a:r>
              <a:rPr lang="bg" sz="2000" dirty="0">
                <a:solidFill>
                  <a:schemeClr val="dk1"/>
                </a:solidFill>
              </a:rPr>
              <a:t>Продължете с документалния анализ, но отбележете фактите, касаещи този аспект</a:t>
            </a:r>
            <a:endParaRPr sz="2000" dirty="0">
              <a:solidFill>
                <a:schemeClr val="dk1"/>
              </a:solidFill>
            </a:endParaRPr>
          </a:p>
        </p:txBody>
      </p:sp>
      <p:pic>
        <p:nvPicPr>
          <p:cNvPr id="3" name="Picture 2">
            <a:extLst>
              <a:ext uri="{FF2B5EF4-FFF2-40B4-BE49-F238E27FC236}">
                <a16:creationId xmlns:a16="http://schemas.microsoft.com/office/drawing/2014/main" id="{FF69620B-7E2A-FA58-72BA-61445FC1361D}"/>
              </a:ext>
            </a:extLst>
          </p:cNvPr>
          <p:cNvPicPr>
            <a:picLocks noChangeAspect="1"/>
          </p:cNvPicPr>
          <p:nvPr/>
        </p:nvPicPr>
        <p:blipFill>
          <a:blip r:embed="rId3"/>
          <a:stretch>
            <a:fillRect/>
          </a:stretch>
        </p:blipFill>
        <p:spPr>
          <a:xfrm>
            <a:off x="494545" y="1574517"/>
            <a:ext cx="6857098" cy="36635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aa3c6fb757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
        <p:nvSpPr>
          <p:cNvPr id="112" name="Google Shape;112;g3aa3c6fb757_0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Да се поупражняваме</a:t>
            </a:r>
            <a:endParaRPr sz="3500" dirty="0">
              <a:solidFill>
                <a:srgbClr val="108670"/>
              </a:solidFill>
            </a:endParaRPr>
          </a:p>
        </p:txBody>
      </p:sp>
      <p:sp>
        <p:nvSpPr>
          <p:cNvPr id="113" name="Google Shape;113;g3aa3c6fb757_0_0"/>
          <p:cNvSpPr txBox="1"/>
          <p:nvPr/>
        </p:nvSpPr>
        <p:spPr>
          <a:xfrm>
            <a:off x="6233921" y="136375"/>
            <a:ext cx="5348479" cy="62893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800" b="1" dirty="0">
                <a:solidFill>
                  <a:srgbClr val="108670"/>
                </a:solidFill>
              </a:rPr>
              <a:t>По време на посещение на обект за </a:t>
            </a:r>
            <a:r>
              <a:rPr lang="bg-BG" sz="1800" b="1" dirty="0">
                <a:solidFill>
                  <a:srgbClr val="108670"/>
                </a:solidFill>
              </a:rPr>
              <a:t>реновиране</a:t>
            </a:r>
            <a:r>
              <a:rPr lang="bg" sz="1800" b="1" dirty="0">
                <a:solidFill>
                  <a:srgbClr val="108670"/>
                </a:solidFill>
              </a:rPr>
              <a:t> на парк, на Вашия екип е отказан достъп до обекта с думите: </a:t>
            </a:r>
            <a:r>
              <a:rPr lang="bg" sz="1800" b="1" i="1" dirty="0">
                <a:solidFill>
                  <a:srgbClr val="108670"/>
                </a:solidFill>
              </a:rPr>
              <a:t>„Инженерът не е тук, върнете се след завършване.“</a:t>
            </a:r>
            <a:endParaRPr sz="1800" b="1" i="1" dirty="0">
              <a:solidFill>
                <a:srgbClr val="108670"/>
              </a:solidFill>
            </a:endParaRPr>
          </a:p>
          <a:p>
            <a:pPr marL="0" marR="0" lvl="0" indent="0" algn="l" rtl="0">
              <a:lnSpc>
                <a:spcPct val="100000"/>
              </a:lnSpc>
              <a:spcBef>
                <a:spcPts val="1000"/>
              </a:spcBef>
              <a:spcAft>
                <a:spcPts val="0"/>
              </a:spcAft>
              <a:buClr>
                <a:srgbClr val="000000"/>
              </a:buClr>
              <a:buSzPts val="2000"/>
              <a:buFont typeface="Arial"/>
              <a:buNone/>
            </a:pPr>
            <a:r>
              <a:rPr lang="bg" sz="1800" b="1" dirty="0">
                <a:solidFill>
                  <a:srgbClr val="108670"/>
                </a:solidFill>
              </a:rPr>
              <a:t>Кой е най-добрият начин да се регистрира това в доклада от наблюдение?</a:t>
            </a:r>
            <a:endParaRPr sz="1800" b="1" dirty="0">
              <a:solidFill>
                <a:srgbClr val="108670"/>
              </a:solidFill>
            </a:endParaRPr>
          </a:p>
          <a:p>
            <a:pPr marL="0" marR="0" lvl="0" indent="0" algn="l" rtl="0">
              <a:lnSpc>
                <a:spcPct val="100000"/>
              </a:lnSpc>
              <a:spcBef>
                <a:spcPts val="1000"/>
              </a:spcBef>
              <a:spcAft>
                <a:spcPts val="0"/>
              </a:spcAft>
              <a:buClr>
                <a:srgbClr val="000000"/>
              </a:buClr>
              <a:buSzPts val="2000"/>
              <a:buFont typeface="Arial"/>
              <a:buNone/>
            </a:pPr>
            <a:endParaRPr sz="1800" b="1" dirty="0">
              <a:solidFill>
                <a:srgbClr val="108670"/>
              </a:solidFill>
            </a:endParaRPr>
          </a:p>
          <a:p>
            <a:pPr marL="457200" marR="0" lvl="0" indent="-342900" algn="l" rtl="0">
              <a:lnSpc>
                <a:spcPct val="115000"/>
              </a:lnSpc>
              <a:spcBef>
                <a:spcPts val="0"/>
              </a:spcBef>
              <a:spcAft>
                <a:spcPts val="0"/>
              </a:spcAft>
              <a:buClr>
                <a:schemeClr val="dk1"/>
              </a:buClr>
              <a:buSzPts val="1800"/>
              <a:buFont typeface="Arial"/>
              <a:buAutoNum type="alphaLcPeriod"/>
            </a:pPr>
            <a:r>
              <a:rPr lang="bg" sz="1800" dirty="0">
                <a:solidFill>
                  <a:schemeClr val="dk1"/>
                </a:solidFill>
              </a:rPr>
              <a:t>Отбелязвате проекта като КМ2 (некачествено изпълнение) и спирате наблюдението.</a:t>
            </a:r>
          </a:p>
          <a:p>
            <a:pPr marL="457200" marR="0" lvl="0" indent="-342900" algn="l" rtl="0">
              <a:lnSpc>
                <a:spcPct val="115000"/>
              </a:lnSpc>
              <a:spcBef>
                <a:spcPts val="0"/>
              </a:spcBef>
              <a:spcAft>
                <a:spcPts val="0"/>
              </a:spcAft>
              <a:buClr>
                <a:schemeClr val="dk1"/>
              </a:buClr>
              <a:buSzPts val="1800"/>
              <a:buFont typeface="Arial"/>
              <a:buAutoNum type="alphaLcPeriod"/>
            </a:pPr>
            <a:endParaRPr sz="18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Записвате, че достъпът е бил отказан, от кого и кога, и го третирате като слабост при обществения контрол, която може да крие КМ1-КМ3.</a:t>
            </a:r>
          </a:p>
          <a:p>
            <a:pPr marL="457200" marR="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Игнорирате го, защото изпълнителят има право да забрани достъпа до обекта.</a:t>
            </a:r>
            <a:endParaRPr sz="1800" b="0" i="0" u="none" strike="noStrike" cap="none" dirty="0">
              <a:solidFill>
                <a:schemeClr val="dk1"/>
              </a:solidFill>
              <a:latin typeface="Arial"/>
              <a:ea typeface="Arial"/>
              <a:cs typeface="Arial"/>
              <a:sym typeface="Arial"/>
            </a:endParaRPr>
          </a:p>
        </p:txBody>
      </p:sp>
      <p:pic>
        <p:nvPicPr>
          <p:cNvPr id="2" name="Google Shape;114;g3aa3c6fb757_0_0">
            <a:extLst>
              <a:ext uri="{FF2B5EF4-FFF2-40B4-BE49-F238E27FC236}">
                <a16:creationId xmlns:a16="http://schemas.microsoft.com/office/drawing/2014/main" id="{545C7AC7-0551-4B9C-0CE0-77CB737E51D5}"/>
              </a:ext>
            </a:extLst>
          </p:cNvPr>
          <p:cNvPicPr preferRelativeResize="0"/>
          <p:nvPr/>
        </p:nvPicPr>
        <p:blipFill>
          <a:blip r:embed="rId3">
            <a:alphaModFix/>
          </a:blip>
          <a:stretch>
            <a:fillRect/>
          </a:stretch>
        </p:blipFill>
        <p:spPr>
          <a:xfrm>
            <a:off x="424600" y="1907151"/>
            <a:ext cx="5533480" cy="35350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a9ecc4a29f_0_1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
        <p:nvSpPr>
          <p:cNvPr id="120" name="Google Shape;120;g3a9ecc4a29f_0_1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 dirty="0">
                <a:solidFill>
                  <a:srgbClr val="108670"/>
                </a:solidFill>
              </a:rPr>
              <a:t>Статус на изпълнение: на какъв етап е проектът в момента?</a:t>
            </a:r>
            <a:endParaRPr dirty="0">
              <a:solidFill>
                <a:srgbClr val="108670"/>
              </a:solidFill>
            </a:endParaRPr>
          </a:p>
        </p:txBody>
      </p:sp>
      <p:sp>
        <p:nvSpPr>
          <p:cNvPr id="121" name="Google Shape;121;g3a9ecc4a29f_0_15"/>
          <p:cNvSpPr txBox="1"/>
          <p:nvPr/>
        </p:nvSpPr>
        <p:spPr>
          <a:xfrm>
            <a:off x="5798400" y="3828175"/>
            <a:ext cx="5784000" cy="259811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2200" b="1" i="0" u="none" strike="noStrike" cap="none" dirty="0">
                <a:solidFill>
                  <a:srgbClr val="108670"/>
                </a:solidFill>
                <a:latin typeface="Arial"/>
                <a:ea typeface="Arial"/>
                <a:cs typeface="Arial"/>
                <a:sym typeface="Arial"/>
              </a:rPr>
              <a:t>Защо е важно?</a:t>
            </a:r>
            <a:endParaRPr sz="22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200" b="0" i="0" u="none" strike="noStrike" cap="none" dirty="0">
                <a:solidFill>
                  <a:schemeClr val="dk1"/>
                </a:solidFill>
                <a:latin typeface="Arial"/>
                <a:ea typeface="Arial"/>
                <a:cs typeface="Arial"/>
                <a:sym typeface="Arial"/>
              </a:rPr>
              <a:t>Задава базата за следващите въпроси</a:t>
            </a:r>
            <a:endParaRPr sz="22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200" b="0" i="0" u="none" strike="noStrike" cap="none" dirty="0">
                <a:solidFill>
                  <a:schemeClr val="dk1"/>
                </a:solidFill>
                <a:latin typeface="Arial"/>
                <a:ea typeface="Arial"/>
                <a:cs typeface="Arial"/>
                <a:sym typeface="Arial"/>
              </a:rPr>
              <a:t>Избягва смесването на планирано с изпълнено</a:t>
            </a:r>
            <a:endParaRPr sz="22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200" b="0" i="0" u="none" strike="noStrike" cap="none" dirty="0">
                <a:solidFill>
                  <a:schemeClr val="dk1"/>
                </a:solidFill>
                <a:latin typeface="Arial"/>
                <a:ea typeface="Arial"/>
                <a:cs typeface="Arial"/>
                <a:sym typeface="Arial"/>
              </a:rPr>
              <a:t>Формира различни начини на проверките за наличие на КМ1-КМ3</a:t>
            </a:r>
            <a:endParaRPr sz="22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D22D5086-B1AF-087B-D6DB-666B6B07FACE}"/>
              </a:ext>
            </a:extLst>
          </p:cNvPr>
          <p:cNvPicPr>
            <a:picLocks noChangeAspect="1"/>
          </p:cNvPicPr>
          <p:nvPr/>
        </p:nvPicPr>
        <p:blipFill>
          <a:blip r:embed="rId3"/>
          <a:srcRect b="6321"/>
          <a:stretch>
            <a:fillRect/>
          </a:stretch>
        </p:blipFill>
        <p:spPr>
          <a:xfrm>
            <a:off x="221784" y="1504458"/>
            <a:ext cx="11748432" cy="24195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3a9fa8ff7ef_0_2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
        <p:nvSpPr>
          <p:cNvPr id="128" name="Google Shape;128;g3a9fa8ff7ef_0_2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График: изпълнение спрямо планираното</a:t>
            </a:r>
            <a:endParaRPr sz="3500" dirty="0">
              <a:solidFill>
                <a:srgbClr val="108670"/>
              </a:solidFill>
            </a:endParaRPr>
          </a:p>
        </p:txBody>
      </p:sp>
      <p:sp>
        <p:nvSpPr>
          <p:cNvPr id="129" name="Google Shape;129;g3a9fa8ff7ef_0_20"/>
          <p:cNvSpPr txBox="1"/>
          <p:nvPr/>
        </p:nvSpPr>
        <p:spPr>
          <a:xfrm>
            <a:off x="5845600" y="4563827"/>
            <a:ext cx="5784000" cy="20543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Рискове (</a:t>
            </a:r>
            <a:r>
              <a:rPr lang="bg" sz="1800" b="1" dirty="0">
                <a:solidFill>
                  <a:srgbClr val="108670"/>
                </a:solidFill>
              </a:rPr>
              <a:t>корупционни модели </a:t>
            </a:r>
            <a:r>
              <a:rPr lang="bg" sz="1800" b="1" i="0" u="none" strike="noStrike" cap="none" dirty="0">
                <a:solidFill>
                  <a:srgbClr val="108670"/>
                </a:solidFill>
                <a:latin typeface="Arial"/>
                <a:ea typeface="Arial"/>
                <a:cs typeface="Arial"/>
                <a:sym typeface="Arial"/>
              </a:rPr>
              <a:t>1 и 2)</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Постоянните забавяния често предшестват</a:t>
            </a:r>
            <a:r>
              <a:rPr lang="bg" sz="1800" dirty="0">
                <a:solidFill>
                  <a:schemeClr val="dk1"/>
                </a:solidFill>
              </a:rPr>
              <a:t> неправомерни</a:t>
            </a:r>
            <a:r>
              <a:rPr lang="bg" sz="1800" b="0" i="0" u="none" strike="noStrike" cap="none" dirty="0">
                <a:solidFill>
                  <a:schemeClr val="dk1"/>
                </a:solidFill>
                <a:latin typeface="Arial"/>
                <a:ea typeface="Arial"/>
                <a:cs typeface="Arial"/>
                <a:sym typeface="Arial"/>
              </a:rPr>
              <a:t> изменения (КМ1)</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Дълги забавяния с пълни плащания → риск от КМ2</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Записвайте, не спекулирайте с причините</a:t>
            </a:r>
            <a:endParaRPr sz="1800" b="0" i="0" u="none" strike="noStrike" cap="none" dirty="0">
              <a:solidFill>
                <a:schemeClr val="dk1"/>
              </a:solidFill>
              <a:latin typeface="Arial"/>
              <a:ea typeface="Arial"/>
              <a:cs typeface="Arial"/>
              <a:sym typeface="Arial"/>
            </a:endParaRPr>
          </a:p>
        </p:txBody>
      </p:sp>
      <p:sp>
        <p:nvSpPr>
          <p:cNvPr id="131" name="Google Shape;131;g3a9fa8ff7ef_0_20"/>
          <p:cNvSpPr txBox="1"/>
          <p:nvPr/>
        </p:nvSpPr>
        <p:spPr>
          <a:xfrm>
            <a:off x="433162" y="4563827"/>
            <a:ext cx="4919100" cy="23729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Какво сравняваме</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Планираните етапи </a:t>
            </a:r>
            <a:r>
              <a:rPr lang="bg" sz="1800" dirty="0">
                <a:solidFill>
                  <a:schemeClr val="dk1"/>
                </a:solidFill>
              </a:rPr>
              <a:t>със случващото се в действителност</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При „</a:t>
            </a:r>
            <a:r>
              <a:rPr lang="bg" sz="1800" b="1" i="1" u="none" strike="noStrike" cap="none" dirty="0">
                <a:solidFill>
                  <a:schemeClr val="dk1"/>
                </a:solidFill>
                <a:latin typeface="Arial"/>
                <a:ea typeface="Arial"/>
                <a:cs typeface="Arial"/>
                <a:sym typeface="Arial"/>
              </a:rPr>
              <a:t>Не</a:t>
            </a:r>
            <a:r>
              <a:rPr lang="bg" sz="1800" b="0" i="0" u="none" strike="noStrike" cap="none" dirty="0">
                <a:solidFill>
                  <a:schemeClr val="dk1"/>
                </a:solidFill>
                <a:latin typeface="Arial"/>
                <a:ea typeface="Arial"/>
                <a:cs typeface="Arial"/>
                <a:sym typeface="Arial"/>
              </a:rPr>
              <a:t>“ → кратка фактическа причина</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Използвайте отчети/докладни /писма/записки от обекта, ако има такива</a:t>
            </a: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A42E797E-5A1B-51E8-C3FF-1826F34A5929}"/>
              </a:ext>
            </a:extLst>
          </p:cNvPr>
          <p:cNvPicPr>
            <a:picLocks noChangeAspect="1"/>
          </p:cNvPicPr>
          <p:nvPr/>
        </p:nvPicPr>
        <p:blipFill>
          <a:blip r:embed="rId3"/>
          <a:srcRect b="3893"/>
          <a:stretch>
            <a:fillRect/>
          </a:stretch>
        </p:blipFill>
        <p:spPr>
          <a:xfrm>
            <a:off x="2461176" y="1038170"/>
            <a:ext cx="7269648" cy="35256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a9ecc4a29f_0_23"/>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
        <p:nvSpPr>
          <p:cNvPr id="137" name="Google Shape;137;g3a9ecc4a29f_0_2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 dirty="0">
                <a:solidFill>
                  <a:srgbClr val="108670"/>
                </a:solidFill>
              </a:rPr>
              <a:t>Изпълнено строителство: проверка на количествата и качеството</a:t>
            </a:r>
            <a:endParaRPr dirty="0">
              <a:solidFill>
                <a:srgbClr val="108670"/>
              </a:solidFill>
            </a:endParaRPr>
          </a:p>
        </p:txBody>
      </p:sp>
      <p:sp>
        <p:nvSpPr>
          <p:cNvPr id="138" name="Google Shape;138;g3a9ecc4a29f_0_23"/>
          <p:cNvSpPr txBox="1">
            <a:spLocks noGrp="1"/>
          </p:cNvSpPr>
          <p:nvPr>
            <p:ph type="body" idx="1"/>
          </p:nvPr>
        </p:nvSpPr>
        <p:spPr>
          <a:xfrm>
            <a:off x="485776" y="3762102"/>
            <a:ext cx="5610224" cy="27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2000" b="1" dirty="0">
                <a:solidFill>
                  <a:srgbClr val="108670"/>
                </a:solidFill>
              </a:rPr>
              <a:t>Как да използваме проверката на три елемента</a:t>
            </a:r>
            <a:endParaRPr sz="2000" b="1" dirty="0"/>
          </a:p>
          <a:p>
            <a:pPr lvl="0" indent="-355600">
              <a:lnSpc>
                <a:spcPct val="115000"/>
              </a:lnSpc>
              <a:spcBef>
                <a:spcPts val="0"/>
              </a:spcBef>
              <a:buClr>
                <a:schemeClr val="dk1"/>
              </a:buClr>
              <a:buSzPts val="2000"/>
              <a:buChar char="❏"/>
            </a:pPr>
            <a:r>
              <a:rPr lang="bg" sz="2000" dirty="0">
                <a:solidFill>
                  <a:schemeClr val="dk1"/>
                </a:solidFill>
              </a:rPr>
              <a:t>Изберете до 3 видими елемента (паваж(м</a:t>
            </a:r>
            <a:r>
              <a:rPr lang="bg" sz="2000" baseline="30000" dirty="0">
                <a:solidFill>
                  <a:schemeClr val="dk1"/>
                </a:solidFill>
              </a:rPr>
              <a:t>2</a:t>
            </a:r>
            <a:r>
              <a:rPr lang="bg" sz="2000" dirty="0">
                <a:solidFill>
                  <a:schemeClr val="dk1"/>
                </a:solidFill>
              </a:rPr>
              <a:t>), бетон м</a:t>
            </a:r>
            <a:r>
              <a:rPr lang="bg" sz="2000" baseline="30000" dirty="0">
                <a:solidFill>
                  <a:schemeClr val="dk1"/>
                </a:solidFill>
              </a:rPr>
              <a:t>3</a:t>
            </a:r>
            <a:r>
              <a:rPr lang="bg" sz="2000" dirty="0">
                <a:solidFill>
                  <a:schemeClr val="dk1"/>
                </a:solidFill>
              </a:rPr>
              <a:t>), дървета, пейки…)</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Сравнете спецификациите/чертежите с това, което виждате</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Отбележете всяка разлика явно надвишаваща 5% или видимо липсваща</a:t>
            </a:r>
            <a:endParaRPr sz="2000" dirty="0">
              <a:solidFill>
                <a:schemeClr val="dk1"/>
              </a:solidFill>
            </a:endParaRPr>
          </a:p>
        </p:txBody>
      </p:sp>
      <p:sp>
        <p:nvSpPr>
          <p:cNvPr id="139" name="Google Shape;139;g3a9ecc4a29f_0_23"/>
          <p:cNvSpPr txBox="1"/>
          <p:nvPr/>
        </p:nvSpPr>
        <p:spPr>
          <a:xfrm>
            <a:off x="6096000" y="3748690"/>
            <a:ext cx="5784000" cy="297001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Примери за </a:t>
            </a:r>
            <a:r>
              <a:rPr lang="bg" sz="2000" b="1" dirty="0">
                <a:solidFill>
                  <a:srgbClr val="108670"/>
                </a:solidFill>
              </a:rPr>
              <a:t>корупционен модел </a:t>
            </a:r>
            <a:r>
              <a:rPr lang="bg" sz="2000" b="1" i="0" u="none" strike="noStrike" cap="none" dirty="0">
                <a:solidFill>
                  <a:srgbClr val="108670"/>
                </a:solidFill>
                <a:latin typeface="Arial"/>
                <a:ea typeface="Arial"/>
                <a:cs typeface="Arial"/>
                <a:sym typeface="Arial"/>
              </a:rPr>
              <a:t>2:</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Кол.сметка: 100 м нов бордюр</a:t>
            </a:r>
            <a:r>
              <a:rPr lang="bg" sz="2000" dirty="0">
                <a:solidFill>
                  <a:schemeClr val="dk1"/>
                </a:solidFill>
              </a:rPr>
              <a:t> / </a:t>
            </a:r>
            <a:r>
              <a:rPr lang="bg" sz="2000" b="0" i="0" u="none" strike="noStrike" cap="none" dirty="0">
                <a:solidFill>
                  <a:schemeClr val="dk1"/>
                </a:solidFill>
                <a:latin typeface="Arial"/>
                <a:ea typeface="Arial"/>
                <a:cs typeface="Arial"/>
                <a:sym typeface="Arial"/>
              </a:rPr>
              <a:t>според Вас в действителност са 75-80 м</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Договорът покрива 40 дървета край пътя / действителната бройка е 24-25</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Детската площадка е обозначена като „напълно завършена“ / голямата пързалка е очевидно недовършена</a:t>
            </a:r>
            <a:endParaRPr sz="20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7F832524-F856-3B67-D824-947B3D105BB6}"/>
              </a:ext>
            </a:extLst>
          </p:cNvPr>
          <p:cNvPicPr>
            <a:picLocks noChangeAspect="1"/>
          </p:cNvPicPr>
          <p:nvPr/>
        </p:nvPicPr>
        <p:blipFill>
          <a:blip r:embed="rId3"/>
          <a:stretch>
            <a:fillRect/>
          </a:stretch>
        </p:blipFill>
        <p:spPr>
          <a:xfrm>
            <a:off x="1915157" y="1411125"/>
            <a:ext cx="8361686" cy="24170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3aa3c6fb757_0_1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
        <p:nvSpPr>
          <p:cNvPr id="146" name="Google Shape;146;g3aa3c6fb757_0_1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147" name="Google Shape;147;g3aa3c6fb757_0_10"/>
          <p:cNvSpPr txBox="1"/>
          <p:nvPr/>
        </p:nvSpPr>
        <p:spPr>
          <a:xfrm>
            <a:off x="6025050" y="438966"/>
            <a:ext cx="5557350" cy="62632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700" b="1" dirty="0">
                <a:solidFill>
                  <a:srgbClr val="108670"/>
                </a:solidFill>
              </a:rPr>
              <a:t>Приемо-предавателният протокол и платежното нареждане за нова училищна площадка гласят „Работите са завършени на 100% и разплатени“.</a:t>
            </a:r>
            <a:endParaRPr sz="1700" b="1" dirty="0">
              <a:solidFill>
                <a:srgbClr val="108670"/>
              </a:solidFill>
            </a:endParaRPr>
          </a:p>
          <a:p>
            <a:pPr marL="0" marR="0" lvl="0" indent="0" algn="l" rtl="0">
              <a:lnSpc>
                <a:spcPct val="100000"/>
              </a:lnSpc>
              <a:spcBef>
                <a:spcPts val="1000"/>
              </a:spcBef>
              <a:spcAft>
                <a:spcPts val="0"/>
              </a:spcAft>
              <a:buClr>
                <a:srgbClr val="000000"/>
              </a:buClr>
              <a:buSzPts val="2000"/>
              <a:buFont typeface="Arial"/>
              <a:buNone/>
            </a:pPr>
            <a:r>
              <a:rPr lang="bg" sz="1700" b="1" dirty="0">
                <a:solidFill>
                  <a:srgbClr val="108670"/>
                </a:solidFill>
              </a:rPr>
              <a:t>На място виждате, че е монтирана само част от гумената настилка, една люлка е счупена и залепена с монтажна лента и има по-малко пейки от посочените в договора. Какъв е най-подходящият начин да регистрирате това във формуляра?</a:t>
            </a:r>
            <a:endParaRPr sz="1700" b="1" dirty="0">
              <a:solidFill>
                <a:srgbClr val="108670"/>
              </a:solidFill>
            </a:endParaRPr>
          </a:p>
          <a:p>
            <a:pPr marL="0" marR="0" lvl="0" indent="0" algn="l" rtl="0">
              <a:lnSpc>
                <a:spcPct val="100000"/>
              </a:lnSpc>
              <a:spcBef>
                <a:spcPts val="1000"/>
              </a:spcBef>
              <a:spcAft>
                <a:spcPts val="0"/>
              </a:spcAft>
              <a:buClr>
                <a:srgbClr val="000000"/>
              </a:buClr>
              <a:buSzPts val="2000"/>
              <a:buFont typeface="Arial"/>
              <a:buNone/>
            </a:pPr>
            <a:endParaRPr sz="1000" b="1" dirty="0">
              <a:solidFill>
                <a:srgbClr val="108670"/>
              </a:solidFill>
            </a:endParaRPr>
          </a:p>
          <a:p>
            <a:pPr marL="457200" marR="0" lvl="0" indent="-342900" algn="l" rtl="0">
              <a:lnSpc>
                <a:spcPct val="115000"/>
              </a:lnSpc>
              <a:spcBef>
                <a:spcPts val="0"/>
              </a:spcBef>
              <a:spcAft>
                <a:spcPts val="0"/>
              </a:spcAft>
              <a:buClr>
                <a:schemeClr val="dk1"/>
              </a:buClr>
              <a:buSzPts val="1800"/>
              <a:buAutoNum type="alphaLcPeriod"/>
            </a:pPr>
            <a:r>
              <a:rPr lang="bg" sz="1600" dirty="0">
                <a:solidFill>
                  <a:schemeClr val="dk1"/>
                </a:solidFill>
              </a:rPr>
              <a:t>Отбелязваме „Изпълнителят краде 30% от парите“.</a:t>
            </a:r>
          </a:p>
          <a:p>
            <a:pPr marL="457200" marR="0" lvl="0" indent="-342900" algn="l" rtl="0">
              <a:lnSpc>
                <a:spcPct val="115000"/>
              </a:lnSpc>
              <a:spcBef>
                <a:spcPts val="0"/>
              </a:spcBef>
              <a:spcAft>
                <a:spcPts val="0"/>
              </a:spcAft>
              <a:buClr>
                <a:schemeClr val="dk1"/>
              </a:buClr>
              <a:buSzPts val="1800"/>
              <a:buAutoNum type="alphaLcPeriod"/>
            </a:pPr>
            <a:endParaRPr sz="10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600" dirty="0">
                <a:solidFill>
                  <a:schemeClr val="dk1"/>
                </a:solidFill>
              </a:rPr>
              <a:t>Използваме полетата „Стъпка 2 Строителство“, за да запишем явно несъответствие между 100% плащане и видимите количества/качество на място, като използваме подхода „три елемента, &gt;5% отклонение“.</a:t>
            </a:r>
          </a:p>
          <a:p>
            <a:pPr marL="457200" marR="0" lvl="0" indent="-342900" algn="l" rtl="0">
              <a:lnSpc>
                <a:spcPct val="115000"/>
              </a:lnSpc>
              <a:spcBef>
                <a:spcPts val="0"/>
              </a:spcBef>
              <a:spcAft>
                <a:spcPts val="0"/>
              </a:spcAft>
              <a:buClr>
                <a:schemeClr val="dk1"/>
              </a:buClr>
              <a:buSzPts val="1800"/>
              <a:buAutoNum type="alphaLcPeriod"/>
            </a:pPr>
            <a:endParaRPr sz="1000" dirty="0">
              <a:solidFill>
                <a:schemeClr val="dk1"/>
              </a:solidFill>
            </a:endParaRPr>
          </a:p>
          <a:p>
            <a:pPr marL="457200" marR="0" lvl="0" indent="-342900" algn="l" rtl="0">
              <a:lnSpc>
                <a:spcPct val="115000"/>
              </a:lnSpc>
              <a:spcBef>
                <a:spcPts val="0"/>
              </a:spcBef>
              <a:spcAft>
                <a:spcPts val="0"/>
              </a:spcAft>
              <a:buClr>
                <a:schemeClr val="dk1"/>
              </a:buClr>
              <a:buSzPts val="1800"/>
              <a:buAutoNum type="alphaLcPeriod"/>
            </a:pPr>
            <a:r>
              <a:rPr lang="bg" sz="1600" dirty="0">
                <a:solidFill>
                  <a:schemeClr val="dk1"/>
                </a:solidFill>
              </a:rPr>
              <a:t>Отбелязваме „Всичко е наред“, тъй като общината вече е подписала приемо-предавателния протокол.</a:t>
            </a:r>
            <a:endParaRPr sz="1600" dirty="0">
              <a:solidFill>
                <a:schemeClr val="dk1"/>
              </a:solidFill>
            </a:endParaRPr>
          </a:p>
        </p:txBody>
      </p:sp>
      <p:pic>
        <p:nvPicPr>
          <p:cNvPr id="2" name="Google Shape;148;g3aa3c6fb757_0_10">
            <a:extLst>
              <a:ext uri="{FF2B5EF4-FFF2-40B4-BE49-F238E27FC236}">
                <a16:creationId xmlns:a16="http://schemas.microsoft.com/office/drawing/2014/main" id="{A37D8002-27E8-D356-7192-F5094B5E397E}"/>
              </a:ext>
            </a:extLst>
          </p:cNvPr>
          <p:cNvPicPr preferRelativeResize="0"/>
          <p:nvPr/>
        </p:nvPicPr>
        <p:blipFill>
          <a:blip r:embed="rId3">
            <a:alphaModFix/>
          </a:blip>
          <a:stretch>
            <a:fillRect/>
          </a:stretch>
        </p:blipFill>
        <p:spPr>
          <a:xfrm>
            <a:off x="390300" y="1819350"/>
            <a:ext cx="5048248" cy="3365499"/>
          </a:xfrm>
          <a:prstGeom prst="rect">
            <a:avLst/>
          </a:prstGeom>
          <a:noFill/>
          <a:ln>
            <a:noFill/>
          </a:ln>
        </p:spPr>
      </p:pic>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2944</TotalTime>
  <Words>9917</Words>
  <Application>Microsoft Office PowerPoint</Application>
  <PresentationFormat>Widescreen</PresentationFormat>
  <Paragraphs>388</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vt:lpstr>
      <vt:lpstr>Oi</vt:lpstr>
      <vt:lpstr>Trebuchet MS</vt:lpstr>
      <vt:lpstr>Alapértelmezett terv</vt:lpstr>
      <vt:lpstr>PowerPoint Presentation</vt:lpstr>
      <vt:lpstr>Проверка на място: успяхте ли да посетите обекта?</vt:lpstr>
      <vt:lpstr>При отговор „Да“: кой обект проверихте?</vt:lpstr>
      <vt:lpstr>При отговор „Не“: Кой е отказал достъп и защо?</vt:lpstr>
      <vt:lpstr>Да се поупражняваме</vt:lpstr>
      <vt:lpstr>Статус на изпълнение: на какъв етап е проектът в момента?</vt:lpstr>
      <vt:lpstr>График: изпълнение спрямо планираното</vt:lpstr>
      <vt:lpstr>Изпълнено строителство: проверка на количествата и качеството</vt:lpstr>
      <vt:lpstr>Да се поупражняваме</vt:lpstr>
      <vt:lpstr>Да се поупражняваме</vt:lpstr>
      <vt:lpstr>Плащания: съответстват ли на наблюдаваното на терен?</vt:lpstr>
      <vt:lpstr>Имат ли измененията истинска причина?</vt:lpstr>
      <vt:lpstr>Измененията на практика: положението на терен спрямо измененията по документи</vt:lpstr>
      <vt:lpstr>Добра практика: пример</vt:lpstr>
      <vt:lpstr>Изпълняват ли се другите договорни клаузи?</vt:lpstr>
      <vt:lpstr>Декларирани спрямо наблюдавани на терен изпълнители</vt:lpstr>
      <vt:lpstr>Да се поупражняваме</vt:lpstr>
      <vt:lpstr>Приключени проекти: степен на завършеност и състояние</vt:lpstr>
      <vt:lpstr>Доказателства и прикачени файлове</vt:lpstr>
      <vt:lpstr>Да се поупражняваме</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259</cp:revision>
  <dcterms:created xsi:type="dcterms:W3CDTF">2023-11-21T10:14:06Z</dcterms:created>
  <dcterms:modified xsi:type="dcterms:W3CDTF">2026-02-06T11:05:12Z</dcterms:modified>
</cp:coreProperties>
</file>