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73" r:id="rId3"/>
    <p:sldId id="274" r:id="rId4"/>
    <p:sldId id="259" r:id="rId5"/>
    <p:sldId id="260" r:id="rId6"/>
    <p:sldId id="261" r:id="rId7"/>
    <p:sldId id="262" r:id="rId8"/>
    <p:sldId id="263" r:id="rId9"/>
    <p:sldId id="264" r:id="rId10"/>
    <p:sldId id="27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UwvNbH/FuautJRIdbccdnQ8FJ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670"/>
    <a:srgbClr val="AB0D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824" autoAdjust="0"/>
  </p:normalViewPr>
  <p:slideViewPr>
    <p:cSldViewPr snapToGrid="0">
      <p:cViewPr varScale="1">
        <p:scale>
          <a:sx n="48" d="100"/>
          <a:sy n="48" d="100"/>
        </p:scale>
        <p:origin x="200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Добре дошли в </a:t>
            </a:r>
            <a:r>
              <a:rPr lang="bg" sz="1100" b="1" dirty="0">
                <a:latin typeface="Arial"/>
                <a:ea typeface="Arial"/>
                <a:cs typeface="Arial"/>
                <a:sym typeface="Arial"/>
              </a:rPr>
              <a:t>Част 4 от Модул 3.</a:t>
            </a:r>
            <a:br>
              <a:rPr lang="en-US" sz="1100" dirty="0">
                <a:latin typeface="Arial"/>
                <a:ea typeface="Arial"/>
                <a:cs typeface="Arial"/>
                <a:sym typeface="Arial"/>
              </a:rPr>
            </a:br>
            <a:r>
              <a:rPr lang="bg-BG" sz="1100" dirty="0">
                <a:latin typeface="Arial"/>
                <a:ea typeface="Arial"/>
                <a:cs typeface="Arial"/>
                <a:sym typeface="Arial"/>
              </a:rPr>
              <a:t>В </a:t>
            </a:r>
            <a:r>
              <a:rPr lang="bg" sz="1100" dirty="0">
                <a:latin typeface="Arial"/>
                <a:ea typeface="Arial"/>
                <a:cs typeface="Arial"/>
                <a:sym typeface="Arial"/>
              </a:rPr>
              <a:t>първите три части бяхме на „високорисков терен“ – строителство и малки инфраструктурни проекти. Научихме как да използваме формуляра за доклад от наблюдението и да разкриваме три основни корупционни модела при строителството:</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bg" sz="1100" b="1" dirty="0">
                <a:latin typeface="Arial"/>
                <a:ea typeface="Arial"/>
                <a:cs typeface="Arial"/>
                <a:sym typeface="Arial"/>
              </a:rPr>
              <a:t>КМ1 </a:t>
            </a:r>
            <a:r>
              <a:rPr lang="bg" sz="1100" dirty="0">
                <a:latin typeface="Arial"/>
                <a:ea typeface="Arial"/>
                <a:cs typeface="Arial"/>
                <a:sym typeface="Arial"/>
              </a:rPr>
              <a:t>– Необосновани изменения на договора;</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b="1" dirty="0">
                <a:latin typeface="Arial"/>
                <a:ea typeface="Arial"/>
                <a:cs typeface="Arial"/>
                <a:sym typeface="Arial"/>
              </a:rPr>
              <a:t>КМ2 </a:t>
            </a:r>
            <a:r>
              <a:rPr lang="bg" sz="1100" dirty="0">
                <a:latin typeface="Arial"/>
                <a:ea typeface="Arial"/>
                <a:cs typeface="Arial"/>
                <a:sym typeface="Arial"/>
              </a:rPr>
              <a:t>– </a:t>
            </a:r>
            <a:r>
              <a:rPr lang="bg-BG" sz="1200" b="0" i="0" u="none" strike="noStrike" cap="none" dirty="0">
                <a:solidFill>
                  <a:schemeClr val="dk1"/>
                </a:solidFill>
                <a:effectLst/>
                <a:latin typeface="Calibri"/>
                <a:ea typeface="Calibri"/>
                <a:cs typeface="Calibri"/>
                <a:sym typeface="Calibri"/>
              </a:rPr>
              <a:t>Некачествено или непълно изпълнение в сравнение с разплатеното;</a:t>
            </a:r>
            <a:r>
              <a:rPr lang="bg" sz="1100" dirty="0">
                <a:latin typeface="Arial"/>
                <a:ea typeface="Arial"/>
                <a:cs typeface="Arial"/>
                <a:sym typeface="Arial"/>
              </a:rPr>
              <a:t> и</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b="1" dirty="0">
                <a:latin typeface="Arial"/>
                <a:ea typeface="Arial"/>
                <a:cs typeface="Arial"/>
                <a:sym typeface="Arial"/>
              </a:rPr>
              <a:t>КМ3 </a:t>
            </a:r>
            <a:r>
              <a:rPr lang="bg" sz="1100" dirty="0">
                <a:latin typeface="Arial"/>
                <a:ea typeface="Arial"/>
                <a:cs typeface="Arial"/>
                <a:sym typeface="Arial"/>
              </a:rPr>
              <a:t>– Неправомерно или фантомно подизпълнение.</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Но в истинския живот, Вашата първоначална извадка на поръчки за наблюдение </a:t>
            </a:r>
            <a:r>
              <a:rPr lang="bg" sz="1100" i="1" dirty="0">
                <a:latin typeface="Arial"/>
                <a:ea typeface="Arial"/>
                <a:cs typeface="Arial"/>
                <a:sym typeface="Arial"/>
              </a:rPr>
              <a:t>няма да бъде </a:t>
            </a:r>
            <a:r>
              <a:rPr lang="bg" sz="1100" dirty="0">
                <a:latin typeface="Arial"/>
                <a:ea typeface="Arial"/>
                <a:cs typeface="Arial"/>
                <a:sym typeface="Arial"/>
              </a:rPr>
              <a:t>100% строителство. Ще видите също </a:t>
            </a:r>
            <a:r>
              <a:rPr lang="bg" sz="1100" b="1" dirty="0">
                <a:latin typeface="Arial"/>
                <a:ea typeface="Arial"/>
                <a:cs typeface="Arial"/>
                <a:sym typeface="Arial"/>
              </a:rPr>
              <a:t>договори за доставка на стоки </a:t>
            </a:r>
            <a:r>
              <a:rPr lang="bg" sz="1100" dirty="0">
                <a:latin typeface="Arial"/>
                <a:ea typeface="Arial"/>
                <a:cs typeface="Arial"/>
                <a:sym typeface="Arial"/>
              </a:rPr>
              <a:t>– например медицинско оборудване, училищни мебели, ИТ хардуер – и </a:t>
            </a:r>
            <a:r>
              <a:rPr lang="bg" sz="1100" b="1" dirty="0">
                <a:latin typeface="Arial"/>
                <a:ea typeface="Arial"/>
                <a:cs typeface="Arial"/>
                <a:sym typeface="Arial"/>
              </a:rPr>
              <a:t>договори за услуги </a:t>
            </a:r>
            <a:r>
              <a:rPr lang="bg" sz="1100" dirty="0">
                <a:latin typeface="Arial"/>
                <a:ea typeface="Arial"/>
                <a:cs typeface="Arial"/>
                <a:sym typeface="Arial"/>
              </a:rPr>
              <a:t>– проучвания, консултации, проектиране, почистване, поддръжка на софтуер.</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Въпреки че </a:t>
            </a:r>
            <a:r>
              <a:rPr lang="bg" sz="1100" b="1" dirty="0">
                <a:latin typeface="Arial"/>
                <a:ea typeface="Arial"/>
                <a:cs typeface="Arial"/>
                <a:sym typeface="Arial"/>
              </a:rPr>
              <a:t>настоящият онлайн инструмент на iMonitor е с особен фокус върху строителството</a:t>
            </a:r>
            <a:r>
              <a:rPr lang="bg" sz="1100" dirty="0">
                <a:latin typeface="Arial"/>
                <a:ea typeface="Arial"/>
                <a:cs typeface="Arial"/>
                <a:sym typeface="Arial"/>
              </a:rPr>
              <a:t>, </a:t>
            </a:r>
            <a:r>
              <a:rPr lang="bg" sz="1100" b="1" dirty="0">
                <a:latin typeface="Arial"/>
                <a:ea typeface="Arial"/>
                <a:cs typeface="Arial"/>
                <a:sym typeface="Arial"/>
              </a:rPr>
              <a:t>същите три корупционни модела </a:t>
            </a:r>
            <a:r>
              <a:rPr lang="bg" sz="1100" dirty="0">
                <a:latin typeface="Arial"/>
                <a:ea typeface="Arial"/>
                <a:cs typeface="Arial"/>
                <a:sym typeface="Arial"/>
              </a:rPr>
              <a:t>често се проявяват и в поръчките за доставки и услуги:</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bg" sz="1100" dirty="0">
                <a:latin typeface="Arial"/>
                <a:ea typeface="Arial"/>
                <a:cs typeface="Arial"/>
                <a:sym typeface="Arial"/>
              </a:rPr>
              <a:t>разширяване на обхвата и скъпи допълнения,</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лошо качество или липсващи артикули в сравнение с разплатеното,</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и „експерти-фантоми“ или скрити подизпълнители, които в действителност извършват работата.</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С тази последна част правим две неща:</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AutoNum type="arabicPeriod"/>
            </a:pPr>
            <a:r>
              <a:rPr lang="bg" sz="1100" dirty="0">
                <a:latin typeface="Arial"/>
                <a:ea typeface="Arial"/>
                <a:cs typeface="Arial"/>
                <a:sym typeface="Arial"/>
              </a:rPr>
              <a:t>Демонстрираме </a:t>
            </a:r>
            <a:r>
              <a:rPr lang="bg" sz="1100" b="1" dirty="0">
                <a:latin typeface="Arial"/>
                <a:ea typeface="Arial"/>
                <a:cs typeface="Arial"/>
                <a:sym typeface="Arial"/>
              </a:rPr>
              <a:t>примерни въпроси </a:t>
            </a:r>
            <a:r>
              <a:rPr lang="bg" sz="1100" dirty="0">
                <a:latin typeface="Arial"/>
                <a:ea typeface="Arial"/>
                <a:cs typeface="Arial"/>
                <a:sym typeface="Arial"/>
              </a:rPr>
              <a:t>за доставки и услуги, които следват същата логика като при строителството; и</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dirty="0">
                <a:latin typeface="Arial"/>
                <a:ea typeface="Arial"/>
                <a:cs typeface="Arial"/>
                <a:sym typeface="Arial"/>
              </a:rPr>
              <a:t>Предоставяме Ви </a:t>
            </a:r>
            <a:r>
              <a:rPr lang="bg" sz="1100" b="1" dirty="0">
                <a:latin typeface="Arial"/>
                <a:ea typeface="Arial"/>
                <a:cs typeface="Arial"/>
                <a:sym typeface="Arial"/>
              </a:rPr>
              <a:t>контролен списък (</a:t>
            </a:r>
            <a:r>
              <a:rPr lang="en-US" sz="1100" b="1" dirty="0">
                <a:latin typeface="Arial"/>
                <a:ea typeface="Arial"/>
                <a:cs typeface="Arial"/>
                <a:sym typeface="Arial"/>
              </a:rPr>
              <a:t>check list</a:t>
            </a:r>
            <a:r>
              <a:rPr lang="bg-BG" sz="1100" b="1" dirty="0">
                <a:latin typeface="Arial"/>
                <a:ea typeface="Arial"/>
                <a:cs typeface="Arial"/>
                <a:sym typeface="Arial"/>
              </a:rPr>
              <a:t>)</a:t>
            </a:r>
            <a:r>
              <a:rPr lang="bg" sz="1100" dirty="0">
                <a:latin typeface="Arial"/>
                <a:ea typeface="Arial"/>
                <a:cs typeface="Arial"/>
                <a:sym typeface="Arial"/>
              </a:rPr>
              <a:t>: какво да проверявате във фактури, протоколи за доставка, актове за приемане, отчети за работно време и авторство, въпреки че онлайн формулярът засега не визуализира точно тези въпроси.</a:t>
            </a:r>
            <a:endParaRPr sz="1100" dirty="0">
              <a:latin typeface="Arial"/>
              <a:ea typeface="Arial"/>
              <a:cs typeface="Arial"/>
              <a:sym typeface="Arial"/>
            </a:endParaRPr>
          </a:p>
          <a:p>
            <a:pPr marL="0" lvl="0" indent="0" algn="l" rtl="0">
              <a:lnSpc>
                <a:spcPct val="115000"/>
              </a:lnSpc>
              <a:spcBef>
                <a:spcPts val="1200"/>
              </a:spcBef>
              <a:spcAft>
                <a:spcPts val="1200"/>
              </a:spcAft>
              <a:buSzPts val="1100"/>
              <a:buNone/>
            </a:pPr>
            <a:r>
              <a:rPr lang="bg" sz="1100" dirty="0">
                <a:latin typeface="Arial"/>
                <a:ea typeface="Arial"/>
                <a:cs typeface="Arial"/>
                <a:sym typeface="Arial"/>
              </a:rPr>
              <a:t>Всичко, което ще видите в следващите слайдове, са </a:t>
            </a:r>
            <a:r>
              <a:rPr lang="bg" sz="1100" b="1" dirty="0">
                <a:latin typeface="Arial"/>
                <a:ea typeface="Arial"/>
                <a:cs typeface="Arial"/>
                <a:sym typeface="Arial"/>
              </a:rPr>
              <a:t>измислени примери с обучителна цел</a:t>
            </a:r>
            <a:r>
              <a:rPr lang="bg" sz="1100" dirty="0">
                <a:latin typeface="Arial"/>
                <a:ea typeface="Arial"/>
                <a:cs typeface="Arial"/>
                <a:sym typeface="Arial"/>
              </a:rPr>
              <a:t>, но логиката е съвсем истинска и много полезна за установяването на „червени лампички“ при наблюдение на обществени поръчки за доставки или услуги.</a:t>
            </a:r>
            <a:endParaRPr sz="1000" dirty="0"/>
          </a:p>
        </p:txBody>
      </p:sp>
      <p:sp>
        <p:nvSpPr>
          <p:cNvPr id="75" name="Google Shape;7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rebuchet MS"/>
              <a:buNone/>
            </a:pPr>
            <a:fld id="{00000000-1234-1234-1234-123412341234}" type="slidenum">
              <a:rPr lang="en-US" sz="1200" b="1" i="0" u="none" strike="noStrike" cap="none">
                <a:solidFill>
                  <a:srgbClr val="000000"/>
                </a:solidFill>
                <a:latin typeface="Trebuchet MS"/>
                <a:ea typeface="Trebuchet MS"/>
                <a:cs typeface="Trebuchet MS"/>
                <a:sym typeface="Trebuchet MS"/>
              </a:rPr>
              <a:t>1</a:t>
            </a:fld>
            <a:endParaRPr sz="1200" b="1" i="0" u="none" strike="noStrike" cap="none">
              <a:solidFill>
                <a:srgbClr val="000000"/>
              </a:solidFill>
              <a:latin typeface="Trebuchet MS"/>
              <a:ea typeface="Trebuchet MS"/>
              <a:cs typeface="Trebuchet MS"/>
              <a:sym typeface="Trebuchet M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10EF7D2B-0799-E8FC-96A7-4F02C4F604AD}"/>
            </a:ext>
          </a:extLst>
        </p:cNvPr>
        <p:cNvGrpSpPr/>
        <p:nvPr/>
      </p:nvGrpSpPr>
      <p:grpSpPr>
        <a:xfrm>
          <a:off x="0" y="0"/>
          <a:ext cx="0" cy="0"/>
          <a:chOff x="0" y="0"/>
          <a:chExt cx="0" cy="0"/>
        </a:xfrm>
      </p:grpSpPr>
      <p:sp>
        <p:nvSpPr>
          <p:cNvPr id="149" name="Google Shape;149;g3aa4ca22eb9_0_73:notes">
            <a:extLst>
              <a:ext uri="{FF2B5EF4-FFF2-40B4-BE49-F238E27FC236}">
                <a16:creationId xmlns:a16="http://schemas.microsoft.com/office/drawing/2014/main" id="{1687AF7B-AA86-67D0-0F2A-3D6819CC2F2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3aa4ca22eb9_0_73:notes">
            <a:extLst>
              <a:ext uri="{FF2B5EF4-FFF2-40B4-BE49-F238E27FC236}">
                <a16:creationId xmlns:a16="http://schemas.microsoft.com/office/drawing/2014/main" id="{588AA30E-2798-8359-38E3-AD8190CB416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Преминаваме към </a:t>
            </a:r>
            <a:r>
              <a:rPr lang="bg" sz="1100" b="1" dirty="0">
                <a:latin typeface="Arial"/>
                <a:ea typeface="Arial"/>
                <a:cs typeface="Arial"/>
                <a:sym typeface="Arial"/>
              </a:rPr>
              <a:t>договорите за услуги</a:t>
            </a:r>
            <a:r>
              <a:rPr lang="bg" sz="1100" dirty="0">
                <a:latin typeface="Arial"/>
                <a:ea typeface="Arial"/>
                <a:cs typeface="Arial"/>
                <a:sym typeface="Arial"/>
              </a:rPr>
              <a:t>: проучвания, консултации, проектиране, надзор, софтуерна поддръжка и т.н.</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Услугите са сложни за наблюдение, тъй като няма </a:t>
            </a:r>
            <a:r>
              <a:rPr lang="bg" sz="1100" b="1" dirty="0">
                <a:latin typeface="Arial"/>
                <a:ea typeface="Arial"/>
                <a:cs typeface="Arial"/>
                <a:sym typeface="Arial"/>
              </a:rPr>
              <a:t>физически обект</a:t>
            </a:r>
            <a:r>
              <a:rPr lang="bg" sz="1100" dirty="0">
                <a:latin typeface="Arial"/>
                <a:ea typeface="Arial"/>
                <a:cs typeface="Arial"/>
                <a:sym typeface="Arial"/>
              </a:rPr>
              <a:t>, който можете да измерите с рулетка. Вместо това имаме работа с:</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bg" sz="1100" b="1" dirty="0">
                <a:latin typeface="Arial"/>
                <a:ea typeface="Arial"/>
                <a:cs typeface="Arial"/>
                <a:sym typeface="Arial"/>
              </a:rPr>
              <a:t>резултати </a:t>
            </a:r>
            <a:r>
              <a:rPr lang="bg" sz="1100" dirty="0">
                <a:latin typeface="Arial"/>
                <a:ea typeface="Arial"/>
                <a:cs typeface="Arial"/>
                <a:sym typeface="Arial"/>
              </a:rPr>
              <a:t>– доклади, проекти, обучения;</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b="1" dirty="0">
                <a:latin typeface="Arial"/>
                <a:ea typeface="Arial"/>
                <a:cs typeface="Arial"/>
                <a:sym typeface="Arial"/>
              </a:rPr>
              <a:t>време </a:t>
            </a:r>
            <a:r>
              <a:rPr lang="bg" sz="1100" dirty="0">
                <a:latin typeface="Arial"/>
                <a:ea typeface="Arial"/>
                <a:cs typeface="Arial"/>
                <a:sym typeface="Arial"/>
              </a:rPr>
              <a:t>– отработени дни, часове, срещи; и</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b="1" dirty="0">
                <a:latin typeface="Arial"/>
                <a:ea typeface="Arial"/>
                <a:cs typeface="Arial"/>
                <a:sym typeface="Arial"/>
              </a:rPr>
              <a:t>хора </a:t>
            </a:r>
            <a:r>
              <a:rPr lang="bg" sz="1100" dirty="0">
                <a:latin typeface="Arial"/>
                <a:ea typeface="Arial"/>
                <a:cs typeface="Arial"/>
                <a:sym typeface="Arial"/>
              </a:rPr>
              <a:t>– посочени консултанти или експерти, които следва да извършат работата.</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При услугите също правм четири основни проверки:</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AutoNum type="arabicPeriod"/>
            </a:pPr>
            <a:r>
              <a:rPr lang="bg" sz="1100" dirty="0">
                <a:latin typeface="Arial"/>
                <a:ea typeface="Arial"/>
                <a:cs typeface="Arial"/>
                <a:sym typeface="Arial"/>
              </a:rPr>
              <a:t>Има ли </a:t>
            </a:r>
            <a:r>
              <a:rPr lang="bg" sz="1100" b="1" dirty="0">
                <a:latin typeface="Arial"/>
                <a:ea typeface="Arial"/>
                <a:cs typeface="Arial"/>
                <a:sym typeface="Arial"/>
              </a:rPr>
              <a:t>писмен протокол за приемане</a:t>
            </a:r>
            <a:r>
              <a:rPr lang="bg" sz="1100" dirty="0">
                <a:latin typeface="Arial"/>
                <a:ea typeface="Arial"/>
                <a:cs typeface="Arial"/>
                <a:sym typeface="Arial"/>
              </a:rPr>
              <a:t>, в който ясно е посочено какви услуги са предоставени и дали отговарят на договорените критерии.</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dirty="0">
                <a:latin typeface="Arial"/>
                <a:ea typeface="Arial"/>
                <a:cs typeface="Arial"/>
                <a:sym typeface="Arial"/>
              </a:rPr>
              <a:t>Съответстват ли </a:t>
            </a:r>
            <a:r>
              <a:rPr lang="bg" sz="1100" b="1" dirty="0">
                <a:latin typeface="Arial"/>
                <a:ea typeface="Arial"/>
                <a:cs typeface="Arial"/>
                <a:sym typeface="Arial"/>
              </a:rPr>
              <a:t>отчетите за отработено време или дневниците за извършени дейности на резултатите </a:t>
            </a:r>
            <a:r>
              <a:rPr lang="bg" sz="1100" dirty="0">
                <a:latin typeface="Arial"/>
                <a:ea typeface="Arial"/>
                <a:cs typeface="Arial"/>
                <a:sym typeface="Arial"/>
              </a:rPr>
              <a:t>– има ли разумна връзка между фактурираните дни и произведените резултати?</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b="1" dirty="0">
                <a:latin typeface="Arial"/>
                <a:ea typeface="Arial"/>
                <a:cs typeface="Arial"/>
                <a:sym typeface="Arial"/>
              </a:rPr>
              <a:t>Посочените в крайните резултати/продукти автори или консултанти </a:t>
            </a:r>
            <a:r>
              <a:rPr lang="bg" sz="1100" dirty="0">
                <a:latin typeface="Arial"/>
                <a:ea typeface="Arial"/>
                <a:cs typeface="Arial"/>
                <a:sym typeface="Arial"/>
              </a:rPr>
              <a:t>съответстват ли на списъка с изпълнители и подизпълнители, както е посочено в договора, или има „експерти-фантоми“?</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dirty="0">
                <a:latin typeface="Arial"/>
                <a:ea typeface="Arial"/>
                <a:cs typeface="Arial"/>
                <a:sym typeface="Arial"/>
              </a:rPr>
              <a:t>В случай че договорът е бил удължен или са били добавени нови задачи, тези </a:t>
            </a:r>
            <a:r>
              <a:rPr lang="bg" sz="1100" b="1" dirty="0">
                <a:latin typeface="Arial"/>
                <a:ea typeface="Arial"/>
                <a:cs typeface="Arial"/>
                <a:sym typeface="Arial"/>
              </a:rPr>
              <a:t>изменения бяха ли оформени и надлежно подписани между страните преди предоставянето на допълнителните услуги </a:t>
            </a:r>
            <a:r>
              <a:rPr lang="bg" sz="1100" dirty="0">
                <a:latin typeface="Arial"/>
                <a:ea typeface="Arial"/>
                <a:cs typeface="Arial"/>
                <a:sym typeface="Arial"/>
              </a:rPr>
              <a:t>или едва след това?</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По отношение на корупционните модели:</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bg" sz="1100" b="1" dirty="0">
                <a:latin typeface="Arial"/>
                <a:ea typeface="Arial"/>
                <a:cs typeface="Arial"/>
                <a:sym typeface="Arial"/>
              </a:rPr>
              <a:t>КМ2 </a:t>
            </a:r>
            <a:r>
              <a:rPr lang="bg" sz="1100" dirty="0">
                <a:latin typeface="Arial"/>
                <a:ea typeface="Arial"/>
                <a:cs typeface="Arial"/>
                <a:sym typeface="Arial"/>
              </a:rPr>
              <a:t>се проявява във вид на </a:t>
            </a:r>
            <a:r>
              <a:rPr lang="bg" sz="1100" b="1" dirty="0">
                <a:latin typeface="Arial"/>
                <a:ea typeface="Arial"/>
                <a:cs typeface="Arial"/>
                <a:sym typeface="Arial"/>
              </a:rPr>
              <a:t>фантомни резултати </a:t>
            </a:r>
            <a:r>
              <a:rPr lang="bg" sz="1100" dirty="0">
                <a:latin typeface="Arial"/>
                <a:ea typeface="Arial"/>
                <a:cs typeface="Arial"/>
                <a:sym typeface="Arial"/>
              </a:rPr>
              <a:t>– фактури на висока стойност, но малко фактическа работа или доклади, взети от някъде другаде.</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b="1" dirty="0">
                <a:latin typeface="Arial"/>
                <a:ea typeface="Arial"/>
                <a:cs typeface="Arial"/>
                <a:sym typeface="Arial"/>
              </a:rPr>
              <a:t>КМ1 </a:t>
            </a:r>
            <a:r>
              <a:rPr lang="bg" sz="1100" dirty="0">
                <a:latin typeface="Arial"/>
                <a:ea typeface="Arial"/>
                <a:cs typeface="Arial"/>
                <a:sym typeface="Arial"/>
              </a:rPr>
              <a:t>се проявява чрез </a:t>
            </a:r>
            <a:r>
              <a:rPr lang="bg" sz="1100" b="1" dirty="0">
                <a:latin typeface="Arial"/>
                <a:ea typeface="Arial"/>
                <a:cs typeface="Arial"/>
                <a:sym typeface="Arial"/>
              </a:rPr>
              <a:t>разширяване на обхвата </a:t>
            </a:r>
            <a:r>
              <a:rPr lang="bg" sz="1100" dirty="0">
                <a:latin typeface="Arial"/>
                <a:ea typeface="Arial"/>
                <a:cs typeface="Arial"/>
                <a:sym typeface="Arial"/>
              </a:rPr>
              <a:t>– нови задачи са добавени тихомълком без надлежна обосновка.</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b="1" dirty="0">
                <a:latin typeface="Arial"/>
                <a:ea typeface="Arial"/>
                <a:cs typeface="Arial"/>
                <a:sym typeface="Arial"/>
              </a:rPr>
              <a:t>КМ3 </a:t>
            </a:r>
            <a:r>
              <a:rPr lang="bg" sz="1100" dirty="0">
                <a:latin typeface="Arial"/>
                <a:ea typeface="Arial"/>
                <a:cs typeface="Arial"/>
                <a:sym typeface="Arial"/>
              </a:rPr>
              <a:t>се изразява чрез появата на </a:t>
            </a:r>
            <a:r>
              <a:rPr lang="bg" sz="1100" b="1" dirty="0">
                <a:latin typeface="Arial"/>
                <a:ea typeface="Arial"/>
                <a:cs typeface="Arial"/>
                <a:sym typeface="Arial"/>
              </a:rPr>
              <a:t>експерти-призраци или скрити подизпълнители </a:t>
            </a:r>
            <a:r>
              <a:rPr lang="bg" sz="1100" dirty="0">
                <a:latin typeface="Arial"/>
                <a:ea typeface="Arial"/>
                <a:cs typeface="Arial"/>
                <a:sym typeface="Arial"/>
              </a:rPr>
              <a:t>– лица, които фактически извършват работата, но не са тези, посочени в документите по поръчката.</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На следващите слайдове ще Ви покажем как въпросите за услуги от формуляра могат да Ви помогнат да структурирате тези проверки.</a:t>
            </a:r>
            <a:endParaRPr sz="1100" dirty="0">
              <a:latin typeface="Arial"/>
              <a:ea typeface="Arial"/>
              <a:cs typeface="Arial"/>
              <a:sym typeface="Arial"/>
            </a:endParaRPr>
          </a:p>
          <a:p>
            <a:pPr marL="0" lvl="0" indent="0" algn="l" rtl="0">
              <a:lnSpc>
                <a:spcPct val="100000"/>
              </a:lnSpc>
              <a:spcBef>
                <a:spcPts val="1200"/>
              </a:spcBef>
              <a:spcAft>
                <a:spcPts val="0"/>
              </a:spcAft>
              <a:buSzPts val="1400"/>
              <a:buNone/>
            </a:pPr>
            <a:endParaRPr dirty="0"/>
          </a:p>
        </p:txBody>
      </p:sp>
      <p:sp>
        <p:nvSpPr>
          <p:cNvPr id="151" name="Google Shape;151;g3aa4ca22eb9_0_73:notes">
            <a:extLst>
              <a:ext uri="{FF2B5EF4-FFF2-40B4-BE49-F238E27FC236}">
                <a16:creationId xmlns:a16="http://schemas.microsoft.com/office/drawing/2014/main" id="{A92AF856-CA65-E1C9-58ED-32C61B9F239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237399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aa4ca22eb9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Първият голям въпрос при поръчките за услуги е: </a:t>
            </a:r>
            <a:r>
              <a:rPr lang="bg" sz="1100" i="1" dirty="0">
                <a:latin typeface="Arial"/>
                <a:ea typeface="Arial"/>
                <a:cs typeface="Arial"/>
                <a:sym typeface="Arial"/>
              </a:rPr>
              <a:t>Кой твърди, че работата е завършена и как?</a:t>
            </a:r>
            <a:endParaRPr sz="1100" i="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При строителството имаме сертификати и актове за завършване. При услугите обикновено имаме </a:t>
            </a:r>
            <a:r>
              <a:rPr lang="bg" sz="1100" b="1" dirty="0">
                <a:latin typeface="Arial"/>
                <a:ea typeface="Arial"/>
                <a:cs typeface="Arial"/>
                <a:sym typeface="Arial"/>
              </a:rPr>
              <a:t>приемателна бележка </a:t>
            </a:r>
            <a:r>
              <a:rPr lang="bg" sz="1100" b="0" dirty="0">
                <a:latin typeface="Arial"/>
                <a:ea typeface="Arial"/>
                <a:cs typeface="Arial"/>
                <a:sym typeface="Arial"/>
              </a:rPr>
              <a:t>(</a:t>
            </a:r>
            <a:r>
              <a:rPr lang="bg" sz="1100" dirty="0">
                <a:latin typeface="Arial"/>
                <a:ea typeface="Arial"/>
                <a:cs typeface="Arial"/>
                <a:sym typeface="Arial"/>
              </a:rPr>
              <a:t>понякога наричана сертификат за завършване), имейл за одобрение или протокол.</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Тук си задаваме един простичък въпрос: </a:t>
            </a:r>
            <a:br>
              <a:rPr lang="en-US" sz="1100" dirty="0">
                <a:latin typeface="Arial"/>
                <a:ea typeface="Arial"/>
                <a:cs typeface="Arial"/>
                <a:sym typeface="Arial"/>
              </a:rPr>
            </a:br>
            <a:r>
              <a:rPr lang="bg" sz="1100" dirty="0">
                <a:latin typeface="Arial"/>
                <a:ea typeface="Arial"/>
                <a:cs typeface="Arial"/>
                <a:sym typeface="Arial"/>
              </a:rPr>
              <a:t>– </a:t>
            </a:r>
            <a:r>
              <a:rPr lang="bg" sz="1100" i="1" dirty="0">
                <a:latin typeface="Arial"/>
                <a:ea typeface="Arial"/>
                <a:cs typeface="Arial"/>
                <a:sym typeface="Arial"/>
              </a:rPr>
              <a:t>Налице ли е писмено приемане на услугата? </a:t>
            </a:r>
            <a:br>
              <a:rPr lang="en-US" sz="1100" i="1" dirty="0">
                <a:latin typeface="Arial"/>
                <a:ea typeface="Arial"/>
                <a:cs typeface="Arial"/>
                <a:sym typeface="Arial"/>
              </a:rPr>
            </a:br>
            <a:r>
              <a:rPr lang="bg" sz="1100" dirty="0">
                <a:latin typeface="Arial"/>
                <a:ea typeface="Arial"/>
                <a:cs typeface="Arial"/>
                <a:sym typeface="Arial"/>
              </a:rPr>
              <a:t>– </a:t>
            </a:r>
            <a:r>
              <a:rPr lang="bg" sz="1100" i="1" dirty="0">
                <a:latin typeface="Arial"/>
                <a:ea typeface="Arial"/>
                <a:cs typeface="Arial"/>
                <a:sym typeface="Arial"/>
              </a:rPr>
              <a:t>При  „Да“ – с кой документ, на коя дата и споменават ли се някакви критерии?</a:t>
            </a:r>
            <a:endParaRPr sz="1100" i="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Ако получите достъп до такъв документ, не си губете времето в правни норми. Проверете три основни неща:</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AutoNum type="arabicPeriod"/>
            </a:pPr>
            <a:r>
              <a:rPr lang="bg" sz="1100" b="1" dirty="0">
                <a:latin typeface="Arial"/>
                <a:ea typeface="Arial"/>
                <a:cs typeface="Arial"/>
                <a:sym typeface="Arial"/>
              </a:rPr>
              <a:t>Подписан и датиран ли е?</a:t>
            </a:r>
            <a:endParaRPr sz="1100" b="1"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b="1" dirty="0">
                <a:latin typeface="Arial"/>
                <a:ea typeface="Arial"/>
                <a:cs typeface="Arial"/>
                <a:sym typeface="Arial"/>
              </a:rPr>
              <a:t>Ясно ли е свързан с конкретния договор или платежно нареждане?</a:t>
            </a:r>
            <a:endParaRPr sz="1100" b="1"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b="1" dirty="0">
                <a:latin typeface="Arial"/>
                <a:ea typeface="Arial"/>
                <a:cs typeface="Arial"/>
                <a:sym typeface="Arial"/>
              </a:rPr>
              <a:t>Споменават ли се конкретни резултати или критерии? </a:t>
            </a:r>
            <a:r>
              <a:rPr lang="bg" sz="1100" dirty="0">
                <a:latin typeface="Arial"/>
                <a:ea typeface="Arial"/>
                <a:cs typeface="Arial"/>
                <a:sym typeface="Arial"/>
              </a:rPr>
              <a:t>Например: </a:t>
            </a:r>
            <a:br>
              <a:rPr lang="en-US" sz="1100" dirty="0">
                <a:latin typeface="Arial"/>
                <a:ea typeface="Arial"/>
                <a:cs typeface="Arial"/>
                <a:sym typeface="Arial"/>
              </a:rPr>
            </a:br>
            <a:r>
              <a:rPr lang="bg" sz="1100" dirty="0">
                <a:latin typeface="Arial"/>
                <a:ea typeface="Arial"/>
                <a:cs typeface="Arial"/>
                <a:sym typeface="Arial"/>
              </a:rPr>
              <a:t>– „Три проведени обучителни сесии и окончателен доклад от минимум 30 страници“ или </a:t>
            </a:r>
            <a:br>
              <a:rPr lang="en-US" sz="1100" dirty="0">
                <a:latin typeface="Arial"/>
                <a:ea typeface="Arial"/>
                <a:cs typeface="Arial"/>
                <a:sym typeface="Arial"/>
              </a:rPr>
            </a:br>
            <a:r>
              <a:rPr lang="bg" sz="1100" dirty="0">
                <a:latin typeface="Arial"/>
                <a:ea typeface="Arial"/>
                <a:cs typeface="Arial"/>
                <a:sym typeface="Arial"/>
              </a:rPr>
              <a:t>– „Актуализиран градоустройствен план с приложени нови карти за зониране“.</a:t>
            </a:r>
            <a:endParaRPr sz="1100" dirty="0">
              <a:latin typeface="Arial"/>
              <a:ea typeface="Arial"/>
              <a:cs typeface="Arial"/>
              <a:sym typeface="Arial"/>
            </a:endParaRP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bg-BG" sz="1100" noProof="0" dirty="0">
                <a:latin typeface="Arial"/>
                <a:ea typeface="Arial"/>
                <a:cs typeface="Arial"/>
                <a:sym typeface="Arial"/>
              </a:rPr>
              <a:t>Защо е важно от гледна точка на почтеността</a:t>
            </a:r>
            <a:r>
              <a:rPr lang="ru-RU" sz="1100" dirty="0">
                <a:latin typeface="Arial"/>
                <a:ea typeface="Arial"/>
                <a:cs typeface="Arial"/>
                <a:sym typeface="Arial"/>
              </a:rPr>
              <a:t>?</a:t>
            </a: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 </a:t>
            </a:r>
            <a:r>
              <a:rPr lang="bg" sz="1100" b="1" dirty="0">
                <a:latin typeface="Arial"/>
                <a:ea typeface="Arial"/>
                <a:cs typeface="Arial"/>
                <a:sym typeface="Arial"/>
              </a:rPr>
              <a:t>Липсата на писмено приемане </a:t>
            </a:r>
            <a:r>
              <a:rPr lang="bg" sz="1100" dirty="0">
                <a:latin typeface="Arial"/>
                <a:ea typeface="Arial"/>
                <a:cs typeface="Arial"/>
                <a:sym typeface="Arial"/>
              </a:rPr>
              <a:t>е сериозна слабост в контрола. Това отваря врати за </a:t>
            </a:r>
            <a:r>
              <a:rPr lang="bg" sz="1100" b="1" dirty="0">
                <a:latin typeface="Arial"/>
                <a:ea typeface="Arial"/>
                <a:cs typeface="Arial"/>
                <a:sym typeface="Arial"/>
              </a:rPr>
              <a:t>фалшифициране на резултатите </a:t>
            </a:r>
            <a:r>
              <a:rPr lang="bg" sz="1100" dirty="0">
                <a:latin typeface="Arial"/>
                <a:ea typeface="Arial"/>
                <a:cs typeface="Arial"/>
                <a:sym typeface="Arial"/>
              </a:rPr>
              <a:t>– плащане по фактури без официално потвърждение, че нещо е предоставено.</a:t>
            </a:r>
            <a:br>
              <a:rPr lang="en-US" sz="1100" dirty="0">
                <a:latin typeface="Arial"/>
                <a:ea typeface="Arial"/>
                <a:cs typeface="Arial"/>
                <a:sym typeface="Arial"/>
              </a:rPr>
            </a:br>
            <a:r>
              <a:rPr lang="bg" sz="1100" dirty="0">
                <a:latin typeface="Arial"/>
                <a:ea typeface="Arial"/>
                <a:cs typeface="Arial"/>
                <a:sym typeface="Arial"/>
              </a:rPr>
              <a:t>– Обтекаема формулировка като </a:t>
            </a:r>
            <a:r>
              <a:rPr lang="bg" sz="1100" i="1" dirty="0">
                <a:latin typeface="Arial"/>
                <a:ea typeface="Arial"/>
                <a:cs typeface="Arial"/>
                <a:sym typeface="Arial"/>
              </a:rPr>
              <a:t>„Услугите са предоставени задоволително“ </a:t>
            </a:r>
            <a:r>
              <a:rPr lang="bg" sz="1100" dirty="0">
                <a:latin typeface="Arial"/>
                <a:ea typeface="Arial"/>
                <a:cs typeface="Arial"/>
                <a:sym typeface="Arial"/>
              </a:rPr>
              <a:t>без ясна връзка с предоставените резултати също е предупредителен знак, особено ако сумата е висока. Може да се предположи, че одобрението е било формално, без истинска проверка. </a:t>
            </a:r>
            <a:br>
              <a:rPr lang="en-US" sz="1100" dirty="0">
                <a:latin typeface="Arial"/>
                <a:ea typeface="Arial"/>
                <a:cs typeface="Arial"/>
                <a:sym typeface="Arial"/>
              </a:rPr>
            </a:br>
            <a:r>
              <a:rPr lang="bg" sz="1100" dirty="0">
                <a:latin typeface="Arial"/>
                <a:ea typeface="Arial"/>
                <a:cs typeface="Arial"/>
                <a:sym typeface="Arial"/>
              </a:rPr>
              <a:t>– </a:t>
            </a:r>
            <a:r>
              <a:rPr lang="bg" sz="1100" b="1" dirty="0">
                <a:latin typeface="Arial"/>
                <a:ea typeface="Arial"/>
                <a:cs typeface="Arial"/>
                <a:sym typeface="Arial"/>
              </a:rPr>
              <a:t>Документ за приемане с конкретни критерии и резултати </a:t>
            </a:r>
            <a:r>
              <a:rPr lang="bg" sz="1100" dirty="0">
                <a:latin typeface="Arial"/>
                <a:ea typeface="Arial"/>
                <a:cs typeface="Arial"/>
                <a:sym typeface="Arial"/>
              </a:rPr>
              <a:t>е добър знак. Но дори и в тези случаи, би било добре да проверите дали предоставеният доклад, проект или учебните материали отговарят на това, което е трябвало да бъде предоставено.</a:t>
            </a:r>
            <a:endParaRPr sz="1100" dirty="0">
              <a:latin typeface="Arial"/>
              <a:ea typeface="Arial"/>
              <a:cs typeface="Arial"/>
              <a:sym typeface="Arial"/>
            </a:endParaRPr>
          </a:p>
          <a:p>
            <a:pPr marL="0" lvl="0" indent="0" algn="l" rtl="0">
              <a:lnSpc>
                <a:spcPct val="115000"/>
              </a:lnSpc>
              <a:spcBef>
                <a:spcPts val="1200"/>
              </a:spcBef>
              <a:spcAft>
                <a:spcPts val="1200"/>
              </a:spcAft>
              <a:buSzPts val="1100"/>
              <a:buNone/>
            </a:pPr>
            <a:r>
              <a:rPr lang="bg" sz="1100" dirty="0">
                <a:latin typeface="Arial"/>
                <a:ea typeface="Arial"/>
                <a:cs typeface="Arial"/>
                <a:sym typeface="Arial"/>
              </a:rPr>
              <a:t>Вашата роля на наблюдатели не е да ивършите наново работата на консултанта. Вашата роля е да </a:t>
            </a:r>
            <a:r>
              <a:rPr lang="bg" sz="1100" b="1" dirty="0">
                <a:latin typeface="Arial"/>
                <a:ea typeface="Arial"/>
                <a:cs typeface="Arial"/>
                <a:sym typeface="Arial"/>
              </a:rPr>
              <a:t>потвърдите, че има проследимо, писмено решение, </a:t>
            </a:r>
            <a:r>
              <a:rPr lang="bg" sz="1100" b="0" dirty="0">
                <a:latin typeface="Arial"/>
                <a:ea typeface="Arial"/>
                <a:cs typeface="Arial"/>
                <a:sym typeface="Arial"/>
              </a:rPr>
              <a:t>в к</a:t>
            </a:r>
            <a:r>
              <a:rPr lang="bg" sz="1100" dirty="0">
                <a:latin typeface="Arial"/>
                <a:ea typeface="Arial"/>
                <a:cs typeface="Arial"/>
                <a:sym typeface="Arial"/>
              </a:rPr>
              <a:t>оето се казва „Да, тези услуги бяха предоставени“; или да отбележите случаите, когато такова липсва, е неясно или е взето в неподходящо време, спрямо извършеното плащане.</a:t>
            </a:r>
            <a:endParaRPr sz="1000" dirty="0">
              <a:latin typeface="Arial"/>
              <a:ea typeface="Arial"/>
              <a:cs typeface="Arial"/>
              <a:sym typeface="Arial"/>
            </a:endParaRPr>
          </a:p>
        </p:txBody>
      </p:sp>
      <p:sp>
        <p:nvSpPr>
          <p:cNvPr id="156" name="Google Shape;156;g3aa4ca22eb9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aa4ca22eb9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400"/>
              <a:buNone/>
            </a:pPr>
            <a:r>
              <a:rPr lang="bg" sz="1100" dirty="0">
                <a:latin typeface="Arial"/>
                <a:ea typeface="Arial"/>
                <a:cs typeface="Arial"/>
                <a:sym typeface="Arial"/>
              </a:rPr>
              <a:t>Вторият голям въпрос при поръчките за услуги е относно </a:t>
            </a:r>
            <a:r>
              <a:rPr lang="bg" sz="1100" b="1" dirty="0">
                <a:latin typeface="Arial"/>
                <a:ea typeface="Arial"/>
                <a:cs typeface="Arial"/>
                <a:sym typeface="Arial"/>
              </a:rPr>
              <a:t>фактурирането спрямо реално извършената работа</a:t>
            </a:r>
            <a:r>
              <a:rPr lang="bg" sz="1100" dirty="0">
                <a:latin typeface="Arial"/>
                <a:ea typeface="Arial"/>
                <a:cs typeface="Arial"/>
                <a:sym typeface="Arial"/>
              </a:rPr>
              <a:t>.</a:t>
            </a:r>
            <a:endParaRPr sz="1100" dirty="0">
              <a:latin typeface="Arial"/>
              <a:ea typeface="Arial"/>
              <a:cs typeface="Arial"/>
              <a:sym typeface="Arial"/>
            </a:endParaRPr>
          </a:p>
          <a:p>
            <a:pPr marL="0" lvl="0" indent="0" algn="l" rtl="0">
              <a:lnSpc>
                <a:spcPct val="115000"/>
              </a:lnSpc>
              <a:spcBef>
                <a:spcPts val="1200"/>
              </a:spcBef>
              <a:spcAft>
                <a:spcPts val="0"/>
              </a:spcAft>
              <a:buSzPts val="1400"/>
              <a:buNone/>
            </a:pPr>
            <a:r>
              <a:rPr lang="bg" sz="1100" dirty="0">
                <a:latin typeface="Arial"/>
                <a:ea typeface="Arial"/>
                <a:cs typeface="Arial"/>
                <a:sym typeface="Arial"/>
              </a:rPr>
              <a:t>При много договори за услуги заплащането е на </a:t>
            </a:r>
            <a:r>
              <a:rPr lang="bg" sz="1100" b="1" dirty="0">
                <a:latin typeface="Arial"/>
                <a:ea typeface="Arial"/>
                <a:cs typeface="Arial"/>
                <a:sym typeface="Arial"/>
              </a:rPr>
              <a:t>дневна или почасова ставка</a:t>
            </a:r>
            <a:r>
              <a:rPr lang="bg" sz="1100" dirty="0">
                <a:latin typeface="Arial"/>
                <a:ea typeface="Arial"/>
                <a:cs typeface="Arial"/>
                <a:sym typeface="Arial"/>
              </a:rPr>
              <a:t>: консултанти, обучители, ИТ експерти, инженери. В тези случаи стойността се определя от два компонента: </a:t>
            </a:r>
            <a:br>
              <a:rPr lang="en-US" sz="1100" dirty="0">
                <a:latin typeface="Arial"/>
                <a:ea typeface="Arial"/>
                <a:cs typeface="Arial"/>
                <a:sym typeface="Arial"/>
              </a:rPr>
            </a:br>
            <a:r>
              <a:rPr lang="bg" sz="1100" dirty="0">
                <a:latin typeface="Arial"/>
                <a:ea typeface="Arial"/>
                <a:cs typeface="Arial"/>
                <a:sym typeface="Arial"/>
              </a:rPr>
              <a:t>– </a:t>
            </a:r>
            <a:r>
              <a:rPr lang="bg" sz="1100" b="1" dirty="0">
                <a:latin typeface="Arial"/>
                <a:ea typeface="Arial"/>
                <a:cs typeface="Arial"/>
                <a:sym typeface="Arial"/>
              </a:rPr>
              <a:t>брой на фактурираните дни или часове </a:t>
            </a:r>
            <a:r>
              <a:rPr lang="bg" sz="1100" dirty="0">
                <a:latin typeface="Arial"/>
                <a:ea typeface="Arial"/>
                <a:cs typeface="Arial"/>
                <a:sym typeface="Arial"/>
              </a:rPr>
              <a:t>и </a:t>
            </a:r>
            <a:br>
              <a:rPr lang="en-US" sz="1100" dirty="0">
                <a:latin typeface="Arial"/>
                <a:ea typeface="Arial"/>
                <a:cs typeface="Arial"/>
                <a:sym typeface="Arial"/>
              </a:rPr>
            </a:br>
            <a:r>
              <a:rPr lang="bg" sz="1100" dirty="0">
                <a:latin typeface="Arial"/>
                <a:ea typeface="Arial"/>
                <a:cs typeface="Arial"/>
                <a:sym typeface="Arial"/>
              </a:rPr>
              <a:t>– </a:t>
            </a:r>
            <a:r>
              <a:rPr lang="bg" sz="1100" b="1" dirty="0">
                <a:latin typeface="Arial"/>
                <a:ea typeface="Arial"/>
                <a:cs typeface="Arial"/>
                <a:sym typeface="Arial"/>
              </a:rPr>
              <a:t>произведените</a:t>
            </a:r>
            <a:r>
              <a:rPr lang="bg" sz="1100" dirty="0">
                <a:latin typeface="Arial"/>
                <a:ea typeface="Arial"/>
                <a:cs typeface="Arial"/>
                <a:sym typeface="Arial"/>
              </a:rPr>
              <a:t> </a:t>
            </a:r>
            <a:r>
              <a:rPr lang="bg" sz="1100" b="1" dirty="0">
                <a:latin typeface="Arial"/>
                <a:ea typeface="Arial"/>
                <a:cs typeface="Arial"/>
                <a:sym typeface="Arial"/>
              </a:rPr>
              <a:t>резултати/продукти</a:t>
            </a:r>
            <a:r>
              <a:rPr lang="bg" sz="1100" dirty="0">
                <a:latin typeface="Arial"/>
                <a:ea typeface="Arial"/>
                <a:cs typeface="Arial"/>
                <a:sym typeface="Arial"/>
              </a:rPr>
              <a:t>: отчети, проекти, обучения, софтуерни модули.</a:t>
            </a:r>
            <a:endParaRPr sz="1100" dirty="0">
              <a:latin typeface="Arial"/>
              <a:ea typeface="Arial"/>
              <a:cs typeface="Arial"/>
              <a:sym typeface="Arial"/>
            </a:endParaRPr>
          </a:p>
          <a:p>
            <a:pPr marL="0" lvl="0" indent="0" algn="l" rtl="0">
              <a:lnSpc>
                <a:spcPct val="115000"/>
              </a:lnSpc>
              <a:spcBef>
                <a:spcPts val="1200"/>
              </a:spcBef>
              <a:spcAft>
                <a:spcPts val="0"/>
              </a:spcAft>
              <a:buSzPts val="1400"/>
              <a:buNone/>
            </a:pPr>
            <a:r>
              <a:rPr lang="ru-RU" sz="1100" dirty="0">
                <a:latin typeface="Arial"/>
                <a:ea typeface="Arial"/>
                <a:cs typeface="Arial"/>
                <a:sym typeface="Arial"/>
              </a:rPr>
              <a:t>С</a:t>
            </a:r>
            <a:r>
              <a:rPr lang="bg" sz="1100" dirty="0">
                <a:latin typeface="Arial"/>
                <a:ea typeface="Arial"/>
                <a:cs typeface="Arial"/>
                <a:sym typeface="Arial"/>
              </a:rPr>
              <a:t> това поле се пита: </a:t>
            </a:r>
            <a:r>
              <a:rPr lang="bg-BG" sz="1100" i="1" noProof="0" dirty="0">
                <a:latin typeface="Arial"/>
                <a:ea typeface="Arial"/>
                <a:cs typeface="Arial"/>
                <a:sym typeface="Arial"/>
              </a:rPr>
              <a:t>Когато плащанията се извършват на база отработено време, съгласуват ли се отчетите за отработено време/регистрите за извършени дейности с предоставените резултати</a:t>
            </a:r>
            <a:r>
              <a:rPr lang="bg" sz="1100" i="1" dirty="0">
                <a:latin typeface="Arial"/>
                <a:ea typeface="Arial"/>
                <a:cs typeface="Arial"/>
                <a:sym typeface="Arial"/>
              </a:rPr>
              <a:t>?</a:t>
            </a:r>
            <a:endParaRPr sz="1100" i="1" dirty="0">
              <a:latin typeface="Arial"/>
              <a:ea typeface="Arial"/>
              <a:cs typeface="Arial"/>
              <a:sym typeface="Arial"/>
            </a:endParaRPr>
          </a:p>
          <a:p>
            <a:pPr marL="0" lvl="0" indent="0" algn="l" rtl="0">
              <a:lnSpc>
                <a:spcPct val="115000"/>
              </a:lnSpc>
              <a:spcBef>
                <a:spcPts val="1200"/>
              </a:spcBef>
              <a:spcAft>
                <a:spcPts val="0"/>
              </a:spcAft>
              <a:buSzPts val="1400"/>
              <a:buNone/>
            </a:pPr>
            <a:r>
              <a:rPr lang="bg" sz="1100" dirty="0">
                <a:latin typeface="Arial"/>
                <a:ea typeface="Arial"/>
                <a:cs typeface="Arial"/>
                <a:sym typeface="Arial"/>
              </a:rPr>
              <a:t>Каква е задачата на наблюдателите?</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AutoNum type="arabicPeriod"/>
            </a:pPr>
            <a:r>
              <a:rPr lang="bg" sz="1100" dirty="0">
                <a:latin typeface="Arial"/>
                <a:ea typeface="Arial"/>
                <a:cs typeface="Arial"/>
                <a:sym typeface="Arial"/>
              </a:rPr>
              <a:t>Първо, проверете дали в договора или в техническото задание е посочено заплащане на база време – например „100 човеко-дни по 400 евро/ден“.</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dirty="0">
                <a:latin typeface="Arial"/>
                <a:ea typeface="Arial"/>
                <a:cs typeface="Arial"/>
                <a:sym typeface="Arial"/>
              </a:rPr>
              <a:t>След това изискайте </a:t>
            </a:r>
            <a:r>
              <a:rPr lang="bg" sz="1100" b="1" dirty="0">
                <a:latin typeface="Arial"/>
                <a:ea typeface="Arial"/>
                <a:cs typeface="Arial"/>
                <a:sym typeface="Arial"/>
              </a:rPr>
              <a:t>отчетите за отработеното време или регистрите за извършени дейности </a:t>
            </a:r>
            <a:r>
              <a:rPr lang="bg" sz="1100" dirty="0">
                <a:latin typeface="Arial"/>
                <a:ea typeface="Arial"/>
                <a:cs typeface="Arial"/>
                <a:sym typeface="Arial"/>
              </a:rPr>
              <a:t>и разгледайте основните продукти: отчети, проекти, програми за обучение, протоколи и др.</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dirty="0">
                <a:latin typeface="Arial"/>
                <a:ea typeface="Arial"/>
                <a:cs typeface="Arial"/>
                <a:sym typeface="Arial"/>
              </a:rPr>
              <a:t>Опишете накратко наблюденията си в полето за коментари.</a:t>
            </a:r>
            <a:endParaRPr sz="1100" dirty="0">
              <a:latin typeface="Arial"/>
              <a:ea typeface="Arial"/>
              <a:cs typeface="Arial"/>
              <a:sym typeface="Arial"/>
            </a:endParaRPr>
          </a:p>
          <a:p>
            <a:pPr marL="0" lvl="0" indent="0" algn="l" rtl="0">
              <a:lnSpc>
                <a:spcPct val="115000"/>
              </a:lnSpc>
              <a:spcBef>
                <a:spcPts val="1200"/>
              </a:spcBef>
              <a:spcAft>
                <a:spcPts val="0"/>
              </a:spcAft>
              <a:buSzPts val="1400"/>
              <a:buNone/>
            </a:pPr>
            <a:r>
              <a:rPr lang="bg" sz="1100" dirty="0">
                <a:latin typeface="Arial"/>
                <a:ea typeface="Arial"/>
                <a:cs typeface="Arial"/>
                <a:sym typeface="Arial"/>
              </a:rPr>
              <a:t>Сценариите за риск от </a:t>
            </a:r>
            <a:r>
              <a:rPr lang="bg" sz="1100" b="1" dirty="0">
                <a:latin typeface="Arial"/>
                <a:ea typeface="Arial"/>
                <a:cs typeface="Arial"/>
                <a:sym typeface="Arial"/>
              </a:rPr>
              <a:t>Корупционен модел 2 – фиктивна работа/твърде високо възнаграждение </a:t>
            </a:r>
            <a:r>
              <a:rPr lang="bg" sz="1100" dirty="0">
                <a:latin typeface="Arial"/>
                <a:ea typeface="Arial"/>
                <a:cs typeface="Arial"/>
                <a:sym typeface="Arial"/>
              </a:rPr>
              <a:t>включват: </a:t>
            </a:r>
            <a:br>
              <a:rPr lang="en-US" sz="1100" dirty="0">
                <a:latin typeface="Arial"/>
                <a:ea typeface="Arial"/>
                <a:cs typeface="Arial"/>
                <a:sym typeface="Arial"/>
              </a:rPr>
            </a:br>
            <a:r>
              <a:rPr lang="bg" sz="1100" dirty="0">
                <a:latin typeface="Arial"/>
                <a:ea typeface="Arial"/>
                <a:cs typeface="Arial"/>
                <a:sym typeface="Arial"/>
              </a:rPr>
              <a:t>– </a:t>
            </a:r>
            <a:r>
              <a:rPr lang="bg" sz="1100" b="1" dirty="0">
                <a:latin typeface="Arial"/>
                <a:ea typeface="Arial"/>
                <a:cs typeface="Arial"/>
                <a:sym typeface="Arial"/>
              </a:rPr>
              <a:t>Голям</a:t>
            </a:r>
            <a:r>
              <a:rPr lang="bg" sz="1100" dirty="0">
                <a:latin typeface="Arial"/>
                <a:ea typeface="Arial"/>
                <a:cs typeface="Arial"/>
                <a:sym typeface="Arial"/>
              </a:rPr>
              <a:t> </a:t>
            </a:r>
            <a:r>
              <a:rPr lang="bg" sz="1100" b="1" dirty="0">
                <a:latin typeface="Arial"/>
                <a:ea typeface="Arial"/>
                <a:cs typeface="Arial"/>
                <a:sym typeface="Arial"/>
              </a:rPr>
              <a:t>брой фактурирани човеко-дни </a:t>
            </a:r>
            <a:r>
              <a:rPr lang="bg" sz="1100" b="0" dirty="0">
                <a:latin typeface="Arial"/>
                <a:ea typeface="Arial"/>
                <a:cs typeface="Arial"/>
                <a:sym typeface="Arial"/>
              </a:rPr>
              <a:t>срещу </a:t>
            </a:r>
            <a:r>
              <a:rPr lang="bg" sz="1100" dirty="0">
                <a:latin typeface="Arial"/>
                <a:ea typeface="Arial"/>
                <a:cs typeface="Arial"/>
                <a:sym typeface="Arial"/>
              </a:rPr>
              <a:t>кратък текст или няколко слайда, представени като „окончателен доклад“. </a:t>
            </a:r>
            <a:br>
              <a:rPr lang="en-US" sz="1100" dirty="0">
                <a:latin typeface="Arial"/>
                <a:ea typeface="Arial"/>
                <a:cs typeface="Arial"/>
                <a:sym typeface="Arial"/>
              </a:rPr>
            </a:br>
            <a:r>
              <a:rPr lang="bg" sz="1100" dirty="0">
                <a:latin typeface="Arial"/>
                <a:ea typeface="Arial"/>
                <a:cs typeface="Arial"/>
                <a:sym typeface="Arial"/>
              </a:rPr>
              <a:t>– </a:t>
            </a:r>
            <a:r>
              <a:rPr lang="bg" sz="1100" b="1" dirty="0">
                <a:latin typeface="Arial"/>
                <a:ea typeface="Arial"/>
                <a:cs typeface="Arial"/>
                <a:sym typeface="Arial"/>
              </a:rPr>
              <a:t>Отчети за отработено време „под индиго“</a:t>
            </a:r>
            <a:r>
              <a:rPr lang="bg" sz="1100" dirty="0">
                <a:latin typeface="Arial"/>
                <a:ea typeface="Arial"/>
                <a:cs typeface="Arial"/>
                <a:sym typeface="Arial"/>
              </a:rPr>
              <a:t>: всеки месец едно и също описание, едни и същи часове, без връзка с конкретни задачи. </a:t>
            </a:r>
            <a:br>
              <a:rPr lang="en-US" sz="1100" dirty="0">
                <a:latin typeface="Arial"/>
                <a:ea typeface="Arial"/>
                <a:cs typeface="Arial"/>
                <a:sym typeface="Arial"/>
              </a:rPr>
            </a:br>
            <a:r>
              <a:rPr lang="bg" sz="1100" dirty="0">
                <a:latin typeface="Arial"/>
                <a:ea typeface="Arial"/>
                <a:cs typeface="Arial"/>
                <a:sym typeface="Arial"/>
              </a:rPr>
              <a:t>– </a:t>
            </a:r>
            <a:r>
              <a:rPr lang="bg" sz="1100" b="0" dirty="0">
                <a:latin typeface="Arial"/>
                <a:ea typeface="Arial"/>
                <a:cs typeface="Arial"/>
                <a:sym typeface="Arial"/>
              </a:rPr>
              <a:t>Отчети за отработено време</a:t>
            </a:r>
            <a:r>
              <a:rPr lang="bg" sz="1100" dirty="0">
                <a:latin typeface="Arial"/>
                <a:ea typeface="Arial"/>
                <a:cs typeface="Arial"/>
                <a:sym typeface="Arial"/>
              </a:rPr>
              <a:t>, които явно </a:t>
            </a:r>
            <a:r>
              <a:rPr lang="bg" sz="1100" b="1" dirty="0">
                <a:latin typeface="Arial"/>
                <a:ea typeface="Arial"/>
                <a:cs typeface="Arial"/>
                <a:sym typeface="Arial"/>
              </a:rPr>
              <a:t>се простират извън договорния период </a:t>
            </a:r>
            <a:r>
              <a:rPr lang="bg" sz="1100" dirty="0">
                <a:latin typeface="Arial"/>
                <a:ea typeface="Arial"/>
                <a:cs typeface="Arial"/>
                <a:sym typeface="Arial"/>
              </a:rPr>
              <a:t>без да е налице официално удължаване.</a:t>
            </a:r>
            <a:endParaRPr sz="1100" dirty="0">
              <a:latin typeface="Arial"/>
              <a:ea typeface="Arial"/>
              <a:cs typeface="Arial"/>
              <a:sym typeface="Arial"/>
            </a:endParaRPr>
          </a:p>
          <a:p>
            <a:pPr marL="0" lvl="0" indent="0" algn="l" rtl="0">
              <a:lnSpc>
                <a:spcPct val="115000"/>
              </a:lnSpc>
              <a:spcBef>
                <a:spcPts val="1200"/>
              </a:spcBef>
              <a:spcAft>
                <a:spcPts val="0"/>
              </a:spcAft>
              <a:buSzPts val="1400"/>
              <a:buNone/>
            </a:pPr>
            <a:r>
              <a:rPr lang="bg" sz="1100" dirty="0">
                <a:latin typeface="Arial"/>
                <a:ea typeface="Arial"/>
                <a:cs typeface="Arial"/>
                <a:sym typeface="Arial"/>
              </a:rPr>
              <a:t>Ако изобщо </a:t>
            </a:r>
            <a:r>
              <a:rPr lang="bg" sz="1100" b="1" dirty="0">
                <a:latin typeface="Arial"/>
                <a:ea typeface="Arial"/>
                <a:cs typeface="Arial"/>
                <a:sym typeface="Arial"/>
              </a:rPr>
              <a:t>не Ви е предоставен достъп до </a:t>
            </a:r>
            <a:r>
              <a:rPr lang="bg" sz="1100" dirty="0">
                <a:latin typeface="Arial"/>
                <a:ea typeface="Arial"/>
                <a:cs typeface="Arial"/>
                <a:sym typeface="Arial"/>
              </a:rPr>
              <a:t>отчетите за отработеното време, отбелязвате: </a:t>
            </a:r>
            <a:br>
              <a:rPr lang="en-US" sz="1100" dirty="0">
                <a:latin typeface="Arial"/>
                <a:ea typeface="Arial"/>
                <a:cs typeface="Arial"/>
                <a:sym typeface="Arial"/>
              </a:rPr>
            </a:br>
            <a:r>
              <a:rPr lang="bg" sz="1100" i="1" dirty="0">
                <a:latin typeface="Arial"/>
                <a:ea typeface="Arial"/>
                <a:cs typeface="Arial"/>
                <a:sym typeface="Arial"/>
              </a:rPr>
              <a:t>„Отчетите за отработеното време са изискани, но не са предоставени – отработените часовете не могат да бъдат сравнени с резултатите.“ </a:t>
            </a:r>
            <a:r>
              <a:rPr lang="bg" sz="1100" dirty="0">
                <a:latin typeface="Arial"/>
                <a:ea typeface="Arial"/>
                <a:cs typeface="Arial"/>
                <a:sym typeface="Arial"/>
              </a:rPr>
              <a:t>Липсата на информация сама по себе си представлява слабост при контрола.</a:t>
            </a:r>
            <a:endParaRPr sz="1100" dirty="0">
              <a:latin typeface="Arial"/>
              <a:ea typeface="Arial"/>
              <a:cs typeface="Arial"/>
              <a:sym typeface="Arial"/>
            </a:endParaRPr>
          </a:p>
          <a:p>
            <a:pPr marL="0" lvl="0" indent="0" algn="l" rtl="0">
              <a:lnSpc>
                <a:spcPct val="115000"/>
              </a:lnSpc>
              <a:spcBef>
                <a:spcPts val="1200"/>
              </a:spcBef>
              <a:spcAft>
                <a:spcPts val="0"/>
              </a:spcAft>
              <a:buSzPts val="1400"/>
              <a:buNone/>
            </a:pPr>
            <a:r>
              <a:rPr lang="bg" sz="1100" dirty="0">
                <a:latin typeface="Arial"/>
                <a:ea typeface="Arial"/>
                <a:cs typeface="Arial"/>
                <a:sym typeface="Arial"/>
              </a:rPr>
              <a:t>От положителната страна, ако часовете и резултатите се съгласуват – например, 10 дни за семинари и видите програма, списъци с участници, материали и солиден окончателен доклад – тогава можете да отбележите „Да“ и да опишете накратко.</a:t>
            </a:r>
            <a:endParaRPr sz="1100" dirty="0">
              <a:latin typeface="Arial"/>
              <a:ea typeface="Arial"/>
              <a:cs typeface="Arial"/>
              <a:sym typeface="Arial"/>
            </a:endParaRPr>
          </a:p>
          <a:p>
            <a:pPr marL="0" lvl="0" indent="0" algn="l" rtl="0">
              <a:lnSpc>
                <a:spcPct val="115000"/>
              </a:lnSpc>
              <a:spcBef>
                <a:spcPts val="1200"/>
              </a:spcBef>
              <a:spcAft>
                <a:spcPts val="1200"/>
              </a:spcAft>
              <a:buSzPts val="1400"/>
              <a:buNone/>
            </a:pPr>
            <a:r>
              <a:rPr lang="bg" sz="1100" dirty="0">
                <a:latin typeface="Arial"/>
                <a:ea typeface="Arial"/>
                <a:cs typeface="Arial"/>
                <a:sym typeface="Arial"/>
              </a:rPr>
              <a:t>Отново, целта не е Вие да преценявате дали предоставените от консултанта услуги са брилянтни. Целта е да се проследи дали парите, </a:t>
            </a:r>
            <a:r>
              <a:rPr lang="bg" sz="1100" b="1" dirty="0">
                <a:latin typeface="Arial"/>
                <a:ea typeface="Arial"/>
                <a:cs typeface="Arial"/>
                <a:sym typeface="Arial"/>
              </a:rPr>
              <a:t>платени за отработено време, </a:t>
            </a:r>
            <a:r>
              <a:rPr lang="bg" sz="1100" dirty="0">
                <a:latin typeface="Arial"/>
                <a:ea typeface="Arial"/>
                <a:cs typeface="Arial"/>
                <a:sym typeface="Arial"/>
              </a:rPr>
              <a:t>имат </a:t>
            </a:r>
            <a:r>
              <a:rPr lang="bg" sz="1100" b="1" dirty="0">
                <a:latin typeface="Arial"/>
                <a:ea typeface="Arial"/>
                <a:cs typeface="Arial"/>
                <a:sym typeface="Arial"/>
              </a:rPr>
              <a:t>разумно отражение в реални резултати/продукти </a:t>
            </a:r>
            <a:r>
              <a:rPr lang="bg" sz="1100" dirty="0">
                <a:latin typeface="Arial"/>
                <a:ea typeface="Arial"/>
                <a:cs typeface="Arial"/>
                <a:sym typeface="Arial"/>
              </a:rPr>
              <a:t>или дали сценарият по-скоро изглежда като „първо фактурите, а след това ще решим за резултатите“.</a:t>
            </a:r>
            <a:endParaRPr sz="1100" dirty="0">
              <a:latin typeface="Arial"/>
              <a:ea typeface="Arial"/>
              <a:cs typeface="Arial"/>
              <a:sym typeface="Arial"/>
            </a:endParaRPr>
          </a:p>
        </p:txBody>
      </p:sp>
      <p:sp>
        <p:nvSpPr>
          <p:cNvPr id="165" name="Google Shape;165;g3aa4ca22eb9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a9ecc4a29f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bg" sz="1100" dirty="0">
                <a:latin typeface="Arial"/>
                <a:ea typeface="Arial"/>
                <a:cs typeface="Arial"/>
                <a:sym typeface="Arial"/>
              </a:rPr>
              <a:t>След като разгледахме протоколите за приемане и отчетите за отработено време, третият въпрос при поръчките за услуги е </a:t>
            </a:r>
            <a:r>
              <a:rPr lang="bg" sz="1100" b="1" dirty="0">
                <a:latin typeface="Arial"/>
                <a:ea typeface="Arial"/>
                <a:cs typeface="Arial"/>
                <a:sym typeface="Arial"/>
              </a:rPr>
              <a:t>каква е ситуацията при промени в договора</a:t>
            </a:r>
            <a:r>
              <a:rPr lang="bg" sz="1100" dirty="0">
                <a:latin typeface="Arial"/>
                <a:ea typeface="Arial"/>
                <a:cs typeface="Arial"/>
                <a:sym typeface="Arial"/>
              </a:rPr>
              <a:t>.</a:t>
            </a:r>
            <a:endParaRPr sz="1100" dirty="0">
              <a:latin typeface="Arial"/>
              <a:ea typeface="Arial"/>
              <a:cs typeface="Arial"/>
              <a:sym typeface="Arial"/>
            </a:endParaRPr>
          </a:p>
          <a:p>
            <a:pPr marL="0" lvl="0" indent="0" algn="l" rtl="0">
              <a:lnSpc>
                <a:spcPct val="115000"/>
              </a:lnSpc>
              <a:spcBef>
                <a:spcPts val="1200"/>
              </a:spcBef>
              <a:spcAft>
                <a:spcPts val="0"/>
              </a:spcAft>
              <a:buSzPts val="1100"/>
              <a:buNone/>
            </a:pPr>
            <a:r>
              <a:rPr lang="bg" sz="1100" dirty="0">
                <a:latin typeface="Arial"/>
                <a:ea typeface="Arial"/>
                <a:cs typeface="Arial"/>
                <a:sym typeface="Arial"/>
              </a:rPr>
              <a:t>Това поле се използва само ако има някакъв признак на промяна – допълнителни месеци, нови задачи, може би „Фаза 2“ на проучване или допълнителен надзор за малък строителен проект.</a:t>
            </a:r>
            <a:endParaRPr sz="1100" dirty="0">
              <a:latin typeface="Arial"/>
              <a:ea typeface="Arial"/>
              <a:cs typeface="Arial"/>
              <a:sym typeface="Arial"/>
            </a:endParaRPr>
          </a:p>
          <a:p>
            <a:pPr marL="0" lvl="0" indent="0" algn="l" rtl="0">
              <a:lnSpc>
                <a:spcPct val="115000"/>
              </a:lnSpc>
              <a:spcBef>
                <a:spcPts val="1200"/>
              </a:spcBef>
              <a:spcAft>
                <a:spcPts val="0"/>
              </a:spcAft>
              <a:buSzPts val="1100"/>
              <a:buNone/>
            </a:pPr>
            <a:r>
              <a:rPr lang="bg" sz="1100" dirty="0">
                <a:latin typeface="Arial"/>
                <a:ea typeface="Arial"/>
                <a:cs typeface="Arial"/>
                <a:sym typeface="Arial"/>
              </a:rPr>
              <a:t>Въпросът, който си задаваме, е:</a:t>
            </a:r>
            <a:endParaRPr sz="1100" dirty="0">
              <a:latin typeface="Arial"/>
              <a:ea typeface="Arial"/>
              <a:cs typeface="Arial"/>
              <a:sym typeface="Arial"/>
            </a:endParaRPr>
          </a:p>
          <a:p>
            <a:pPr marL="381000" marR="381000" lvl="0" indent="0" algn="l" rtl="0">
              <a:lnSpc>
                <a:spcPct val="115000"/>
              </a:lnSpc>
              <a:spcBef>
                <a:spcPts val="1200"/>
              </a:spcBef>
              <a:spcAft>
                <a:spcPts val="0"/>
              </a:spcAft>
              <a:buSzPts val="1100"/>
              <a:buNone/>
            </a:pPr>
            <a:r>
              <a:rPr lang="bg" sz="1100" i="1" dirty="0">
                <a:latin typeface="Arial"/>
                <a:ea typeface="Arial"/>
                <a:cs typeface="Arial"/>
                <a:sym typeface="Arial"/>
              </a:rPr>
              <a:t>„Удължаването на срока или допълнителните задачи бяха ли </a:t>
            </a:r>
            <a:r>
              <a:rPr lang="bg" sz="1100" b="1" i="1" dirty="0">
                <a:latin typeface="Arial"/>
                <a:ea typeface="Arial"/>
                <a:cs typeface="Arial"/>
                <a:sym typeface="Arial"/>
              </a:rPr>
              <a:t>официално подписани и обосновани, преди консултантът да предостави допълнителните услуги?“</a:t>
            </a:r>
            <a:endParaRPr sz="1100" b="1" i="1" dirty="0">
              <a:latin typeface="Arial"/>
              <a:ea typeface="Arial"/>
              <a:cs typeface="Arial"/>
              <a:sym typeface="Arial"/>
            </a:endParaRPr>
          </a:p>
          <a:p>
            <a:pPr marL="0" lvl="0" indent="0" algn="l" rtl="0">
              <a:lnSpc>
                <a:spcPct val="115000"/>
              </a:lnSpc>
              <a:spcBef>
                <a:spcPts val="1200"/>
              </a:spcBef>
              <a:spcAft>
                <a:spcPts val="0"/>
              </a:spcAft>
              <a:buSzPts val="1100"/>
              <a:buNone/>
            </a:pPr>
            <a:r>
              <a:rPr lang="bg" sz="1100" dirty="0">
                <a:latin typeface="Arial"/>
                <a:ea typeface="Arial"/>
                <a:cs typeface="Arial"/>
                <a:sym typeface="Arial"/>
              </a:rPr>
              <a:t>В ролята Ви на наблюдатели, следва да потърсите </a:t>
            </a:r>
            <a:r>
              <a:rPr lang="bg" sz="1100" b="1" dirty="0">
                <a:latin typeface="Arial"/>
                <a:ea typeface="Arial"/>
                <a:cs typeface="Arial"/>
                <a:sym typeface="Arial"/>
              </a:rPr>
              <a:t>изменение или задание </a:t>
            </a:r>
            <a:r>
              <a:rPr lang="bg" sz="1100" dirty="0">
                <a:latin typeface="Arial"/>
                <a:ea typeface="Arial"/>
                <a:cs typeface="Arial"/>
                <a:sym typeface="Arial"/>
              </a:rPr>
              <a:t>– кратък документ, подписан и датиран, който гласи нещо от рода на „Договорът е удължен с три месеца поради забавяне на работата“ или „Поискани са допълнителни варианти на дизайна“. Не е нужно да сте юрист със специализация в обществените поръчки; Вашата задача е да се уверите, че (1) документът съществува, (2) ясно е свързан с конкретната поръчка и (3) датата е логична – документът е издаден </a:t>
            </a:r>
            <a:r>
              <a:rPr lang="bg" sz="1100" i="1" dirty="0">
                <a:latin typeface="Arial"/>
                <a:ea typeface="Arial"/>
                <a:cs typeface="Arial"/>
                <a:sym typeface="Arial"/>
              </a:rPr>
              <a:t>преди </a:t>
            </a:r>
            <a:r>
              <a:rPr lang="bg" sz="1100" dirty="0">
                <a:latin typeface="Arial"/>
                <a:ea typeface="Arial"/>
                <a:cs typeface="Arial"/>
                <a:sym typeface="Arial"/>
              </a:rPr>
              <a:t>допълнителните услуги да бъдат предоставени.</a:t>
            </a:r>
            <a:endParaRPr sz="1100" dirty="0">
              <a:latin typeface="Arial"/>
              <a:ea typeface="Arial"/>
              <a:cs typeface="Arial"/>
              <a:sym typeface="Arial"/>
            </a:endParaRPr>
          </a:p>
          <a:p>
            <a:pPr marL="0" lvl="0" indent="0" algn="l" rtl="0">
              <a:lnSpc>
                <a:spcPct val="115000"/>
              </a:lnSpc>
              <a:spcBef>
                <a:spcPts val="1200"/>
              </a:spcBef>
              <a:spcAft>
                <a:spcPts val="0"/>
              </a:spcAft>
              <a:buSzPts val="1100"/>
              <a:buNone/>
            </a:pPr>
            <a:r>
              <a:rPr lang="bg" sz="1100" dirty="0">
                <a:latin typeface="Arial"/>
                <a:ea typeface="Arial"/>
                <a:cs typeface="Arial"/>
                <a:sym typeface="Arial"/>
              </a:rPr>
              <a:t>Ако официално изменение липсва или се появи едва след като фактурите за допълнителните дейности са били платени, тогава се намесва </a:t>
            </a:r>
            <a:r>
              <a:rPr lang="bg" sz="1100" b="1" dirty="0">
                <a:latin typeface="Arial"/>
                <a:ea typeface="Arial"/>
                <a:cs typeface="Arial"/>
                <a:sym typeface="Arial"/>
              </a:rPr>
              <a:t>Корупционен модел 1: разширяване на обхвата и необосновано изменение договора</a:t>
            </a:r>
            <a:r>
              <a:rPr lang="bg" sz="1100" dirty="0">
                <a:latin typeface="Arial"/>
                <a:ea typeface="Arial"/>
                <a:cs typeface="Arial"/>
                <a:sym typeface="Arial"/>
              </a:rPr>
              <a:t>. На практика, особено по отношение на услуги, свързани с малки строителни или инфраструктурни проекти, това често изглежда така:</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bg" sz="1100" dirty="0">
                <a:latin typeface="Arial"/>
                <a:ea typeface="Arial"/>
                <a:cs typeface="Arial"/>
                <a:sym typeface="Arial"/>
              </a:rPr>
              <a:t>инженери по надзора, престояващи на обекта с месеци по-дълго от планираното, с много фактурирани отработени дни, но без недвусмислено писмено решение, разрешаващо това;</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нови проучвания, чертежи или геоложки анализ, поръчани неофициално на същия консултант, без конкурентен избор или ясна мотивировка;</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изменения с обтекаема формулировка – „поради забавяния“ – докато стойността на договора е удвоена.</a:t>
            </a:r>
            <a:endParaRPr sz="1100" dirty="0">
              <a:latin typeface="Arial"/>
              <a:ea typeface="Arial"/>
              <a:cs typeface="Arial"/>
              <a:sym typeface="Arial"/>
            </a:endParaRPr>
          </a:p>
          <a:p>
            <a:pPr marL="0" lvl="0" indent="0" algn="l" rtl="0">
              <a:lnSpc>
                <a:spcPct val="115000"/>
              </a:lnSpc>
              <a:spcBef>
                <a:spcPts val="1200"/>
              </a:spcBef>
              <a:spcAft>
                <a:spcPts val="1200"/>
              </a:spcAft>
              <a:buSzPts val="1100"/>
              <a:buNone/>
            </a:pPr>
            <a:r>
              <a:rPr lang="bg" sz="1100" dirty="0">
                <a:latin typeface="Arial"/>
                <a:ea typeface="Arial"/>
                <a:cs typeface="Arial"/>
                <a:sym typeface="Arial"/>
              </a:rPr>
              <a:t>Тези сценарии не са непременно доказателство за корупция, но показват, че налице са изменения </a:t>
            </a:r>
            <a:r>
              <a:rPr lang="bg" sz="1100" b="1" dirty="0">
                <a:latin typeface="Arial"/>
                <a:ea typeface="Arial"/>
                <a:cs typeface="Arial"/>
                <a:sym typeface="Arial"/>
              </a:rPr>
              <a:t>извън адекватната система за контрол</a:t>
            </a:r>
            <a:r>
              <a:rPr lang="bg" sz="1100" dirty="0">
                <a:latin typeface="Arial"/>
                <a:ea typeface="Arial"/>
                <a:cs typeface="Arial"/>
                <a:sym typeface="Arial"/>
              </a:rPr>
              <a:t>. Вашата роля като наблюдатели е да отбележите фактите: изберете </a:t>
            </a:r>
            <a:r>
              <a:rPr lang="bg" sz="1100" i="1" dirty="0">
                <a:latin typeface="Arial"/>
                <a:ea typeface="Arial"/>
                <a:cs typeface="Arial"/>
                <a:sym typeface="Arial"/>
              </a:rPr>
              <a:t>„Не“ </a:t>
            </a:r>
            <a:r>
              <a:rPr lang="bg" sz="1100" dirty="0">
                <a:latin typeface="Arial"/>
                <a:ea typeface="Arial"/>
                <a:cs typeface="Arial"/>
                <a:sym typeface="Arial"/>
              </a:rPr>
              <a:t>или </a:t>
            </a:r>
            <a:r>
              <a:rPr lang="bg" sz="1100" i="1" dirty="0">
                <a:latin typeface="Arial"/>
                <a:ea typeface="Arial"/>
                <a:cs typeface="Arial"/>
                <a:sym typeface="Arial"/>
              </a:rPr>
              <a:t>„Друго“</a:t>
            </a:r>
            <a:r>
              <a:rPr lang="bg" sz="1100" dirty="0">
                <a:latin typeface="Arial"/>
                <a:ea typeface="Arial"/>
                <a:cs typeface="Arial"/>
                <a:sym typeface="Arial"/>
              </a:rPr>
              <a:t>, опишете наблюденията си в едно изречение и маркирайте, че тук е слабо място с тенденция за необоснов</a:t>
            </a:r>
            <a:r>
              <a:rPr lang="bg-BG" sz="1100" dirty="0">
                <a:latin typeface="Arial"/>
                <a:ea typeface="Arial"/>
                <a:cs typeface="Arial"/>
                <a:sym typeface="Arial"/>
              </a:rPr>
              <a:t>а</a:t>
            </a:r>
            <a:r>
              <a:rPr lang="bg" sz="1100" dirty="0">
                <a:latin typeface="Arial"/>
                <a:ea typeface="Arial"/>
                <a:cs typeface="Arial"/>
                <a:sym typeface="Arial"/>
              </a:rPr>
              <a:t>ни изменения и фаворизиране.</a:t>
            </a:r>
            <a:endParaRPr sz="1100" dirty="0">
              <a:latin typeface="Arial"/>
              <a:ea typeface="Arial"/>
              <a:cs typeface="Arial"/>
              <a:sym typeface="Arial"/>
            </a:endParaRPr>
          </a:p>
        </p:txBody>
      </p:sp>
      <p:sp>
        <p:nvSpPr>
          <p:cNvPr id="173" name="Google Shape;173;g3a9ecc4a29f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a9ecc4a29f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400"/>
              <a:buNone/>
            </a:pPr>
            <a:r>
              <a:rPr lang="bg" sz="1100" dirty="0">
                <a:latin typeface="Arial"/>
                <a:ea typeface="Arial"/>
                <a:cs typeface="Arial"/>
                <a:sym typeface="Arial"/>
              </a:rPr>
              <a:t>Четвъртият въпрос за услугите е в основата на </a:t>
            </a:r>
            <a:r>
              <a:rPr lang="bg" sz="1100" b="1" dirty="0">
                <a:latin typeface="Arial"/>
                <a:ea typeface="Arial"/>
                <a:cs typeface="Arial"/>
                <a:sym typeface="Arial"/>
              </a:rPr>
              <a:t>„Кой е извършил работата в действителност?“</a:t>
            </a:r>
            <a:endParaRPr sz="1100" b="1" dirty="0">
              <a:latin typeface="Arial"/>
              <a:ea typeface="Arial"/>
              <a:cs typeface="Arial"/>
              <a:sym typeface="Arial"/>
            </a:endParaRPr>
          </a:p>
          <a:p>
            <a:pPr marL="0" lvl="0" indent="0" algn="l" rtl="0">
              <a:lnSpc>
                <a:spcPct val="115000"/>
              </a:lnSpc>
              <a:spcBef>
                <a:spcPts val="1200"/>
              </a:spcBef>
              <a:spcAft>
                <a:spcPts val="0"/>
              </a:spcAft>
              <a:buSzPts val="1400"/>
              <a:buNone/>
            </a:pPr>
            <a:r>
              <a:rPr lang="bg" sz="1100" dirty="0">
                <a:latin typeface="Arial"/>
                <a:ea typeface="Arial"/>
                <a:cs typeface="Arial"/>
                <a:sym typeface="Arial"/>
              </a:rPr>
              <a:t>По документи договорът и печелившата офеерта обикновено посочват солиден екип: старши консултант, ключови експерти, може би специализирана лаборатория или местно проектантско бюро. Но на практика, особено при малки инфраструктурни проекти, дейностите може да се извършват от напълно различни лица или фирми.</a:t>
            </a:r>
            <a:endParaRPr sz="1100" dirty="0">
              <a:latin typeface="Arial"/>
              <a:ea typeface="Arial"/>
              <a:cs typeface="Arial"/>
              <a:sym typeface="Arial"/>
            </a:endParaRPr>
          </a:p>
          <a:p>
            <a:pPr marL="0" lvl="0" indent="0" algn="l" rtl="0">
              <a:lnSpc>
                <a:spcPct val="115000"/>
              </a:lnSpc>
              <a:spcBef>
                <a:spcPts val="1200"/>
              </a:spcBef>
              <a:spcAft>
                <a:spcPts val="0"/>
              </a:spcAft>
              <a:buSzPts val="1400"/>
              <a:buNone/>
            </a:pPr>
            <a:r>
              <a:rPr lang="bg" sz="1100" dirty="0">
                <a:latin typeface="Arial"/>
                <a:ea typeface="Arial"/>
                <a:cs typeface="Arial"/>
                <a:sym typeface="Arial"/>
              </a:rPr>
              <a:t>Не забравяйте, че в този модул работим с </a:t>
            </a:r>
            <a:r>
              <a:rPr lang="bg" sz="1100" b="1" dirty="0">
                <a:latin typeface="Arial"/>
                <a:ea typeface="Arial"/>
                <a:cs typeface="Arial"/>
                <a:sym typeface="Arial"/>
              </a:rPr>
              <a:t>хипотетични допълнения </a:t>
            </a:r>
            <a:r>
              <a:rPr lang="bg" sz="1100" dirty="0">
                <a:latin typeface="Arial"/>
                <a:ea typeface="Arial"/>
                <a:cs typeface="Arial"/>
                <a:sym typeface="Arial"/>
              </a:rPr>
              <a:t>към формуляра за доклад. Слайдовете с въпроси за поръчки за услуги са само примери, които да Ви помогнат да си представите как наблюдателите </a:t>
            </a:r>
            <a:r>
              <a:rPr lang="bg" sz="1100" i="1" dirty="0">
                <a:latin typeface="Arial"/>
                <a:ea typeface="Arial"/>
                <a:cs typeface="Arial"/>
                <a:sym typeface="Arial"/>
              </a:rPr>
              <a:t>биха могли </a:t>
            </a:r>
            <a:r>
              <a:rPr lang="bg" sz="1100" dirty="0">
                <a:latin typeface="Arial"/>
                <a:ea typeface="Arial"/>
                <a:cs typeface="Arial"/>
                <a:sym typeface="Arial"/>
              </a:rPr>
              <a:t>да проследяват тези проблеми; те не описват конкретен реален договор.</a:t>
            </a:r>
            <a:endParaRPr sz="1100" dirty="0">
              <a:latin typeface="Arial"/>
              <a:ea typeface="Arial"/>
              <a:cs typeface="Arial"/>
              <a:sym typeface="Arial"/>
            </a:endParaRPr>
          </a:p>
          <a:p>
            <a:pPr marL="0" lvl="0" indent="0" algn="l" rtl="0">
              <a:lnSpc>
                <a:spcPct val="115000"/>
              </a:lnSpc>
              <a:spcBef>
                <a:spcPts val="1200"/>
              </a:spcBef>
              <a:spcAft>
                <a:spcPts val="0"/>
              </a:spcAft>
              <a:buSzPts val="1400"/>
              <a:buNone/>
            </a:pPr>
            <a:r>
              <a:rPr lang="bg" sz="1100" dirty="0">
                <a:latin typeface="Arial"/>
                <a:ea typeface="Arial"/>
                <a:cs typeface="Arial"/>
                <a:sym typeface="Arial"/>
              </a:rPr>
              <a:t>Тук Вашата задача като наблюдатели е да сравните </a:t>
            </a:r>
            <a:r>
              <a:rPr lang="bg" sz="1100" b="1" dirty="0">
                <a:latin typeface="Arial"/>
                <a:ea typeface="Arial"/>
                <a:cs typeface="Arial"/>
                <a:sym typeface="Arial"/>
              </a:rPr>
              <a:t>имената от резултатите/продуктите </a:t>
            </a:r>
            <a:r>
              <a:rPr lang="bg" sz="1100" dirty="0">
                <a:latin typeface="Arial"/>
                <a:ea typeface="Arial"/>
                <a:cs typeface="Arial"/>
                <a:sym typeface="Arial"/>
              </a:rPr>
              <a:t>с </a:t>
            </a:r>
            <a:r>
              <a:rPr lang="bg" sz="1100" b="1" dirty="0">
                <a:latin typeface="Arial"/>
                <a:ea typeface="Arial"/>
                <a:cs typeface="Arial"/>
                <a:sym typeface="Arial"/>
              </a:rPr>
              <a:t>имената по договор</a:t>
            </a:r>
            <a:r>
              <a:rPr lang="bg" sz="1100" dirty="0">
                <a:latin typeface="Arial"/>
                <a:ea typeface="Arial"/>
                <a:cs typeface="Arial"/>
                <a:sym typeface="Arial"/>
              </a:rPr>
              <a:t>:</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bg" sz="1100" dirty="0">
                <a:latin typeface="Arial"/>
                <a:ea typeface="Arial"/>
                <a:cs typeface="Arial"/>
                <a:sym typeface="Arial"/>
              </a:rPr>
              <a:t>Кой подписва докладите за надзора?</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Чие лого е на чертежите или учебните материали?</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Коя лаборатория издава сертификатите за изпитване?</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Кои обучители са в списъците с присъстващи?</a:t>
            </a:r>
            <a:endParaRPr sz="1100" dirty="0">
              <a:latin typeface="Arial"/>
              <a:ea typeface="Arial"/>
              <a:cs typeface="Arial"/>
              <a:sym typeface="Arial"/>
            </a:endParaRPr>
          </a:p>
          <a:p>
            <a:pPr marL="0" lvl="0" indent="0" algn="l" rtl="0">
              <a:lnSpc>
                <a:spcPct val="115000"/>
              </a:lnSpc>
              <a:spcBef>
                <a:spcPts val="1200"/>
              </a:spcBef>
              <a:spcAft>
                <a:spcPts val="0"/>
              </a:spcAft>
              <a:buSzPts val="1400"/>
              <a:buNone/>
            </a:pPr>
            <a:r>
              <a:rPr lang="bg" sz="1100" dirty="0">
                <a:latin typeface="Arial"/>
                <a:ea typeface="Arial"/>
                <a:cs typeface="Arial"/>
                <a:sym typeface="Arial"/>
              </a:rPr>
              <a:t>След това проверете дали тези имена фигурират в </a:t>
            </a:r>
            <a:r>
              <a:rPr lang="bg" sz="1100" b="1" dirty="0">
                <a:latin typeface="Arial"/>
                <a:ea typeface="Arial"/>
                <a:cs typeface="Arial"/>
                <a:sym typeface="Arial"/>
              </a:rPr>
              <a:t>списъка с експерти и/или списъка с подизпълнители </a:t>
            </a:r>
            <a:r>
              <a:rPr lang="bg" sz="1100" dirty="0">
                <a:latin typeface="Arial"/>
                <a:ea typeface="Arial"/>
                <a:cs typeface="Arial"/>
                <a:sym typeface="Arial"/>
              </a:rPr>
              <a:t>според договора. Ако всичко съвпада, отбелязвате </a:t>
            </a:r>
            <a:r>
              <a:rPr lang="bg" sz="1100" i="1" dirty="0">
                <a:latin typeface="Arial"/>
                <a:ea typeface="Arial"/>
                <a:cs typeface="Arial"/>
                <a:sym typeface="Arial"/>
              </a:rPr>
              <a:t>„Да“ </a:t>
            </a:r>
            <a:r>
              <a:rPr lang="bg" sz="1100" dirty="0">
                <a:latin typeface="Arial"/>
                <a:ea typeface="Arial"/>
                <a:cs typeface="Arial"/>
                <a:sym typeface="Arial"/>
              </a:rPr>
              <a:t>и може да допълните: „Доклади, подписани от същите инженери, посочени като ключови експерти 1 и 2“.</a:t>
            </a:r>
            <a:endParaRPr sz="1100" dirty="0">
              <a:latin typeface="Arial"/>
              <a:ea typeface="Arial"/>
              <a:cs typeface="Arial"/>
              <a:sym typeface="Arial"/>
            </a:endParaRPr>
          </a:p>
          <a:p>
            <a:pPr marL="0" lvl="0" indent="0" algn="l" rtl="0">
              <a:lnSpc>
                <a:spcPct val="115000"/>
              </a:lnSpc>
              <a:spcBef>
                <a:spcPts val="1200"/>
              </a:spcBef>
              <a:spcAft>
                <a:spcPts val="0"/>
              </a:spcAft>
              <a:buSzPts val="1400"/>
              <a:buNone/>
            </a:pPr>
            <a:r>
              <a:rPr lang="bg" sz="1100" dirty="0">
                <a:latin typeface="Arial"/>
                <a:ea typeface="Arial"/>
                <a:cs typeface="Arial"/>
                <a:sym typeface="Arial"/>
              </a:rPr>
              <a:t>Ако видите различна компания или различни лица – например доклади за надзор, подписани от „Local Engineering Ltd.“, въпреки че договорът е с „BigConsult International“, а в списъка с подизпълнители не се споменава Local Engineering – ето къде се намесват </a:t>
            </a:r>
            <a:r>
              <a:rPr lang="bg" sz="1100" b="1" dirty="0">
                <a:latin typeface="Arial"/>
                <a:ea typeface="Arial"/>
                <a:cs typeface="Arial"/>
                <a:sym typeface="Arial"/>
              </a:rPr>
              <a:t>Корупционни модели 2 и 3</a:t>
            </a:r>
            <a:r>
              <a:rPr lang="bg" sz="1100" dirty="0">
                <a:latin typeface="Arial"/>
                <a:ea typeface="Arial"/>
                <a:cs typeface="Arial"/>
                <a:sym typeface="Arial"/>
              </a:rPr>
              <a:t>.</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bg" sz="1100" b="1" dirty="0">
                <a:latin typeface="Arial"/>
                <a:ea typeface="Arial"/>
                <a:cs typeface="Arial"/>
                <a:sym typeface="Arial"/>
              </a:rPr>
              <a:t>КМ3</a:t>
            </a:r>
            <a:r>
              <a:rPr lang="bg" sz="1100" dirty="0">
                <a:latin typeface="Arial"/>
                <a:ea typeface="Arial"/>
                <a:cs typeface="Arial"/>
                <a:sym typeface="Arial"/>
              </a:rPr>
              <a:t>: подставени фирми-изпълнители или недекларирано подизпълнение. Фирмата, спечелила поръчката, може да е просто прикритие, чрез което изпълнението в действителност се прехвърля към политически обвързана компания, кояте не е участвала в процедурата.</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b="1" dirty="0">
                <a:latin typeface="Arial"/>
                <a:ea typeface="Arial"/>
                <a:cs typeface="Arial"/>
                <a:sym typeface="Arial"/>
              </a:rPr>
              <a:t>КМ2</a:t>
            </a:r>
            <a:r>
              <a:rPr lang="bg" sz="1100" dirty="0">
                <a:latin typeface="Arial"/>
                <a:ea typeface="Arial"/>
                <a:cs typeface="Arial"/>
                <a:sym typeface="Arial"/>
              </a:rPr>
              <a:t>: по-слаби екипи или експерти-фантоми. В офертата се споменават старши инженери с международен опит, но на място цялата работа се извършва от младши персонал или по-евтина местна фирма, докато с фактурите се таксуват високите цени.</a:t>
            </a:r>
            <a:endParaRPr sz="1100" dirty="0">
              <a:latin typeface="Arial"/>
              <a:ea typeface="Arial"/>
              <a:cs typeface="Arial"/>
              <a:sym typeface="Arial"/>
            </a:endParaRPr>
          </a:p>
          <a:p>
            <a:pPr marL="0" lvl="0" indent="0" algn="l" rtl="0">
              <a:lnSpc>
                <a:spcPct val="115000"/>
              </a:lnSpc>
              <a:spcBef>
                <a:spcPts val="1200"/>
              </a:spcBef>
              <a:spcAft>
                <a:spcPts val="0"/>
              </a:spcAft>
              <a:buSzPts val="1400"/>
              <a:buNone/>
            </a:pPr>
            <a:r>
              <a:rPr lang="bg" sz="1100" dirty="0">
                <a:latin typeface="Arial"/>
                <a:ea typeface="Arial"/>
                <a:cs typeface="Arial"/>
                <a:sym typeface="Arial"/>
              </a:rPr>
              <a:t>При малки инфраструктурни проекти това може пряко да повлияе на </a:t>
            </a:r>
            <a:r>
              <a:rPr lang="bg" sz="1100" b="1" dirty="0">
                <a:latin typeface="Arial"/>
                <a:ea typeface="Arial"/>
                <a:cs typeface="Arial"/>
                <a:sym typeface="Arial"/>
              </a:rPr>
              <a:t>качеството и безопасността </a:t>
            </a:r>
            <a:r>
              <a:rPr lang="bg" sz="1100" dirty="0">
                <a:latin typeface="Arial"/>
                <a:ea typeface="Arial"/>
                <a:cs typeface="Arial"/>
                <a:sym typeface="Arial"/>
              </a:rPr>
              <a:t>– представете си надзор на пътен проект, извършван от непосочено местно бюро, или бетонните тестове, извършени от лаборатория, която не отговаря на стандартите.</a:t>
            </a:r>
            <a:endParaRPr sz="1100" dirty="0">
              <a:latin typeface="Arial"/>
              <a:ea typeface="Arial"/>
              <a:cs typeface="Arial"/>
              <a:sym typeface="Arial"/>
            </a:endParaRPr>
          </a:p>
          <a:p>
            <a:pPr marL="0" lvl="0" indent="0" algn="l" rtl="0">
              <a:lnSpc>
                <a:spcPct val="115000"/>
              </a:lnSpc>
              <a:spcBef>
                <a:spcPts val="1200"/>
              </a:spcBef>
              <a:spcAft>
                <a:spcPts val="1200"/>
              </a:spcAft>
              <a:buSzPts val="1400"/>
              <a:buNone/>
            </a:pPr>
            <a:r>
              <a:rPr lang="bg" sz="1100" dirty="0">
                <a:latin typeface="Arial"/>
                <a:ea typeface="Arial"/>
                <a:cs typeface="Arial"/>
                <a:sym typeface="Arial"/>
              </a:rPr>
              <a:t>Вашата роля не е да преценявате дали тези хора са компетентни; Вашата роля е да документирате </a:t>
            </a:r>
            <a:r>
              <a:rPr lang="bg" sz="1100" b="1" dirty="0">
                <a:latin typeface="Arial"/>
                <a:ea typeface="Arial"/>
                <a:cs typeface="Arial"/>
                <a:sym typeface="Arial"/>
              </a:rPr>
              <a:t>различията между оферираното и случилото се в действителност</a:t>
            </a:r>
            <a:r>
              <a:rPr lang="bg" sz="1100" dirty="0">
                <a:latin typeface="Arial"/>
                <a:ea typeface="Arial"/>
                <a:cs typeface="Arial"/>
                <a:sym typeface="Arial"/>
              </a:rPr>
              <a:t>. Опростеният начин на регистрация на тези разминавания – с </a:t>
            </a:r>
            <a:r>
              <a:rPr lang="bg" sz="1100" i="1" dirty="0">
                <a:latin typeface="Arial"/>
                <a:ea typeface="Arial"/>
                <a:cs typeface="Arial"/>
                <a:sym typeface="Arial"/>
              </a:rPr>
              <a:t>„Не“</a:t>
            </a:r>
            <a:r>
              <a:rPr lang="bg" sz="1100" dirty="0">
                <a:latin typeface="Arial"/>
                <a:ea typeface="Arial"/>
                <a:cs typeface="Arial"/>
                <a:sym typeface="Arial"/>
              </a:rPr>
              <a:t> и изброяване на имена или наименования на фирми, които не би следвало да са сред изпълнителите, дава на компетентните органи отправна точка за последваща проверка.</a:t>
            </a:r>
          </a:p>
        </p:txBody>
      </p:sp>
      <p:sp>
        <p:nvSpPr>
          <p:cNvPr id="181" name="Google Shape;181;g3a9ecc4a29f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a9b0ea2687_0_9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Благодаря Ви, че останахте с мен в Част 4 от Модул 3.</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В тази последна част на модул 3 следвахме логиката при Стъпка 2, но отидохме отвъд поръчките за строителство. Зададохме се въпроса „Ами ако“:</a:t>
            </a:r>
            <a:endParaRPr sz="1100" dirty="0">
              <a:latin typeface="Arial"/>
              <a:ea typeface="Arial"/>
              <a:cs typeface="Arial"/>
              <a:sym typeface="Arial"/>
            </a:endParaRPr>
          </a:p>
          <a:p>
            <a:pPr marL="381000" marR="381000" lvl="0" indent="0" algn="l" rtl="0">
              <a:lnSpc>
                <a:spcPct val="115000"/>
              </a:lnSpc>
              <a:spcBef>
                <a:spcPts val="1200"/>
              </a:spcBef>
              <a:spcAft>
                <a:spcPts val="0"/>
              </a:spcAft>
              <a:buClr>
                <a:schemeClr val="dk1"/>
              </a:buClr>
              <a:buSzPts val="1100"/>
              <a:buFont typeface="Arial"/>
              <a:buNone/>
            </a:pPr>
            <a:r>
              <a:rPr lang="bg" sz="1100" i="1" dirty="0">
                <a:latin typeface="Arial"/>
                <a:ea typeface="Arial"/>
                <a:cs typeface="Arial"/>
                <a:sym typeface="Arial"/>
              </a:rPr>
              <a:t>Ако използваме инструмента за докладване за наблюдение на поръчки за доставки стоки и услуги, какви допълнителни проверки биха били най-полезни за идентициране на рискове от корупция?</a:t>
            </a:r>
            <a:endParaRPr sz="1100" i="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За да си отговорим на този въпрос, разработихме </a:t>
            </a:r>
            <a:r>
              <a:rPr lang="bg" sz="1100" b="1" dirty="0">
                <a:latin typeface="Arial"/>
                <a:ea typeface="Arial"/>
                <a:cs typeface="Arial"/>
                <a:sym typeface="Arial"/>
              </a:rPr>
              <a:t>хипотетични допълнителни въпроси</a:t>
            </a:r>
            <a:r>
              <a:rPr lang="bg" sz="1100" dirty="0">
                <a:latin typeface="Arial"/>
                <a:ea typeface="Arial"/>
                <a:cs typeface="Arial"/>
                <a:sym typeface="Arial"/>
              </a:rPr>
              <a:t>. Това са примерни въпроси, които в момента не са част от формуляра за доклад от наблюдението, но те показват как един и същ подход може да се приложи към различни видове договори.</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b="1" dirty="0">
                <a:latin typeface="Arial"/>
                <a:ea typeface="Arial"/>
                <a:cs typeface="Arial"/>
                <a:sym typeface="Arial"/>
              </a:rPr>
              <a:t>Първо разгледахме търговете за Доставки.</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Ако наблюдателят избере </a:t>
            </a:r>
            <a:r>
              <a:rPr lang="bg" sz="1100" i="1" dirty="0">
                <a:latin typeface="Arial"/>
                <a:ea typeface="Arial"/>
                <a:cs typeface="Arial"/>
                <a:sym typeface="Arial"/>
              </a:rPr>
              <a:t>Доставки</a:t>
            </a:r>
            <a:r>
              <a:rPr lang="bg" sz="1100" dirty="0">
                <a:latin typeface="Arial"/>
                <a:ea typeface="Arial"/>
                <a:cs typeface="Arial"/>
                <a:sym typeface="Arial"/>
              </a:rPr>
              <a:t>, е добре да си отговори на три групи допълнителни въпроси:</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AutoNum type="arabicPeriod"/>
            </a:pPr>
            <a:r>
              <a:rPr lang="bg" sz="1100" b="1" dirty="0">
                <a:latin typeface="Arial"/>
                <a:ea typeface="Arial"/>
                <a:cs typeface="Arial"/>
                <a:sym typeface="Arial"/>
              </a:rPr>
              <a:t>Достъп и възпрепятстване – индикатор за риск на ранен етап.</a:t>
            </a:r>
            <a:br>
              <a:rPr lang="en-US" sz="1100" b="1" dirty="0">
                <a:latin typeface="Arial"/>
                <a:ea typeface="Arial"/>
                <a:cs typeface="Arial"/>
                <a:sym typeface="Arial"/>
              </a:rPr>
            </a:br>
            <a:r>
              <a:rPr lang="bg" sz="1100" dirty="0">
                <a:latin typeface="Arial"/>
                <a:ea typeface="Arial"/>
                <a:cs typeface="Arial"/>
                <a:sym typeface="Arial"/>
              </a:rPr>
              <a:t>Запазихме основния въпрос при посещение на място – </a:t>
            </a:r>
            <a:r>
              <a:rPr lang="bg" sz="1100" i="1" dirty="0">
                <a:latin typeface="Arial"/>
                <a:ea typeface="Arial"/>
                <a:cs typeface="Arial"/>
                <a:sym typeface="Arial"/>
              </a:rPr>
              <a:t>Успяхте ли да осъществите посещение на място? </a:t>
            </a:r>
            <a:r>
              <a:rPr lang="bg" sz="1100" dirty="0">
                <a:latin typeface="Arial"/>
                <a:ea typeface="Arial"/>
                <a:cs typeface="Arial"/>
                <a:sym typeface="Arial"/>
              </a:rPr>
              <a:t>– но доразвихме опцията </a:t>
            </a:r>
            <a:r>
              <a:rPr lang="bg" sz="1100" b="1" dirty="0">
                <a:latin typeface="Arial"/>
                <a:ea typeface="Arial"/>
                <a:cs typeface="Arial"/>
                <a:sym typeface="Arial"/>
              </a:rPr>
              <a:t>„Не“</a:t>
            </a:r>
            <a:r>
              <a:rPr lang="bg" sz="1100" dirty="0">
                <a:latin typeface="Arial"/>
                <a:ea typeface="Arial"/>
                <a:cs typeface="Arial"/>
                <a:sym typeface="Arial"/>
              </a:rPr>
              <a:t>. В допълнителния въпрос се пита дали наблюдателят се е опитал да види къде действително се съхраняват или са инсталира ни артикулите – склад, помещение за съхранение или местоположението на крайния потребител – и ако достъп не е бил предоставен – </a:t>
            </a:r>
            <a:r>
              <a:rPr lang="bg" sz="1100" i="1" dirty="0">
                <a:latin typeface="Arial"/>
                <a:ea typeface="Arial"/>
                <a:cs typeface="Arial"/>
                <a:sym typeface="Arial"/>
              </a:rPr>
              <a:t>кой </a:t>
            </a:r>
            <a:r>
              <a:rPr lang="bg" sz="1100" dirty="0">
                <a:latin typeface="Arial"/>
                <a:ea typeface="Arial"/>
                <a:cs typeface="Arial"/>
                <a:sym typeface="Arial"/>
              </a:rPr>
              <a:t>е попречил и </a:t>
            </a:r>
            <a:r>
              <a:rPr lang="bg" sz="1100" i="1" dirty="0">
                <a:latin typeface="Arial"/>
                <a:ea typeface="Arial"/>
                <a:cs typeface="Arial"/>
                <a:sym typeface="Arial"/>
              </a:rPr>
              <a:t>защо</a:t>
            </a:r>
            <a:r>
              <a:rPr lang="bg" sz="1100" dirty="0">
                <a:latin typeface="Arial"/>
                <a:ea typeface="Arial"/>
                <a:cs typeface="Arial"/>
                <a:sym typeface="Arial"/>
              </a:rPr>
              <a:t>.</a:t>
            </a:r>
            <a:br>
              <a:rPr lang="en-US" sz="1100" dirty="0">
                <a:latin typeface="Arial"/>
                <a:ea typeface="Arial"/>
                <a:cs typeface="Arial"/>
                <a:sym typeface="Arial"/>
              </a:rPr>
            </a:br>
            <a:r>
              <a:rPr lang="bg" sz="1100" dirty="0">
                <a:latin typeface="Arial"/>
                <a:ea typeface="Arial"/>
                <a:cs typeface="Arial"/>
                <a:sym typeface="Arial"/>
              </a:rPr>
              <a:t>Това </a:t>
            </a:r>
            <a:r>
              <a:rPr lang="bg" sz="1100" b="1" dirty="0">
                <a:latin typeface="Arial"/>
                <a:ea typeface="Arial"/>
                <a:cs typeface="Arial"/>
                <a:sym typeface="Arial"/>
              </a:rPr>
              <a:t>не </a:t>
            </a:r>
            <a:r>
              <a:rPr lang="bg" sz="1100" dirty="0">
                <a:latin typeface="Arial"/>
                <a:ea typeface="Arial"/>
                <a:cs typeface="Arial"/>
                <a:sym typeface="Arial"/>
              </a:rPr>
              <a:t>представлява нов корупционен модел. Възпрепятстването на достъпа е </a:t>
            </a:r>
            <a:r>
              <a:rPr lang="bg" sz="1100" b="1" dirty="0">
                <a:latin typeface="Arial"/>
                <a:ea typeface="Arial"/>
                <a:cs typeface="Arial"/>
                <a:sym typeface="Arial"/>
              </a:rPr>
              <a:t>индикатор за риск</a:t>
            </a:r>
            <a:r>
              <a:rPr lang="bg" sz="1100" dirty="0">
                <a:latin typeface="Arial"/>
                <a:ea typeface="Arial"/>
                <a:cs typeface="Arial"/>
                <a:sym typeface="Arial"/>
              </a:rPr>
              <a:t>: на практика многократните или необясними откази за достъп до доставените стоки може да са сигнал, че някой е притеснен от това, което наблюдателят може да открие във връзка </a:t>
            </a:r>
            <a:r>
              <a:rPr lang="bg" sz="1100" b="1" dirty="0">
                <a:latin typeface="Arial"/>
                <a:ea typeface="Arial"/>
                <a:cs typeface="Arial"/>
                <a:sym typeface="Arial"/>
              </a:rPr>
              <a:t>КМ1, КМ2 или КМ3 </a:t>
            </a:r>
            <a:r>
              <a:rPr lang="bg" sz="1100" dirty="0">
                <a:latin typeface="Arial"/>
                <a:ea typeface="Arial"/>
                <a:cs typeface="Arial"/>
                <a:sym typeface="Arial"/>
              </a:rPr>
              <a:t>– необосновани изменения, липсващи артикули или неправомерно подизпълнение.</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b="1" dirty="0">
                <a:latin typeface="Arial"/>
                <a:ea typeface="Arial"/>
                <a:cs typeface="Arial"/>
                <a:sym typeface="Arial"/>
              </a:rPr>
              <a:t>Доставка срещу плащане – тук е територията на КМ2. </a:t>
            </a:r>
            <a:br>
              <a:rPr lang="en-US" sz="1100" b="1" dirty="0">
                <a:latin typeface="Arial"/>
                <a:ea typeface="Arial"/>
                <a:cs typeface="Arial"/>
                <a:sym typeface="Arial"/>
              </a:rPr>
            </a:br>
            <a:r>
              <a:rPr lang="bg" sz="1100" dirty="0">
                <a:latin typeface="Arial"/>
                <a:ea typeface="Arial"/>
                <a:cs typeface="Arial"/>
                <a:sym typeface="Arial"/>
              </a:rPr>
              <a:t>Тук предоставихме на наблюдателите конкретни „хитринки“, как да сравняват каквото виждат в действителност с посоченото по документи. В допълнителните въпроси се пита:</a:t>
            </a:r>
            <a:endParaRPr sz="1100" dirty="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bg-BG" sz="1100" b="1" noProof="0" dirty="0">
                <a:latin typeface="Arial"/>
                <a:ea typeface="Arial"/>
                <a:cs typeface="Arial"/>
                <a:sym typeface="Arial"/>
              </a:rPr>
              <a:t>Фактурите/товарителниците </a:t>
            </a:r>
            <a:r>
              <a:rPr lang="bg-BG" sz="1100" b="0" noProof="0" dirty="0">
                <a:latin typeface="Arial"/>
                <a:ea typeface="Arial"/>
                <a:cs typeface="Arial"/>
                <a:sym typeface="Arial"/>
              </a:rPr>
              <a:t>за доставка съответстват ли на</a:t>
            </a:r>
            <a:r>
              <a:rPr lang="bg-BG" sz="1100" b="1" noProof="0" dirty="0">
                <a:latin typeface="Arial"/>
                <a:ea typeface="Arial"/>
                <a:cs typeface="Arial"/>
                <a:sym typeface="Arial"/>
              </a:rPr>
              <a:t> получените модели/спецификации и количества</a:t>
            </a:r>
            <a:r>
              <a:rPr lang="bg" sz="1100" b="1" dirty="0">
                <a:latin typeface="Arial"/>
                <a:ea typeface="Arial"/>
                <a:cs typeface="Arial"/>
                <a:sym typeface="Arial"/>
              </a:rPr>
              <a:t>?</a:t>
            </a:r>
            <a:endParaRPr sz="1100" b="1" dirty="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bg-BG" sz="1200" b="0" i="0" u="none" strike="noStrike" cap="none" dirty="0">
                <a:solidFill>
                  <a:schemeClr val="dk1"/>
                </a:solidFill>
                <a:effectLst/>
                <a:latin typeface="Calibri"/>
                <a:ea typeface="Calibri"/>
                <a:cs typeface="Calibri"/>
                <a:sym typeface="Calibri"/>
              </a:rPr>
              <a:t>Налице ли са необходимите </a:t>
            </a:r>
            <a:r>
              <a:rPr lang="bg-BG" sz="1200" b="1" i="0" u="none" strike="noStrike" cap="none" dirty="0">
                <a:solidFill>
                  <a:schemeClr val="dk1"/>
                </a:solidFill>
                <a:effectLst/>
                <a:latin typeface="Calibri"/>
                <a:ea typeface="Calibri"/>
                <a:cs typeface="Calibri"/>
                <a:sym typeface="Calibri"/>
              </a:rPr>
              <a:t>документи/сертификати за съответствие</a:t>
            </a:r>
            <a:r>
              <a:rPr lang="bg" sz="1100" b="1" dirty="0">
                <a:latin typeface="Arial"/>
                <a:ea typeface="Arial"/>
                <a:cs typeface="Arial"/>
                <a:sym typeface="Arial"/>
              </a:rPr>
              <a:t> </a:t>
            </a:r>
            <a:r>
              <a:rPr lang="bg" sz="1100" dirty="0">
                <a:latin typeface="Arial"/>
                <a:ea typeface="Arial"/>
                <a:cs typeface="Arial"/>
                <a:sym typeface="Arial"/>
              </a:rPr>
              <a:t>– CE декларации, протоколи от изпитвания, енергийни етикети – и </a:t>
            </a:r>
            <a:r>
              <a:rPr lang="bg-BG" sz="1200" b="0" i="0" u="none" strike="noStrike" cap="none" dirty="0">
                <a:solidFill>
                  <a:schemeClr val="dk1"/>
                </a:solidFill>
                <a:effectLst/>
                <a:latin typeface="Calibri"/>
                <a:ea typeface="Calibri"/>
                <a:cs typeface="Calibri"/>
                <a:sym typeface="Calibri"/>
              </a:rPr>
              <a:t>регистрирани ли са </a:t>
            </a:r>
            <a:r>
              <a:rPr lang="bg-BG" sz="1200" b="1" i="0" u="none" strike="noStrike" cap="none" dirty="0">
                <a:solidFill>
                  <a:schemeClr val="dk1"/>
                </a:solidFill>
                <a:effectLst/>
                <a:latin typeface="Calibri"/>
                <a:ea typeface="Calibri"/>
                <a:cs typeface="Calibri"/>
                <a:sym typeface="Calibri"/>
              </a:rPr>
              <a:t>серийните или партидните номера</a:t>
            </a:r>
            <a:r>
              <a:rPr lang="bg" sz="1100" b="1" dirty="0">
                <a:latin typeface="Arial"/>
                <a:ea typeface="Arial"/>
                <a:cs typeface="Arial"/>
                <a:sym typeface="Arial"/>
              </a:rPr>
              <a:t>?</a:t>
            </a:r>
            <a:endParaRPr sz="1100" b="1" dirty="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И след съществуващия въпрос извършените плащания, добавихме: </a:t>
            </a:r>
            <a:r>
              <a:rPr lang="bg-BG" sz="1100" i="1" noProof="0" dirty="0">
                <a:latin typeface="Arial"/>
                <a:ea typeface="Arial"/>
                <a:cs typeface="Arial"/>
                <a:sym typeface="Arial"/>
              </a:rPr>
              <a:t>Заплатените количества съответстват ли на доставените (при артикулите, които сте </a:t>
            </a:r>
            <a:r>
              <a:rPr lang="ru-RU" sz="1100" i="1" dirty="0">
                <a:latin typeface="Arial"/>
                <a:ea typeface="Arial"/>
                <a:cs typeface="Arial"/>
                <a:sym typeface="Arial"/>
              </a:rPr>
              <a:t>проверили)</a:t>
            </a:r>
            <a:r>
              <a:rPr lang="bg" sz="1100" i="1" dirty="0">
                <a:latin typeface="Arial"/>
                <a:ea typeface="Arial"/>
                <a:cs typeface="Arial"/>
                <a:sym typeface="Arial"/>
              </a:rPr>
              <a:t>?</a:t>
            </a:r>
            <a:endParaRPr sz="1100" i="1" dirty="0">
              <a:latin typeface="Arial"/>
              <a:ea typeface="Arial"/>
              <a:cs typeface="Arial"/>
              <a:sym typeface="Arial"/>
            </a:endParaRPr>
          </a:p>
          <a:p>
            <a:pPr marL="158750" lvl="0" indent="0" algn="l" rtl="0">
              <a:lnSpc>
                <a:spcPct val="115000"/>
              </a:lnSpc>
              <a:spcBef>
                <a:spcPts val="0"/>
              </a:spcBef>
              <a:spcAft>
                <a:spcPts val="0"/>
              </a:spcAft>
              <a:buClr>
                <a:schemeClr val="dk1"/>
              </a:buClr>
              <a:buSzPts val="1100"/>
              <a:buNone/>
            </a:pPr>
            <a:r>
              <a:rPr lang="bg" sz="1100" dirty="0">
                <a:latin typeface="Arial"/>
                <a:ea typeface="Arial"/>
                <a:cs typeface="Arial"/>
                <a:sym typeface="Arial"/>
              </a:rPr>
              <a:t>	Това са все различни начини да разпознаем </a:t>
            </a:r>
            <a:r>
              <a:rPr lang="bg" sz="1100" b="1" dirty="0">
                <a:latin typeface="Arial"/>
                <a:ea typeface="Arial"/>
                <a:cs typeface="Arial"/>
                <a:sym typeface="Arial"/>
              </a:rPr>
              <a:t>Корупционен модел 2</a:t>
            </a:r>
            <a:r>
              <a:rPr lang="bg" sz="1100" dirty="0">
                <a:latin typeface="Arial"/>
                <a:ea typeface="Arial"/>
                <a:cs typeface="Arial"/>
                <a:sym typeface="Arial"/>
              </a:rPr>
              <a:t>: </a:t>
            </a:r>
            <a:r>
              <a:rPr lang="bg-BG" sz="1200" b="0" i="0" u="none" strike="noStrike" cap="none" dirty="0">
                <a:solidFill>
                  <a:schemeClr val="dk1"/>
                </a:solidFill>
                <a:effectLst/>
                <a:latin typeface="Calibri"/>
                <a:ea typeface="Calibri"/>
                <a:cs typeface="Calibri"/>
                <a:sym typeface="Calibri"/>
              </a:rPr>
              <a:t>некачествена или непълна доставка в сравнение с разплатеното</a:t>
            </a:r>
            <a:r>
              <a:rPr lang="bg" sz="1100" dirty="0">
                <a:latin typeface="Arial"/>
                <a:ea typeface="Arial"/>
                <a:cs typeface="Arial"/>
                <a:sym typeface="Arial"/>
              </a:rPr>
              <a:t>. Вероятно е да са монтирани по-	евтини артикули вместо посочените в офертата; „фантомни“ артикули, за които е платено, но не са доставени; или липсващи документи за съответствие, което 	предполага, че изискванията за качество и безопасност са били пренебрегнати.</a:t>
            </a:r>
            <a:endParaRPr sz="1100" dirty="0">
              <a:latin typeface="Arial"/>
              <a:ea typeface="Arial"/>
              <a:cs typeface="Arial"/>
              <a:sym typeface="Arial"/>
            </a:endParaRPr>
          </a:p>
          <a:p>
            <a:pPr marL="158750" lvl="0" indent="0" algn="l" rtl="0">
              <a:lnSpc>
                <a:spcPct val="115000"/>
              </a:lnSpc>
              <a:spcBef>
                <a:spcPts val="0"/>
              </a:spcBef>
              <a:spcAft>
                <a:spcPts val="0"/>
              </a:spcAft>
              <a:buClr>
                <a:schemeClr val="dk1"/>
              </a:buClr>
              <a:buSzPts val="1100"/>
              <a:buNone/>
            </a:pPr>
            <a:r>
              <a:rPr lang="bg" sz="1100" b="1" i="0" u="none" strike="noStrike" cap="none" dirty="0">
                <a:solidFill>
                  <a:schemeClr val="dk1"/>
                </a:solidFill>
                <a:latin typeface="Arial"/>
                <a:ea typeface="Arial"/>
                <a:cs typeface="Arial"/>
                <a:sym typeface="Arial"/>
              </a:rPr>
              <a:t>3. Декларирани спрямо наблюдавани изпълнители – сценарии, които сочат към КМ3 (а понякога и към КМ2). </a:t>
            </a:r>
            <a:br>
              <a:rPr lang="en-US" sz="1100" b="1" dirty="0">
                <a:latin typeface="Arial"/>
                <a:ea typeface="Arial"/>
                <a:cs typeface="Arial"/>
                <a:sym typeface="Arial"/>
              </a:rPr>
            </a:br>
            <a:r>
              <a:rPr lang="bg" sz="1100" dirty="0">
                <a:latin typeface="Arial"/>
                <a:ea typeface="Arial"/>
                <a:cs typeface="Arial"/>
                <a:sym typeface="Arial"/>
              </a:rPr>
              <a:t>Накрая, поразсъждавахме върху това, кой транспортира и инсталира оборудването и какво се случва след доставката. С допълнителния въпрос се питаме дали са използвани </a:t>
            </a:r>
            <a:r>
              <a:rPr lang="bg" sz="1100" b="1" dirty="0">
                <a:latin typeface="Arial"/>
                <a:ea typeface="Arial"/>
                <a:cs typeface="Arial"/>
                <a:sym typeface="Arial"/>
              </a:rPr>
              <a:t>външни доставчици на логистични или монтажни услуги</a:t>
            </a:r>
            <a:r>
              <a:rPr lang="bg" sz="1100" dirty="0">
                <a:latin typeface="Arial"/>
                <a:ea typeface="Arial"/>
                <a:cs typeface="Arial"/>
                <a:sym typeface="Arial"/>
              </a:rPr>
              <a:t>, които не фигурират в договора или списъка с подизпълнители, и дали на крайните ползватели на стоките са били предоставени </a:t>
            </a:r>
            <a:r>
              <a:rPr lang="bg" sz="1100" b="1" dirty="0">
                <a:latin typeface="Arial"/>
                <a:ea typeface="Arial"/>
                <a:cs typeface="Arial"/>
                <a:sym typeface="Arial"/>
              </a:rPr>
              <a:t>гаранция, ръководство за потребителя и базово обучение</a:t>
            </a:r>
            <a:r>
              <a:rPr lang="bg" sz="1100" dirty="0">
                <a:latin typeface="Arial"/>
                <a:ea typeface="Arial"/>
                <a:cs typeface="Arial"/>
                <a:sym typeface="Arial"/>
              </a:rPr>
              <a:t>.</a:t>
            </a:r>
            <a:br>
              <a:rPr lang="en-US" sz="1100" dirty="0">
                <a:latin typeface="Arial"/>
                <a:ea typeface="Arial"/>
                <a:cs typeface="Arial"/>
                <a:sym typeface="Arial"/>
              </a:rPr>
            </a:br>
            <a:r>
              <a:rPr lang="bg" sz="1100" dirty="0">
                <a:latin typeface="Arial"/>
                <a:ea typeface="Arial"/>
                <a:cs typeface="Arial"/>
                <a:sym typeface="Arial"/>
              </a:rPr>
              <a:t>Използвани заедно, тези проверки помагат за разкримането на типични </a:t>
            </a:r>
            <a:r>
              <a:rPr lang="bg" sz="1100" b="1" dirty="0">
                <a:latin typeface="Arial"/>
                <a:ea typeface="Arial"/>
                <a:cs typeface="Arial"/>
                <a:sym typeface="Arial"/>
              </a:rPr>
              <a:t>сценарии за КМ3</a:t>
            </a:r>
            <a:r>
              <a:rPr lang="bg" sz="1100" dirty="0">
                <a:latin typeface="Arial"/>
                <a:ea typeface="Arial"/>
                <a:cs typeface="Arial"/>
                <a:sym typeface="Arial"/>
              </a:rPr>
              <a:t>: недекларирани подизпълнители, политически свързани логистични фирми, които се появяват от нищото, или следпродажбени задължения, тихомълком отпаднали след плащането на фактурата. Липсата на обучение и гаранции не представляват отделен корупционен модел; те са „червени лампички“, индикатови за това, че обещаният пакет не е бил напълно предоставен – което отново ни връща към </a:t>
            </a:r>
            <a:r>
              <a:rPr lang="bg" sz="1100" b="1" dirty="0">
                <a:latin typeface="Arial"/>
                <a:ea typeface="Arial"/>
                <a:cs typeface="Arial"/>
                <a:sym typeface="Arial"/>
              </a:rPr>
              <a:t>КМ2 </a:t>
            </a:r>
            <a:r>
              <a:rPr lang="bg" sz="1100" dirty="0">
                <a:latin typeface="Arial"/>
                <a:ea typeface="Arial"/>
                <a:cs typeface="Arial"/>
                <a:sym typeface="Arial"/>
              </a:rPr>
              <a:t>във връзка със съотношението цена-качество.</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b="1" dirty="0">
                <a:latin typeface="Arial"/>
                <a:ea typeface="Arial"/>
                <a:cs typeface="Arial"/>
                <a:sym typeface="Arial"/>
              </a:rPr>
              <a:t>След това разгледахме някои аспекти от поръчките за Услуги.</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Ако наблюдателят избере договор за </a:t>
            </a:r>
            <a:r>
              <a:rPr lang="bg" sz="1100" i="1" dirty="0">
                <a:latin typeface="Arial"/>
                <a:ea typeface="Arial"/>
                <a:cs typeface="Arial"/>
                <a:sym typeface="Arial"/>
              </a:rPr>
              <a:t>Услуги</a:t>
            </a:r>
            <a:r>
              <a:rPr lang="bg" sz="1100" dirty="0">
                <a:latin typeface="Arial"/>
                <a:ea typeface="Arial"/>
                <a:cs typeface="Arial"/>
                <a:sym typeface="Arial"/>
              </a:rPr>
              <a:t>, следва да си отговори на допълнителен набор от въпроси, отново съпоставени със същите три корупционни модела.</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AutoNum type="arabicPeriod"/>
            </a:pPr>
            <a:r>
              <a:rPr lang="bg" sz="1100" b="1" dirty="0">
                <a:latin typeface="Arial"/>
                <a:ea typeface="Arial"/>
                <a:cs typeface="Arial"/>
                <a:sym typeface="Arial"/>
              </a:rPr>
              <a:t>Изпълнение срещу заплащане – приемане на услугите (КМ2).</a:t>
            </a:r>
            <a:br>
              <a:rPr lang="en-US" sz="1100" b="1" dirty="0">
                <a:latin typeface="Arial"/>
                <a:ea typeface="Arial"/>
                <a:cs typeface="Arial"/>
                <a:sym typeface="Arial"/>
              </a:rPr>
            </a:br>
            <a:r>
              <a:rPr lang="bg" sz="1100" b="0" dirty="0">
                <a:latin typeface="Arial"/>
                <a:ea typeface="Arial"/>
                <a:cs typeface="Arial"/>
                <a:sym typeface="Arial"/>
              </a:rPr>
              <a:t>С първия </a:t>
            </a:r>
            <a:r>
              <a:rPr lang="bg" sz="1100" dirty="0">
                <a:latin typeface="Arial"/>
                <a:ea typeface="Arial"/>
                <a:cs typeface="Arial"/>
                <a:sym typeface="Arial"/>
              </a:rPr>
              <a:t>допълнителен въпрос се питаме дали </a:t>
            </a:r>
            <a:r>
              <a:rPr lang="bg" sz="1100" b="1" dirty="0">
                <a:latin typeface="Arial"/>
                <a:ea typeface="Arial"/>
                <a:cs typeface="Arial"/>
                <a:sym typeface="Arial"/>
              </a:rPr>
              <a:t>предоставените услуги са били приети писмено, </a:t>
            </a:r>
            <a:r>
              <a:rPr lang="bg" sz="1100" dirty="0">
                <a:latin typeface="Arial"/>
                <a:ea typeface="Arial"/>
                <a:cs typeface="Arial"/>
                <a:sym typeface="Arial"/>
              </a:rPr>
              <a:t>съгласно посочените критерии и подсещме наблюдателя да опише приемо-предавателния протокол (или подобен документ), датата или референтния номер. Подобно на въпросите при строителството, по този начин се уверяваме, че имаме ясно, датирано „да“, че всичко е предоставено, преди да потекат парите.</a:t>
            </a:r>
            <a:br>
              <a:rPr lang="en-US" sz="1100" dirty="0">
                <a:latin typeface="Arial"/>
                <a:ea typeface="Arial"/>
                <a:cs typeface="Arial"/>
                <a:sym typeface="Arial"/>
              </a:rPr>
            </a:br>
            <a:r>
              <a:rPr lang="bg-BG" sz="1100" dirty="0">
                <a:latin typeface="Arial"/>
                <a:ea typeface="Arial"/>
                <a:cs typeface="Arial"/>
                <a:sym typeface="Arial"/>
              </a:rPr>
              <a:t>Липсата на официално приемане или слабости в документирането </a:t>
            </a:r>
            <a:r>
              <a:rPr lang="bg" sz="1100" dirty="0">
                <a:latin typeface="Arial"/>
                <a:ea typeface="Arial"/>
                <a:cs typeface="Arial"/>
                <a:sym typeface="Arial"/>
              </a:rPr>
              <a:t>е индикатор, че може да е налице </a:t>
            </a:r>
            <a:r>
              <a:rPr lang="bg" sz="1100" b="1" dirty="0">
                <a:latin typeface="Arial"/>
                <a:ea typeface="Arial"/>
                <a:cs typeface="Arial"/>
                <a:sym typeface="Arial"/>
              </a:rPr>
              <a:t>КМ2</a:t>
            </a:r>
            <a:r>
              <a:rPr lang="bg" sz="1100" dirty="0">
                <a:latin typeface="Arial"/>
                <a:ea typeface="Arial"/>
                <a:cs typeface="Arial"/>
                <a:sym typeface="Arial"/>
              </a:rPr>
              <a:t>: плащания, извършени без солидни доказателства, че докладите, проектите или обученията наистина отговарят на обещаното.</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b="1" dirty="0">
                <a:latin typeface="Arial"/>
                <a:ea typeface="Arial"/>
                <a:cs typeface="Arial"/>
                <a:sym typeface="Arial"/>
              </a:rPr>
              <a:t>Изпълнение срещу заплащане – време срещу резултати (КМ2).</a:t>
            </a:r>
            <a:br>
              <a:rPr lang="en-US" sz="1100" b="1" dirty="0">
                <a:latin typeface="Arial"/>
                <a:ea typeface="Arial"/>
                <a:cs typeface="Arial"/>
                <a:sym typeface="Arial"/>
              </a:rPr>
            </a:br>
            <a:r>
              <a:rPr lang="bg" sz="1100" dirty="0">
                <a:latin typeface="Arial"/>
                <a:ea typeface="Arial"/>
                <a:cs typeface="Arial"/>
                <a:sym typeface="Arial"/>
              </a:rPr>
              <a:t>Второто допълнение към въпроса за плащанията се отнася към договори за услуги, при които плащанията са обвързани с отработени часове, и пита дали </a:t>
            </a:r>
            <a:r>
              <a:rPr lang="bg" sz="1100" b="1" dirty="0">
                <a:latin typeface="Arial"/>
                <a:ea typeface="Arial"/>
                <a:cs typeface="Arial"/>
                <a:sym typeface="Arial"/>
              </a:rPr>
              <a:t>отчетите за отработено време или регистрите за извършени дейности отговарят на крайния резултат/продукт</a:t>
            </a:r>
            <a:r>
              <a:rPr lang="bg" sz="1100" dirty="0">
                <a:latin typeface="Arial"/>
                <a:ea typeface="Arial"/>
                <a:cs typeface="Arial"/>
                <a:sym typeface="Arial"/>
              </a:rPr>
              <a:t>. Не е необходимо наблюдателите да извършват пълен одит; тяхната задача е да проверят дали фактурираните отработени дни/часове имат разумно отражение в крайния резултат. </a:t>
            </a:r>
            <a:br>
              <a:rPr lang="en-US" sz="1100" dirty="0">
                <a:latin typeface="Arial"/>
                <a:ea typeface="Arial"/>
                <a:cs typeface="Arial"/>
                <a:sym typeface="Arial"/>
              </a:rPr>
            </a:br>
            <a:r>
              <a:rPr lang="bg" sz="1100" dirty="0">
                <a:latin typeface="Arial"/>
                <a:ea typeface="Arial"/>
                <a:cs typeface="Arial"/>
                <a:sym typeface="Arial"/>
              </a:rPr>
              <a:t>Когато това не е така – например </a:t>
            </a:r>
            <a:r>
              <a:rPr lang="bg-BG" sz="1100" noProof="0" dirty="0">
                <a:latin typeface="Arial"/>
                <a:ea typeface="Arial"/>
                <a:cs typeface="Arial"/>
                <a:sym typeface="Arial"/>
              </a:rPr>
              <a:t>голям брой фактурирани човеко-дни срещу кратък „доклад“</a:t>
            </a:r>
            <a:r>
              <a:rPr lang="bg" sz="1100" dirty="0">
                <a:latin typeface="Arial"/>
                <a:ea typeface="Arial"/>
                <a:cs typeface="Arial"/>
                <a:sym typeface="Arial"/>
              </a:rPr>
              <a:t> – има сериозни индикации за </a:t>
            </a:r>
            <a:r>
              <a:rPr lang="bg" sz="1100" b="1" dirty="0">
                <a:latin typeface="Arial"/>
                <a:ea typeface="Arial"/>
                <a:cs typeface="Arial"/>
                <a:sym typeface="Arial"/>
              </a:rPr>
              <a:t>КМ3</a:t>
            </a:r>
            <a:r>
              <a:rPr lang="bg" sz="1100" dirty="0">
                <a:latin typeface="Arial"/>
                <a:ea typeface="Arial"/>
                <a:cs typeface="Arial"/>
                <a:sym typeface="Arial"/>
              </a:rPr>
              <a:t>: </a:t>
            </a:r>
            <a:r>
              <a:rPr lang="ru-RU" sz="1100" dirty="0">
                <a:latin typeface="Arial"/>
                <a:ea typeface="Arial"/>
                <a:cs typeface="Arial"/>
                <a:sym typeface="Arial"/>
              </a:rPr>
              <a:t>фиктивна работа или </a:t>
            </a:r>
            <a:r>
              <a:rPr lang="bg-BG" sz="1100" noProof="0" dirty="0">
                <a:latin typeface="Arial"/>
                <a:ea typeface="Arial"/>
                <a:cs typeface="Arial"/>
                <a:sym typeface="Arial"/>
              </a:rPr>
              <a:t>твърде високо възнаграждение</a:t>
            </a:r>
            <a:r>
              <a:rPr lang="bg" sz="1100" dirty="0">
                <a:latin typeface="Arial"/>
                <a:ea typeface="Arial"/>
                <a:cs typeface="Arial"/>
                <a:sym typeface="Arial"/>
              </a:rPr>
              <a:t>.</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b="1" dirty="0">
                <a:latin typeface="Arial"/>
                <a:ea typeface="Arial"/>
                <a:cs typeface="Arial"/>
                <a:sym typeface="Arial"/>
              </a:rPr>
              <a:t>Изменения на договора – разширяване на обхвата (КМ1). </a:t>
            </a:r>
            <a:br>
              <a:rPr lang="en-US" sz="1100" b="1" dirty="0">
                <a:latin typeface="Arial"/>
                <a:ea typeface="Arial"/>
                <a:cs typeface="Arial"/>
                <a:sym typeface="Arial"/>
              </a:rPr>
            </a:br>
            <a:r>
              <a:rPr lang="bg" sz="1100" dirty="0">
                <a:latin typeface="Arial"/>
                <a:ea typeface="Arial"/>
                <a:cs typeface="Arial"/>
                <a:sym typeface="Arial"/>
              </a:rPr>
              <a:t>Когато налице са изменения, допълнителният въпрос е дали </a:t>
            </a:r>
            <a:r>
              <a:rPr lang="bg" sz="1100" b="1" dirty="0">
                <a:latin typeface="Arial"/>
                <a:ea typeface="Arial"/>
                <a:cs typeface="Arial"/>
                <a:sym typeface="Arial"/>
              </a:rPr>
              <a:t>удълженият срок или новите задачи са били официално обосновани и договорени в подписан анекс преди предоставянето им</a:t>
            </a:r>
            <a:r>
              <a:rPr lang="bg" sz="1100" dirty="0">
                <a:latin typeface="Arial"/>
                <a:ea typeface="Arial"/>
                <a:cs typeface="Arial"/>
                <a:sym typeface="Arial"/>
              </a:rPr>
              <a:t>. Това не е нов модел – това е само </a:t>
            </a:r>
            <a:r>
              <a:rPr lang="bg" sz="1100" b="1" dirty="0">
                <a:latin typeface="Arial"/>
                <a:ea typeface="Arial"/>
                <a:cs typeface="Arial"/>
                <a:sym typeface="Arial"/>
              </a:rPr>
              <a:t>версията на КМ1 при поръчки за услуги</a:t>
            </a:r>
            <a:r>
              <a:rPr lang="bg" sz="1100" dirty="0">
                <a:latin typeface="Arial"/>
                <a:ea typeface="Arial"/>
                <a:cs typeface="Arial"/>
                <a:sym typeface="Arial"/>
              </a:rPr>
              <a:t>: необосновани изменения на договора и разширяване на обхвата. </a:t>
            </a:r>
            <a:br>
              <a:rPr lang="en-US" sz="1100" dirty="0">
                <a:latin typeface="Arial"/>
                <a:ea typeface="Arial"/>
                <a:cs typeface="Arial"/>
                <a:sym typeface="Arial"/>
              </a:rPr>
            </a:br>
            <a:r>
              <a:rPr lang="bg" sz="1100" dirty="0">
                <a:latin typeface="Arial"/>
                <a:ea typeface="Arial"/>
                <a:cs typeface="Arial"/>
                <a:sym typeface="Arial"/>
              </a:rPr>
              <a:t>Многократните удължения, неясните обосновки и измененията с обратна сила индикират риска за задействан КМ1.</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b="1" dirty="0">
                <a:latin typeface="Arial"/>
                <a:ea typeface="Arial"/>
                <a:cs typeface="Arial"/>
                <a:sym typeface="Arial"/>
              </a:rPr>
              <a:t>Декларирани спрямо наблюдавани изпълнители – кой действително е предоставил услугите (КМ3, с елементи на КМ2). </a:t>
            </a:r>
            <a:br>
              <a:rPr lang="en-US" sz="1100" b="1" dirty="0">
                <a:latin typeface="Arial"/>
                <a:ea typeface="Arial"/>
                <a:cs typeface="Arial"/>
                <a:sym typeface="Arial"/>
              </a:rPr>
            </a:br>
            <a:r>
              <a:rPr lang="bg" sz="1100" dirty="0">
                <a:latin typeface="Arial"/>
                <a:ea typeface="Arial"/>
                <a:cs typeface="Arial"/>
                <a:sym typeface="Arial"/>
              </a:rPr>
              <a:t>Накрая, с допълнението при поръчките за услуги, се питаме дали </a:t>
            </a:r>
            <a:r>
              <a:rPr lang="bg" sz="1100" b="1" dirty="0">
                <a:latin typeface="Arial"/>
                <a:ea typeface="Arial"/>
                <a:cs typeface="Arial"/>
                <a:sym typeface="Arial"/>
              </a:rPr>
              <a:t>посочените в крайните продукти автори и консултанти </a:t>
            </a:r>
            <a:r>
              <a:rPr lang="bg" sz="1100" dirty="0">
                <a:latin typeface="Arial"/>
                <a:ea typeface="Arial"/>
                <a:cs typeface="Arial"/>
                <a:sym typeface="Arial"/>
              </a:rPr>
              <a:t>съответстват на </a:t>
            </a:r>
            <a:r>
              <a:rPr lang="bg" sz="1100" b="1" dirty="0">
                <a:latin typeface="Arial"/>
                <a:ea typeface="Arial"/>
                <a:cs typeface="Arial"/>
                <a:sym typeface="Arial"/>
              </a:rPr>
              <a:t>списъка с изпълнители и подизпълнители </a:t>
            </a:r>
            <a:r>
              <a:rPr lang="bg" sz="1100" dirty="0">
                <a:latin typeface="Arial"/>
                <a:ea typeface="Arial"/>
                <a:cs typeface="Arial"/>
                <a:sym typeface="Arial"/>
              </a:rPr>
              <a:t>според договора и приканваме наблюдателите да изброи лица или компании, които не фигурират. </a:t>
            </a:r>
            <a:br>
              <a:rPr lang="en-US" sz="1100" dirty="0">
                <a:latin typeface="Arial"/>
                <a:ea typeface="Arial"/>
                <a:cs typeface="Arial"/>
                <a:sym typeface="Arial"/>
              </a:rPr>
            </a:br>
            <a:r>
              <a:rPr lang="bg" sz="1100" dirty="0">
                <a:latin typeface="Arial"/>
                <a:ea typeface="Arial"/>
                <a:cs typeface="Arial"/>
                <a:sym typeface="Arial"/>
              </a:rPr>
              <a:t>Тъй наречените „експерти-фантоми“ или „скрити подизпълнители“, </a:t>
            </a:r>
            <a:r>
              <a:rPr lang="bg" sz="1100" b="1" dirty="0">
                <a:latin typeface="Arial"/>
                <a:ea typeface="Arial"/>
                <a:cs typeface="Arial"/>
                <a:sym typeface="Arial"/>
              </a:rPr>
              <a:t>не са отделен корупционен модел </a:t>
            </a:r>
            <a:r>
              <a:rPr lang="bg" sz="1100" dirty="0">
                <a:latin typeface="Arial"/>
                <a:ea typeface="Arial"/>
                <a:cs typeface="Arial"/>
                <a:sym typeface="Arial"/>
              </a:rPr>
              <a:t>– това е сценарий, типичен за </a:t>
            </a:r>
            <a:r>
              <a:rPr lang="bg" sz="1100" b="1" dirty="0">
                <a:latin typeface="Arial"/>
                <a:ea typeface="Arial"/>
                <a:cs typeface="Arial"/>
                <a:sym typeface="Arial"/>
              </a:rPr>
              <a:t>КМ3 </a:t>
            </a:r>
            <a:r>
              <a:rPr lang="bg" sz="1100" dirty="0">
                <a:latin typeface="Arial"/>
                <a:ea typeface="Arial"/>
                <a:cs typeface="Arial"/>
                <a:sym typeface="Arial"/>
              </a:rPr>
              <a:t>: неправомерно подизпълнение или екипи, които изглеждат различно от оценените в търга. Когато с договора се заплаща за старши експерти, а в действителност работата се извършва от младши експерти/по-малко опитни лица, налице и </a:t>
            </a:r>
            <a:r>
              <a:rPr lang="bg" sz="1100" b="1" dirty="0">
                <a:latin typeface="Arial"/>
                <a:ea typeface="Arial"/>
                <a:cs typeface="Arial"/>
                <a:sym typeface="Arial"/>
              </a:rPr>
              <a:t>аспект от КМ2</a:t>
            </a:r>
            <a:r>
              <a:rPr lang="bg" sz="1100" dirty="0">
                <a:latin typeface="Arial"/>
                <a:ea typeface="Arial"/>
                <a:cs typeface="Arial"/>
                <a:sym typeface="Arial"/>
              </a:rPr>
              <a:t>, защото възложителят плаща за ниво на експертиза, което не получава в действителност.</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При всички тези хипотетични въпроси посланието е едно: </a:t>
            </a:r>
            <a:br>
              <a:rPr lang="en-US" sz="1100" dirty="0">
                <a:latin typeface="Arial"/>
                <a:ea typeface="Arial"/>
                <a:cs typeface="Arial"/>
                <a:sym typeface="Arial"/>
              </a:rPr>
            </a:br>
            <a:r>
              <a:rPr lang="bg" sz="1100" dirty="0">
                <a:latin typeface="Arial"/>
                <a:ea typeface="Arial"/>
                <a:cs typeface="Arial"/>
                <a:sym typeface="Arial"/>
              </a:rPr>
              <a:t>Независимо дали анализираме поръчка за строителство, доставки или услуги, всичко се свежда до едни и същи три корупционни модела:</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bg" sz="1100" b="1" dirty="0">
                <a:latin typeface="Arial"/>
                <a:ea typeface="Arial"/>
                <a:cs typeface="Arial"/>
                <a:sym typeface="Arial"/>
              </a:rPr>
              <a:t>КМ1 – необосновани изменения и разширяване на обхвата</a:t>
            </a:r>
            <a:r>
              <a:rPr lang="bg" sz="1100" dirty="0">
                <a:latin typeface="Arial"/>
                <a:ea typeface="Arial"/>
                <a:cs typeface="Arial"/>
                <a:sym typeface="Arial"/>
              </a:rPr>
              <a:t>: прозрачни, обосновани, навременни и надлежно подписани ли са измененията?</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b="1" dirty="0">
                <a:latin typeface="Arial"/>
                <a:ea typeface="Arial"/>
                <a:cs typeface="Arial"/>
                <a:sym typeface="Arial"/>
              </a:rPr>
              <a:t>КМ2 – некачествени, непълни или непостигнати резултати в сравнение с разплатеното</a:t>
            </a:r>
            <a:r>
              <a:rPr lang="bg" sz="1100" dirty="0">
                <a:latin typeface="Arial"/>
                <a:ea typeface="Arial"/>
                <a:cs typeface="Arial"/>
                <a:sym typeface="Arial"/>
              </a:rPr>
              <a:t>: съответстват ли количествата, качеството и плащанията на това, което виждаме лил се използва в действителност?</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b="1" dirty="0">
                <a:latin typeface="Arial"/>
                <a:ea typeface="Arial"/>
                <a:cs typeface="Arial"/>
                <a:sym typeface="Arial"/>
              </a:rPr>
              <a:t>КМ3 – неправомерни или фантомни изпълнители</a:t>
            </a:r>
            <a:r>
              <a:rPr lang="bg" sz="1100" dirty="0">
                <a:latin typeface="Arial"/>
                <a:ea typeface="Arial"/>
                <a:cs typeface="Arial"/>
                <a:sym typeface="Arial"/>
              </a:rPr>
              <a:t>: компаниите и хората, които в действителност извършват работата, съответстват ли на избраните с поръчката за възлагане или на заден фон има недекларирани участници?</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Препатстване на достъпа, липсващи документи, неясни монтажници, нередовно приемане, експерти-фантоми – всичко това са </a:t>
            </a:r>
            <a:r>
              <a:rPr lang="bg" sz="1100" b="1" dirty="0">
                <a:latin typeface="Arial"/>
                <a:ea typeface="Arial"/>
                <a:cs typeface="Arial"/>
                <a:sym typeface="Arial"/>
              </a:rPr>
              <a:t>индикатори за риск</a:t>
            </a:r>
            <a:r>
              <a:rPr lang="bg" sz="1100" dirty="0">
                <a:latin typeface="Arial"/>
                <a:ea typeface="Arial"/>
                <a:cs typeface="Arial"/>
                <a:sym typeface="Arial"/>
              </a:rPr>
              <a:t>, които Ви помагат да забележите къде може да се крият КМ1, КМ2 или КМ3.</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Взети заедно, части 1–4 от Модул 3 Ви дават пълен „инструментариум“ за проследяване на малък публичен проект: от документите, през строителната площадка, до доставените стоки и услугите, свързани с тях.</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В </a:t>
            </a:r>
            <a:r>
              <a:rPr lang="bg" sz="1100" b="1" dirty="0">
                <a:latin typeface="Arial"/>
                <a:ea typeface="Arial"/>
                <a:cs typeface="Arial"/>
                <a:sym typeface="Arial"/>
              </a:rPr>
              <a:t>Модул 4 </a:t>
            </a:r>
            <a:r>
              <a:rPr lang="bg" sz="1100" dirty="0">
                <a:latin typeface="Arial"/>
                <a:ea typeface="Arial"/>
                <a:cs typeface="Arial"/>
                <a:sym typeface="Arial"/>
              </a:rPr>
              <a:t>ще се върнем към строителството, но ще се фокусираме върху </a:t>
            </a:r>
            <a:r>
              <a:rPr lang="bg" sz="1100" b="1" dirty="0">
                <a:latin typeface="Arial"/>
                <a:ea typeface="Arial"/>
                <a:cs typeface="Arial"/>
                <a:sym typeface="Arial"/>
              </a:rPr>
              <a:t>мерките за смекчаване на въздействието върху околната среда</a:t>
            </a:r>
            <a:r>
              <a:rPr lang="bg" sz="1100" dirty="0">
                <a:latin typeface="Arial"/>
                <a:ea typeface="Arial"/>
                <a:cs typeface="Arial"/>
                <a:sym typeface="Arial"/>
              </a:rPr>
              <a:t>: отводняване, </a:t>
            </a:r>
            <a:r>
              <a:rPr lang="bg-BG" sz="1200" b="0" i="0" u="none" strike="noStrike" cap="none" dirty="0">
                <a:solidFill>
                  <a:schemeClr val="dk1"/>
                </a:solidFill>
                <a:effectLst/>
                <a:latin typeface="Calibri"/>
                <a:ea typeface="Calibri"/>
                <a:cs typeface="Calibri"/>
                <a:sym typeface="Calibri"/>
              </a:rPr>
              <a:t>ретенционни басейни</a:t>
            </a:r>
            <a:r>
              <a:rPr lang="bg" sz="1100" dirty="0">
                <a:latin typeface="Arial"/>
                <a:ea typeface="Arial"/>
                <a:cs typeface="Arial"/>
                <a:sym typeface="Arial"/>
              </a:rPr>
              <a:t>, озеленяване, шумозащита и контрол на праховите частици. Ще видим как тези елементи, които често са на ръба на бюджета, могат да бъдат едновременно екологичен проблем и класически проблем, свързан с КМ2, когато не се прилагат, както е обещано.</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Ще се упражним и как да интегрираме наблюденията си за екологични мерки в същия инструмент за докладване, който използвахте в този модул.</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Преди да започнете Модул 4, Ви приканвам да си намислите един реален проект във Вашата страна – може би обновяване на парк, малък път или разширение на училище – и да си представите, че сте застанали на мястото на обекта с въпросите от Стъпка 2 в ръка. Запитайте се: </a:t>
            </a:r>
            <a:r>
              <a:rPr lang="bg" sz="1100" i="1" dirty="0">
                <a:latin typeface="Arial"/>
                <a:ea typeface="Arial"/>
                <a:cs typeface="Arial"/>
                <a:sym typeface="Arial"/>
              </a:rPr>
              <a:t>Какво бих забелязал(а) по отношение на количествата, качеството, логата и надзора? </a:t>
            </a:r>
            <a:r>
              <a:rPr lang="bg" sz="1100" dirty="0">
                <a:latin typeface="Arial"/>
                <a:ea typeface="Arial"/>
                <a:cs typeface="Arial"/>
                <a:sym typeface="Arial"/>
              </a:rPr>
              <a:t>И след това: </a:t>
            </a:r>
            <a:r>
              <a:rPr lang="bg" sz="1100" i="1" dirty="0">
                <a:latin typeface="Arial"/>
                <a:ea typeface="Arial"/>
                <a:cs typeface="Arial"/>
                <a:sym typeface="Arial"/>
              </a:rPr>
              <a:t>Какво бих забелязал(а) по отношение на екологичните мерки – отводняването, дърветата, контрола на качеството на въздуха и шума?</a:t>
            </a:r>
            <a:endParaRPr sz="1100" i="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BG" sz="1100" noProof="0" dirty="0">
                <a:latin typeface="Arial"/>
                <a:ea typeface="Arial"/>
                <a:cs typeface="Arial"/>
                <a:sym typeface="Arial"/>
              </a:rPr>
              <a:t>Въоръжете се с този пример </a:t>
            </a:r>
            <a:r>
              <a:rPr lang="bg" sz="1100" dirty="0">
                <a:latin typeface="Arial"/>
                <a:ea typeface="Arial"/>
                <a:cs typeface="Arial"/>
                <a:sym typeface="Arial"/>
              </a:rPr>
              <a:t>за следващия модул, така че примерите за проверки на екологичните мерки да се усещат също толкова конкретни, колкото и при строителството, които разгледахме дотук.</a:t>
            </a:r>
            <a:endParaRPr sz="1100" dirty="0">
              <a:latin typeface="Arial"/>
              <a:ea typeface="Arial"/>
              <a:cs typeface="Arial"/>
              <a:sym typeface="Arial"/>
            </a:endParaRPr>
          </a:p>
          <a:p>
            <a:pPr marL="0" lvl="0" indent="0" algn="l" rtl="0">
              <a:lnSpc>
                <a:spcPct val="115000"/>
              </a:lnSpc>
              <a:spcBef>
                <a:spcPts val="1200"/>
              </a:spcBef>
              <a:spcAft>
                <a:spcPts val="1200"/>
              </a:spcAft>
              <a:buSzPts val="1100"/>
              <a:buNone/>
            </a:pPr>
            <a:r>
              <a:rPr lang="bg" sz="1100" dirty="0">
                <a:latin typeface="Arial"/>
                <a:ea typeface="Arial"/>
                <a:cs typeface="Arial"/>
                <a:sym typeface="Arial"/>
              </a:rPr>
              <a:t>Благодарим Ви, че завършихте Модул 3.</a:t>
            </a:r>
            <a:endParaRPr sz="1100" dirty="0">
              <a:latin typeface="Arial"/>
              <a:ea typeface="Arial"/>
              <a:cs typeface="Arial"/>
              <a:sym typeface="Arial"/>
            </a:endParaRPr>
          </a:p>
        </p:txBody>
      </p:sp>
      <p:sp>
        <p:nvSpPr>
          <p:cNvPr id="189" name="Google Shape;189;g3a9b0ea2687_0_9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bg-BG" sz="1100" b="0" i="0" u="none" strike="noStrike" kern="0" cap="none" spc="0" normalizeH="0" baseline="0" noProof="0" dirty="0">
                <a:ln>
                  <a:noFill/>
                </a:ln>
                <a:solidFill>
                  <a:srgbClr val="000000"/>
                </a:solidFill>
                <a:effectLst/>
                <a:uLnTx/>
                <a:uFillTx/>
                <a:latin typeface="Arial"/>
                <a:ea typeface="Arial"/>
                <a:cs typeface="Arial"/>
                <a:sym typeface="Arial"/>
              </a:rPr>
              <a:t>Едно важно уточнение преди да продължим:</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bg-BG" sz="1100" b="0" i="0" u="none" strike="noStrike" kern="0" cap="none" spc="0" normalizeH="0" baseline="0" noProof="0" dirty="0">
                <a:ln>
                  <a:noFill/>
                </a:ln>
                <a:solidFill>
                  <a:srgbClr val="000000"/>
                </a:solidFill>
                <a:effectLst/>
                <a:uLnTx/>
                <a:uFillTx/>
                <a:latin typeface="Arial"/>
                <a:ea typeface="Arial"/>
                <a:cs typeface="Arial"/>
                <a:sym typeface="Arial"/>
              </a:rPr>
              <a:t>Екранните снимки, които ще видите в тази част от обучението </a:t>
            </a:r>
            <a:r>
              <a:rPr kumimoji="0" lang="bg-BG" sz="1100" b="1" i="0" u="none" strike="noStrike" kern="0" cap="none" spc="0" normalizeH="0" baseline="0" noProof="0" dirty="0">
                <a:ln>
                  <a:noFill/>
                </a:ln>
                <a:solidFill>
                  <a:srgbClr val="000000"/>
                </a:solidFill>
                <a:effectLst/>
                <a:uLnTx/>
                <a:uFillTx/>
                <a:latin typeface="Arial"/>
                <a:ea typeface="Arial"/>
                <a:cs typeface="Arial"/>
                <a:sym typeface="Arial"/>
              </a:rPr>
              <a:t>не</a:t>
            </a:r>
            <a:r>
              <a:rPr kumimoji="0" lang="bg-BG" sz="1100" b="0" i="0" u="none" strike="noStrike" kern="0" cap="none" spc="0" normalizeH="0" baseline="0" noProof="0" dirty="0">
                <a:ln>
                  <a:noFill/>
                </a:ln>
                <a:solidFill>
                  <a:srgbClr val="000000"/>
                </a:solidFill>
                <a:effectLst/>
                <a:uLnTx/>
                <a:uFillTx/>
                <a:latin typeface="Arial"/>
                <a:ea typeface="Arial"/>
                <a:cs typeface="Arial"/>
                <a:sym typeface="Arial"/>
              </a:rPr>
              <a:t> са част от формуляра за доклад в момента. Те представляват </a:t>
            </a:r>
            <a:r>
              <a:rPr kumimoji="0" lang="bg-BG" sz="1100" b="1" i="0" u="none" strike="noStrike" kern="0" cap="none" spc="0" normalizeH="0" baseline="0" noProof="0" dirty="0">
                <a:ln>
                  <a:noFill/>
                </a:ln>
                <a:solidFill>
                  <a:srgbClr val="000000"/>
                </a:solidFill>
                <a:effectLst/>
                <a:uLnTx/>
                <a:uFillTx/>
                <a:latin typeface="Arial"/>
                <a:ea typeface="Arial"/>
                <a:cs typeface="Arial"/>
                <a:sym typeface="Arial"/>
              </a:rPr>
              <a:t>измислени примери с обучителна цел</a:t>
            </a:r>
            <a:r>
              <a:rPr kumimoji="0" lang="bg-BG" sz="1100" b="0" i="0" u="none" strike="noStrike" kern="0" cap="none" spc="0" normalizeH="0" baseline="0" noProof="0" dirty="0">
                <a:ln>
                  <a:noFill/>
                </a:ln>
                <a:solidFill>
                  <a:srgbClr val="000000"/>
                </a:solidFill>
                <a:effectLst/>
                <a:uLnTx/>
                <a:uFillTx/>
                <a:latin typeface="Arial"/>
                <a:ea typeface="Arial"/>
                <a:cs typeface="Arial"/>
                <a:sym typeface="Arial"/>
              </a:rPr>
              <a:t>, направени в същия стил като въпросите при строителните договори – така че лесно да схванете логиката им.</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bg-BG" sz="1100" b="0" i="0" u="none" strike="noStrike" kern="0" cap="none" spc="0" normalizeH="0" baseline="0" noProof="0" dirty="0">
                <a:ln>
                  <a:noFill/>
                </a:ln>
                <a:solidFill>
                  <a:srgbClr val="000000"/>
                </a:solidFill>
                <a:effectLst/>
                <a:uLnTx/>
                <a:uFillTx/>
                <a:latin typeface="Arial"/>
                <a:ea typeface="Arial"/>
                <a:cs typeface="Arial"/>
                <a:sym typeface="Arial"/>
              </a:rPr>
              <a:t>Защо разглеждаме примери с доставки и услуги</a:t>
            </a:r>
            <a:r>
              <a:rPr kumimoji="0" lang="en-US" sz="1100" b="0" i="0" u="none" strike="noStrike" kern="0" cap="none" spc="0" normalizeH="0" baseline="0" noProof="0" dirty="0">
                <a:ln>
                  <a:noFill/>
                </a:ln>
                <a:solidFill>
                  <a:srgbClr val="000000"/>
                </a:solidFill>
                <a:effectLst/>
                <a:uLnTx/>
                <a:uFillTx/>
                <a:latin typeface="Arial"/>
                <a:ea typeface="Arial"/>
                <a:cs typeface="Arial"/>
                <a:sym typeface="Arial"/>
              </a:rPr>
              <a:t>?</a:t>
            </a:r>
          </a:p>
          <a:p>
            <a:pPr marL="457200" marR="0" lvl="0" indent="-298450" algn="l" defTabSz="914400" rtl="0" eaLnBrk="1" fontAlgn="auto" latinLnBrk="0" hangingPunct="1">
              <a:lnSpc>
                <a:spcPct val="115000"/>
              </a:lnSpc>
              <a:spcBef>
                <a:spcPts val="1200"/>
              </a:spcBef>
              <a:spcAft>
                <a:spcPts val="0"/>
              </a:spcAft>
              <a:buClr>
                <a:srgbClr val="000000"/>
              </a:buClr>
              <a:buSzPts val="1100"/>
              <a:buFont typeface="Arial"/>
              <a:buChar char="●"/>
              <a:tabLst/>
              <a:defRPr/>
            </a:pPr>
            <a:r>
              <a:rPr kumimoji="0" lang="bg-BG" sz="1100" b="0" i="0" u="none" strike="noStrike" kern="0" cap="none" spc="0" normalizeH="0" baseline="0" noProof="0" dirty="0">
                <a:ln>
                  <a:noFill/>
                </a:ln>
                <a:solidFill>
                  <a:srgbClr val="000000"/>
                </a:solidFill>
                <a:effectLst/>
                <a:uLnTx/>
                <a:uFillTx/>
                <a:latin typeface="Arial"/>
                <a:ea typeface="Arial"/>
                <a:cs typeface="Arial"/>
                <a:sym typeface="Arial"/>
              </a:rPr>
              <a:t>Първо, защото при избора на поръчка за наблюдение – </a:t>
            </a:r>
            <a:r>
              <a:rPr kumimoji="0" lang="bg-BG" sz="1100" b="1" i="0" u="none" strike="noStrike" kern="0" cap="none" spc="0" normalizeH="0" baseline="0" noProof="0" dirty="0">
                <a:ln>
                  <a:noFill/>
                </a:ln>
                <a:solidFill>
                  <a:srgbClr val="000000"/>
                </a:solidFill>
                <a:effectLst/>
                <a:uLnTx/>
                <a:uFillTx/>
                <a:latin typeface="Arial"/>
                <a:ea typeface="Arial"/>
                <a:cs typeface="Arial"/>
                <a:sym typeface="Arial"/>
              </a:rPr>
              <a:t>в „дългата листа“</a:t>
            </a:r>
            <a:r>
              <a:rPr kumimoji="0" lang="bg-BG" sz="1100" b="0" i="0" u="none" strike="noStrike" kern="0" cap="none" spc="0" normalizeH="0" baseline="0" noProof="0" dirty="0">
                <a:ln>
                  <a:noFill/>
                </a:ln>
                <a:solidFill>
                  <a:srgbClr val="000000"/>
                </a:solidFill>
                <a:effectLst/>
                <a:uLnTx/>
                <a:uFillTx/>
                <a:latin typeface="Arial"/>
                <a:ea typeface="Arial"/>
                <a:cs typeface="Arial"/>
                <a:sym typeface="Arial"/>
              </a:rPr>
              <a:t> винаги ще има поръчки с различен обект на възлагане (доставки, услуги, строителство) – може би е ремонт на училищен покрив, но също и доставка на нови компютри за училището или консултантски услуги за изготвянето на нов учебен план.</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0" indent="-298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kumimoji="0" lang="bg-BG" sz="1100" b="0" i="0" u="none" strike="noStrike" kern="0" cap="none" spc="0" normalizeH="0" baseline="0" noProof="0" dirty="0">
                <a:ln>
                  <a:noFill/>
                </a:ln>
                <a:solidFill>
                  <a:srgbClr val="000000"/>
                </a:solidFill>
                <a:effectLst/>
                <a:uLnTx/>
                <a:uFillTx/>
                <a:latin typeface="Arial"/>
                <a:ea typeface="Arial"/>
                <a:cs typeface="Arial"/>
                <a:sym typeface="Arial"/>
              </a:rPr>
              <a:t>Второ, защото трите ни корупционни модела </a:t>
            </a:r>
            <a:r>
              <a:rPr kumimoji="0" lang="bg-BG" sz="1100" b="1" i="0" u="none" strike="noStrike" kern="0" cap="none" spc="0" normalizeH="0" baseline="0" noProof="0" dirty="0">
                <a:ln>
                  <a:noFill/>
                </a:ln>
                <a:solidFill>
                  <a:srgbClr val="000000"/>
                </a:solidFill>
                <a:effectLst/>
                <a:uLnTx/>
                <a:uFillTx/>
                <a:latin typeface="Arial"/>
                <a:ea typeface="Arial"/>
                <a:cs typeface="Arial"/>
                <a:sym typeface="Arial"/>
              </a:rPr>
              <a:t>не се ограничават до бетона и асфалта</a:t>
            </a:r>
            <a:r>
              <a:rPr kumimoji="0" lang="bg-BG" sz="1100" b="0" i="0" u="none" strike="noStrike" kern="0" cap="none" spc="0" normalizeH="0" baseline="0" noProof="0" dirty="0">
                <a:ln>
                  <a:noFill/>
                </a:ln>
                <a:solidFill>
                  <a:srgbClr val="000000"/>
                </a:solidFill>
                <a:effectLst/>
                <a:uLnTx/>
                <a:uFillTx/>
                <a:latin typeface="Arial"/>
                <a:ea typeface="Arial"/>
                <a:cs typeface="Arial"/>
                <a:sym typeface="Arial"/>
              </a:rPr>
              <a:t>. Разширяването на обхвата на договора, надписването на стойността или фантомните изпълнители могат точно толкова лесно да се крият при доставка на медицинско оборудване, договори за почистване или консултантски услуги.</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0" indent="-298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kumimoji="0" lang="bg-BG" sz="1100" b="0" i="0" u="none" strike="noStrike" kern="0" cap="none" spc="0" normalizeH="0" baseline="0" noProof="0" dirty="0">
                <a:ln>
                  <a:noFill/>
                </a:ln>
                <a:solidFill>
                  <a:srgbClr val="000000"/>
                </a:solidFill>
                <a:effectLst/>
                <a:uLnTx/>
                <a:uFillTx/>
                <a:latin typeface="Arial"/>
                <a:ea typeface="Arial"/>
                <a:cs typeface="Arial"/>
                <a:sym typeface="Arial"/>
              </a:rPr>
              <a:t>И на трето място – защото тези поръчки са предназначени за </a:t>
            </a:r>
            <a:r>
              <a:rPr kumimoji="0" lang="bg-BG" sz="1100" b="1" i="0" u="none" strike="noStrike" kern="0" cap="none" spc="0" normalizeH="0" baseline="0" noProof="0" dirty="0">
                <a:ln>
                  <a:noFill/>
                </a:ln>
                <a:solidFill>
                  <a:srgbClr val="000000"/>
                </a:solidFill>
                <a:effectLst/>
                <a:uLnTx/>
                <a:uFillTx/>
                <a:latin typeface="Arial"/>
                <a:ea typeface="Arial"/>
                <a:cs typeface="Arial"/>
                <a:sym typeface="Arial"/>
              </a:rPr>
              <a:t>реализирането на точно същите публични политики</a:t>
            </a:r>
            <a:r>
              <a:rPr kumimoji="0" lang="bg-BG" sz="1100" b="0" i="0" u="none" strike="noStrike" kern="0" cap="none" spc="0" normalizeH="0" baseline="0" noProof="0" dirty="0">
                <a:ln>
                  <a:noFill/>
                </a:ln>
                <a:solidFill>
                  <a:srgbClr val="000000"/>
                </a:solidFill>
                <a:effectLst/>
                <a:uLnTx/>
                <a:uFillTx/>
                <a:latin typeface="Arial"/>
                <a:ea typeface="Arial"/>
                <a:cs typeface="Arial"/>
                <a:sym typeface="Arial"/>
              </a:rPr>
              <a:t>: образование, здравеопазване, социални услуги. Ако наблюдаваме само поръчки за строителство и игнорираме доставките и услугите – просто няма как да видим цялостната картина.</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bg-BG" sz="1100" b="0" i="0" u="none" strike="noStrike" kern="0" cap="none" spc="0" normalizeH="0" baseline="0" noProof="0" dirty="0">
                <a:ln>
                  <a:noFill/>
                </a:ln>
                <a:solidFill>
                  <a:srgbClr val="000000"/>
                </a:solidFill>
                <a:effectLst/>
                <a:uLnTx/>
                <a:uFillTx/>
                <a:latin typeface="Arial"/>
                <a:ea typeface="Arial"/>
                <a:cs typeface="Arial"/>
                <a:sym typeface="Arial"/>
              </a:rPr>
              <a:t>И така, как да разбирате следващите слайдове</a:t>
            </a:r>
            <a:r>
              <a:rPr kumimoji="0" lang="en-US" sz="1100" b="0" i="0" u="none" strike="noStrike" kern="0" cap="none" spc="0" normalizeH="0" baseline="0" noProof="0" dirty="0">
                <a:ln>
                  <a:noFill/>
                </a:ln>
                <a:solidFill>
                  <a:srgbClr val="000000"/>
                </a:solidFill>
                <a:effectLst/>
                <a:uLnTx/>
                <a:uFillTx/>
                <a:latin typeface="Arial"/>
                <a:ea typeface="Arial"/>
                <a:cs typeface="Arial"/>
                <a:sym typeface="Arial"/>
              </a:rPr>
              <a:t>?</a:t>
            </a:r>
          </a:p>
          <a:p>
            <a:pPr marL="457200" marR="0" lvl="0" indent="-298450" algn="l" defTabSz="914400" rtl="0" eaLnBrk="1" fontAlgn="auto" latinLnBrk="0" hangingPunct="1">
              <a:lnSpc>
                <a:spcPct val="115000"/>
              </a:lnSpc>
              <a:spcBef>
                <a:spcPts val="1200"/>
              </a:spcBef>
              <a:spcAft>
                <a:spcPts val="0"/>
              </a:spcAft>
              <a:buClr>
                <a:srgbClr val="000000"/>
              </a:buClr>
              <a:buSzPts val="1100"/>
              <a:buFont typeface="Arial"/>
              <a:buChar char="●"/>
              <a:tabLst/>
              <a:defRPr/>
            </a:pPr>
            <a:r>
              <a:rPr kumimoji="0" lang="bg-BG" sz="1100" b="0" i="0" u="none" strike="noStrike" kern="0" cap="none" spc="0" normalizeH="0" baseline="0" noProof="0" dirty="0">
                <a:ln>
                  <a:noFill/>
                </a:ln>
                <a:solidFill>
                  <a:srgbClr val="000000"/>
                </a:solidFill>
                <a:effectLst/>
                <a:uLnTx/>
                <a:uFillTx/>
                <a:latin typeface="Arial"/>
                <a:ea typeface="Arial"/>
                <a:cs typeface="Arial"/>
                <a:sym typeface="Arial"/>
              </a:rPr>
              <a:t>Приемете ги като </a:t>
            </a:r>
            <a:r>
              <a:rPr kumimoji="0" lang="bg-BG" sz="1100" b="1" i="0" u="none" strike="noStrike" kern="0" cap="none" spc="0" normalizeH="0" baseline="0" noProof="0" dirty="0">
                <a:ln>
                  <a:noFill/>
                </a:ln>
                <a:solidFill>
                  <a:srgbClr val="000000"/>
                </a:solidFill>
                <a:effectLst/>
                <a:uLnTx/>
                <a:uFillTx/>
                <a:latin typeface="Arial"/>
                <a:ea typeface="Arial"/>
                <a:cs typeface="Arial"/>
                <a:sym typeface="Arial"/>
              </a:rPr>
              <a:t>списък с контролни въпроси</a:t>
            </a:r>
            <a:r>
              <a:rPr kumimoji="0" lang="bg-BG" sz="1100" b="0" i="0" u="none" strike="noStrike" kern="0" cap="none" spc="0" normalizeH="0" baseline="0" noProof="0" dirty="0">
                <a:ln>
                  <a:noFill/>
                </a:ln>
                <a:solidFill>
                  <a:srgbClr val="000000"/>
                </a:solidFill>
                <a:effectLst/>
                <a:uLnTx/>
                <a:uFillTx/>
                <a:latin typeface="Arial"/>
                <a:ea typeface="Arial"/>
                <a:cs typeface="Arial"/>
                <a:sym typeface="Arial"/>
              </a:rPr>
              <a:t>. В случай, че решите да наблюдавате поръчка да доставки или услуги, това са въпросите, на които следва да потърсите отговори, дори ако ще ги запишете в някое от полетата за допълнителни коментари или в личните си бележки, вместо под конкретен въпрос от формуляра.</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0" indent="-298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kumimoji="0" lang="bg-BG" sz="1100" b="0" i="0" u="none" strike="noStrike" kern="0" cap="none" spc="0" normalizeH="0" baseline="0" noProof="0" dirty="0">
                <a:ln>
                  <a:noFill/>
                </a:ln>
                <a:solidFill>
                  <a:srgbClr val="000000"/>
                </a:solidFill>
                <a:effectLst/>
                <a:uLnTx/>
                <a:uFillTx/>
                <a:latin typeface="Arial"/>
                <a:ea typeface="Arial"/>
                <a:cs typeface="Arial"/>
                <a:sym typeface="Arial"/>
              </a:rPr>
              <a:t>А ако в бъдеще, ние разширим нашия формуляр, то това са точно този тип въпроси, които ще включим </a:t>
            </a:r>
            <a:r>
              <a:rPr kumimoji="0" lang="bg-BG" sz="1100" b="1" i="0" u="none" strike="noStrike" kern="0" cap="none" spc="0" normalizeH="0" baseline="0" noProof="0" dirty="0">
                <a:ln>
                  <a:noFill/>
                </a:ln>
                <a:solidFill>
                  <a:srgbClr val="000000"/>
                </a:solidFill>
                <a:effectLst/>
                <a:uLnTx/>
                <a:uFillTx/>
                <a:latin typeface="Arial"/>
                <a:ea typeface="Arial"/>
                <a:cs typeface="Arial"/>
                <a:sym typeface="Arial"/>
              </a:rPr>
              <a:t>допълнително</a:t>
            </a:r>
            <a:r>
              <a:rPr kumimoji="0" lang="bg-BG" sz="1100" b="0" i="0" u="none" strike="noStrike" kern="0" cap="none" spc="0" normalizeH="0" baseline="0" noProof="0" dirty="0">
                <a:ln>
                  <a:noFill/>
                </a:ln>
                <a:solidFill>
                  <a:srgbClr val="000000"/>
                </a:solidFill>
                <a:effectLst/>
                <a:uLnTx/>
                <a:uFillTx/>
                <a:latin typeface="Arial"/>
                <a:ea typeface="Arial"/>
                <a:cs typeface="Arial"/>
                <a:sym typeface="Arial"/>
              </a:rPr>
              <a:t>.</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1200"/>
              </a:spcBef>
              <a:spcAft>
                <a:spcPts val="1200"/>
              </a:spcAft>
              <a:buClr>
                <a:srgbClr val="000000"/>
              </a:buClr>
              <a:buSzPts val="1100"/>
              <a:buFont typeface="Arial"/>
              <a:buNone/>
              <a:tabLst/>
              <a:defRPr/>
            </a:pPr>
            <a:r>
              <a:rPr kumimoji="0" lang="bg-BG" sz="1100" b="0" i="0" u="none" strike="noStrike" kern="0" cap="none" spc="0" normalizeH="0" baseline="0" noProof="0" dirty="0">
                <a:ln>
                  <a:noFill/>
                </a:ln>
                <a:solidFill>
                  <a:srgbClr val="000000"/>
                </a:solidFill>
                <a:effectLst/>
                <a:uLnTx/>
                <a:uFillTx/>
                <a:latin typeface="Arial"/>
                <a:ea typeface="Arial"/>
                <a:cs typeface="Arial"/>
                <a:sym typeface="Arial"/>
              </a:rPr>
              <a:t>Отново ще повторя (също и впоследствие): </a:t>
            </a:r>
            <a:r>
              <a:rPr kumimoji="0" lang="bg-BG" sz="1100" b="1" i="0" u="none" strike="noStrike" kern="0" cap="none" spc="0" normalizeH="0" baseline="0" noProof="0" dirty="0">
                <a:ln>
                  <a:noFill/>
                </a:ln>
                <a:solidFill>
                  <a:srgbClr val="000000"/>
                </a:solidFill>
                <a:effectLst/>
                <a:uLnTx/>
                <a:uFillTx/>
                <a:latin typeface="Arial"/>
                <a:ea typeface="Arial"/>
                <a:cs typeface="Arial"/>
                <a:sym typeface="Arial"/>
              </a:rPr>
              <a:t>не се притеснявайте</a:t>
            </a:r>
            <a:r>
              <a:rPr kumimoji="0" lang="bg-BG" sz="1100" b="0" i="0" u="none" strike="noStrike" kern="0" cap="none" spc="0" normalizeH="0" baseline="0" noProof="0" dirty="0">
                <a:ln>
                  <a:noFill/>
                </a:ln>
                <a:solidFill>
                  <a:srgbClr val="000000"/>
                </a:solidFill>
                <a:effectLst/>
                <a:uLnTx/>
                <a:uFillTx/>
                <a:latin typeface="Arial"/>
                <a:ea typeface="Arial"/>
                <a:cs typeface="Arial"/>
                <a:sym typeface="Arial"/>
              </a:rPr>
              <a:t>, че не виждате тези въпроси във формуляра – ценното е </a:t>
            </a:r>
            <a:r>
              <a:rPr kumimoji="0" lang="bg-BG" sz="1100" b="1" i="0" u="none" strike="noStrike" kern="0" cap="none" spc="0" normalizeH="0" baseline="0" noProof="0" dirty="0">
                <a:ln>
                  <a:noFill/>
                </a:ln>
                <a:solidFill>
                  <a:srgbClr val="000000"/>
                </a:solidFill>
                <a:effectLst/>
                <a:uLnTx/>
                <a:uFillTx/>
                <a:latin typeface="Arial"/>
                <a:ea typeface="Arial"/>
                <a:cs typeface="Arial"/>
                <a:sym typeface="Arial"/>
              </a:rPr>
              <a:t>логиката, която стои зад тях</a:t>
            </a:r>
            <a:r>
              <a:rPr kumimoji="0" lang="bg-BG" sz="1100" b="0" i="0" u="none" strike="noStrike" kern="0" cap="none" spc="0" normalizeH="0" baseline="0" noProof="0" dirty="0">
                <a:ln>
                  <a:noFill/>
                </a:ln>
                <a:solidFill>
                  <a:srgbClr val="000000"/>
                </a:solidFill>
                <a:effectLst/>
                <a:uLnTx/>
                <a:uFillTx/>
                <a:latin typeface="Arial"/>
                <a:ea typeface="Arial"/>
                <a:cs typeface="Arial"/>
                <a:sym typeface="Arial"/>
              </a:rPr>
              <a:t>.</a:t>
            </a:r>
            <a:endParaRPr kumimoji="0" lang="en-US" sz="1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4730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473F4EA8-51FD-BF42-22D1-99BE003B2AD5}"/>
            </a:ext>
          </a:extLst>
        </p:cNvPr>
        <p:cNvGrpSpPr/>
        <p:nvPr/>
      </p:nvGrpSpPr>
      <p:grpSpPr>
        <a:xfrm>
          <a:off x="0" y="0"/>
          <a:ext cx="0" cy="0"/>
          <a:chOff x="0" y="0"/>
          <a:chExt cx="0" cy="0"/>
        </a:xfrm>
      </p:grpSpPr>
      <p:sp>
        <p:nvSpPr>
          <p:cNvPr id="90" name="Google Shape;90;g3aa4ca22eb9_0_61:notes">
            <a:extLst>
              <a:ext uri="{FF2B5EF4-FFF2-40B4-BE49-F238E27FC236}">
                <a16:creationId xmlns:a16="http://schemas.microsoft.com/office/drawing/2014/main" id="{AE7A927A-B1A9-3136-6EA1-F915B60508E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g3aa4ca22eb9_0_61:notes">
            <a:extLst>
              <a:ext uri="{FF2B5EF4-FFF2-40B4-BE49-F238E27FC236}">
                <a16:creationId xmlns:a16="http://schemas.microsoft.com/office/drawing/2014/main" id="{8927CB3E-4409-23CD-0156-6BB852821FD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Този слайд дава обща</a:t>
            </a:r>
            <a:r>
              <a:rPr lang="bg-BG" sz="1100" dirty="0">
                <a:latin typeface="Arial"/>
                <a:ea typeface="Arial"/>
                <a:cs typeface="Arial"/>
                <a:sym typeface="Arial"/>
              </a:rPr>
              <a:t>та</a:t>
            </a:r>
            <a:r>
              <a:rPr lang="bg" sz="1100" dirty="0">
                <a:latin typeface="Arial"/>
                <a:ea typeface="Arial"/>
                <a:cs typeface="Arial"/>
                <a:sym typeface="Arial"/>
              </a:rPr>
              <a:t> картина при </a:t>
            </a:r>
            <a:r>
              <a:rPr lang="bg" sz="1100" b="1" dirty="0">
                <a:latin typeface="Arial"/>
                <a:ea typeface="Arial"/>
                <a:cs typeface="Arial"/>
                <a:sym typeface="Arial"/>
              </a:rPr>
              <a:t>договорите за доставки/стоки</a:t>
            </a:r>
            <a:r>
              <a:rPr lang="bg" sz="1100" dirty="0">
                <a:latin typeface="Arial"/>
                <a:ea typeface="Arial"/>
                <a:cs typeface="Arial"/>
                <a:sym typeface="Arial"/>
              </a:rPr>
              <a:t>.</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Представете си, че наблюдавате ндоставка на </a:t>
            </a:r>
            <a:r>
              <a:rPr lang="bg" sz="1100" b="1" dirty="0">
                <a:latin typeface="Arial"/>
                <a:ea typeface="Arial"/>
                <a:cs typeface="Arial"/>
                <a:sym typeface="Arial"/>
              </a:rPr>
              <a:t>медицински хладилници, лаптопи, училищни мебели или комплекти пътни знаци</a:t>
            </a:r>
            <a:r>
              <a:rPr lang="bg" sz="1100" dirty="0">
                <a:latin typeface="Arial"/>
                <a:ea typeface="Arial"/>
                <a:cs typeface="Arial"/>
                <a:sym typeface="Arial"/>
              </a:rPr>
              <a:t>. Основните въпроси са много подобни на тези при строителството, но доказателствата са по-лесни за преместване и скриване – побират се на палети и в кашони.</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По отношение на доставките бихме искали инструментът да Ви преведе през четири основни проверки:</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AutoNum type="arabicPeriod"/>
            </a:pPr>
            <a:r>
              <a:rPr lang="bg" sz="1100" b="1" dirty="0">
                <a:latin typeface="Arial"/>
                <a:ea typeface="Arial"/>
                <a:cs typeface="Arial"/>
                <a:sym typeface="Arial"/>
              </a:rPr>
              <a:t>Къде са артикулите? </a:t>
            </a:r>
            <a:br>
              <a:rPr lang="en-US" sz="1100" b="1" dirty="0">
                <a:latin typeface="Arial"/>
                <a:ea typeface="Arial"/>
                <a:cs typeface="Arial"/>
                <a:sym typeface="Arial"/>
              </a:rPr>
            </a:br>
            <a:r>
              <a:rPr lang="bg" sz="1100" dirty="0">
                <a:latin typeface="Arial"/>
                <a:ea typeface="Arial"/>
                <a:cs typeface="Arial"/>
                <a:sym typeface="Arial"/>
              </a:rPr>
              <a:t>Можете ли да ги видите? Дали са в склада, друго помещение за съхранение, вече са инсталирани? Или имате само фактури/документи?</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b="1" dirty="0">
                <a:latin typeface="Arial"/>
                <a:ea typeface="Arial"/>
                <a:cs typeface="Arial"/>
                <a:sym typeface="Arial"/>
              </a:rPr>
              <a:t>Какво всъщност е доставено? </a:t>
            </a:r>
            <a:br>
              <a:rPr lang="en-US" sz="1100" b="1" dirty="0">
                <a:latin typeface="Arial"/>
                <a:ea typeface="Arial"/>
                <a:cs typeface="Arial"/>
                <a:sym typeface="Arial"/>
              </a:rPr>
            </a:br>
            <a:r>
              <a:rPr lang="bg" sz="1100" dirty="0">
                <a:latin typeface="Arial"/>
                <a:ea typeface="Arial"/>
                <a:cs typeface="Arial"/>
                <a:sym typeface="Arial"/>
              </a:rPr>
              <a:t>Проверете </a:t>
            </a:r>
            <a:r>
              <a:rPr lang="bg" sz="1100" b="1" dirty="0">
                <a:latin typeface="Arial"/>
                <a:ea typeface="Arial"/>
                <a:cs typeface="Arial"/>
                <a:sym typeface="Arial"/>
              </a:rPr>
              <a:t>модела</a:t>
            </a:r>
            <a:r>
              <a:rPr lang="bg" sz="1100" dirty="0">
                <a:latin typeface="Arial"/>
                <a:ea typeface="Arial"/>
                <a:cs typeface="Arial"/>
                <a:sym typeface="Arial"/>
              </a:rPr>
              <a:t>, </a:t>
            </a:r>
            <a:r>
              <a:rPr lang="bg" sz="1100" b="1" dirty="0">
                <a:latin typeface="Arial"/>
                <a:ea typeface="Arial"/>
                <a:cs typeface="Arial"/>
                <a:sym typeface="Arial"/>
              </a:rPr>
              <a:t>количеството </a:t>
            </a:r>
            <a:r>
              <a:rPr lang="bg" sz="1100" dirty="0">
                <a:latin typeface="Arial"/>
                <a:ea typeface="Arial"/>
                <a:cs typeface="Arial"/>
                <a:sym typeface="Arial"/>
              </a:rPr>
              <a:t>и всички </a:t>
            </a:r>
            <a:r>
              <a:rPr lang="bg" sz="1100" b="1" dirty="0">
                <a:latin typeface="Arial"/>
                <a:ea typeface="Arial"/>
                <a:cs typeface="Arial"/>
                <a:sym typeface="Arial"/>
              </a:rPr>
              <a:t>серийни или партидни номера, </a:t>
            </a:r>
            <a:r>
              <a:rPr lang="bg" sz="1100" dirty="0">
                <a:latin typeface="Arial"/>
                <a:ea typeface="Arial"/>
                <a:cs typeface="Arial"/>
                <a:sym typeface="Arial"/>
              </a:rPr>
              <a:t>видими на етикетите. Това е мястото, където често се случва смяна на модел и компромиси с качеството.</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b="1" dirty="0">
                <a:latin typeface="Arial"/>
                <a:ea typeface="Arial"/>
                <a:cs typeface="Arial"/>
                <a:sym typeface="Arial"/>
              </a:rPr>
              <a:t>Какво е платено?</a:t>
            </a:r>
            <a:br>
              <a:rPr lang="en-US" sz="1100" b="1" dirty="0">
                <a:latin typeface="Arial"/>
                <a:ea typeface="Arial"/>
                <a:cs typeface="Arial"/>
                <a:sym typeface="Arial"/>
              </a:rPr>
            </a:br>
            <a:r>
              <a:rPr lang="bg" sz="1100" dirty="0">
                <a:latin typeface="Arial"/>
                <a:ea typeface="Arial"/>
                <a:cs typeface="Arial"/>
                <a:sym typeface="Arial"/>
              </a:rPr>
              <a:t>Сравнете фактурата и платежното нареждане с протокола за доставка и с това, което наблюдавате физически. Тук е рискът от ситуация </a:t>
            </a:r>
            <a:r>
              <a:rPr lang="bg" sz="1100" b="1" dirty="0">
                <a:latin typeface="Arial"/>
                <a:ea typeface="Arial"/>
                <a:cs typeface="Arial"/>
                <a:sym typeface="Arial"/>
              </a:rPr>
              <a:t>„платено ≠ получено“</a:t>
            </a:r>
            <a:r>
              <a:rPr lang="bg" sz="1100" dirty="0">
                <a:latin typeface="Arial"/>
                <a:ea typeface="Arial"/>
                <a:cs typeface="Arial"/>
                <a:sym typeface="Arial"/>
              </a:rPr>
              <a:t>.</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b="1" dirty="0">
                <a:latin typeface="Arial"/>
                <a:ea typeface="Arial"/>
                <a:cs typeface="Arial"/>
                <a:sym typeface="Arial"/>
              </a:rPr>
              <a:t>Кой е доставил или монтирал стоките?</a:t>
            </a:r>
            <a:br>
              <a:rPr lang="en-US" sz="1100" b="1" dirty="0">
                <a:latin typeface="Arial"/>
                <a:ea typeface="Arial"/>
                <a:cs typeface="Arial"/>
                <a:sym typeface="Arial"/>
              </a:rPr>
            </a:br>
            <a:r>
              <a:rPr lang="bg" sz="1100" dirty="0">
                <a:latin typeface="Arial"/>
                <a:ea typeface="Arial"/>
                <a:cs typeface="Arial"/>
                <a:sym typeface="Arial"/>
              </a:rPr>
              <a:t>Понякога се появява логистична фирма или монтажници на трета страна, която </a:t>
            </a:r>
            <a:r>
              <a:rPr lang="bg" sz="1100" b="1" dirty="0">
                <a:latin typeface="Arial"/>
                <a:ea typeface="Arial"/>
                <a:cs typeface="Arial"/>
                <a:sym typeface="Arial"/>
              </a:rPr>
              <a:t>не е включена </a:t>
            </a:r>
            <a:r>
              <a:rPr lang="bg" sz="1100" dirty="0">
                <a:latin typeface="Arial"/>
                <a:ea typeface="Arial"/>
                <a:cs typeface="Arial"/>
                <a:sym typeface="Arial"/>
              </a:rPr>
              <a:t>в договора. Това може да е добре... или може да е скрит канал за незаконна печалба или влияние.</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По отношение на корупционните модели:</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bg" sz="1100" dirty="0">
                <a:latin typeface="Arial"/>
                <a:ea typeface="Arial"/>
                <a:cs typeface="Arial"/>
                <a:sym typeface="Arial"/>
              </a:rPr>
              <a:t>Основният модел с вероятност да се прояви тук е </a:t>
            </a:r>
            <a:r>
              <a:rPr lang="bg" sz="1100" b="1" dirty="0">
                <a:latin typeface="Arial"/>
                <a:ea typeface="Arial"/>
                <a:cs typeface="Arial"/>
                <a:sym typeface="Arial"/>
              </a:rPr>
              <a:t>Корупционен модел 2 </a:t>
            </a:r>
            <a:r>
              <a:rPr lang="bg" sz="1100" dirty="0">
                <a:latin typeface="Arial"/>
                <a:ea typeface="Arial"/>
                <a:cs typeface="Arial"/>
                <a:sym typeface="Arial"/>
              </a:rPr>
              <a:t>– </a:t>
            </a:r>
            <a:r>
              <a:rPr lang="bg-BG" sz="1200" b="0" i="0" u="none" strike="noStrike" cap="none" dirty="0">
                <a:solidFill>
                  <a:schemeClr val="dk1"/>
                </a:solidFill>
                <a:effectLst/>
                <a:latin typeface="Calibri"/>
                <a:ea typeface="Calibri"/>
                <a:cs typeface="Calibri"/>
                <a:sym typeface="Calibri"/>
              </a:rPr>
              <a:t>Некачествена или непълна доставка в сравнение с разплатеното</a:t>
            </a:r>
            <a:r>
              <a:rPr lang="bg" sz="1100" dirty="0">
                <a:latin typeface="Arial"/>
                <a:ea typeface="Arial"/>
                <a:cs typeface="Arial"/>
                <a:sym typeface="Arial"/>
              </a:rPr>
              <a:t>.</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Съществува и перспектива за </a:t>
            </a:r>
            <a:r>
              <a:rPr lang="bg" sz="1100" b="1" dirty="0">
                <a:latin typeface="Arial"/>
                <a:ea typeface="Arial"/>
                <a:cs typeface="Arial"/>
                <a:sym typeface="Arial"/>
              </a:rPr>
              <a:t>КМ3 – </a:t>
            </a:r>
            <a:r>
              <a:rPr lang="bg" sz="1100" b="0" dirty="0">
                <a:latin typeface="Arial"/>
                <a:ea typeface="Arial"/>
                <a:cs typeface="Arial"/>
                <a:sym typeface="Arial"/>
              </a:rPr>
              <a:t>когато</a:t>
            </a:r>
            <a:r>
              <a:rPr lang="bg" sz="1100" b="1" dirty="0">
                <a:latin typeface="Arial"/>
                <a:ea typeface="Arial"/>
                <a:cs typeface="Arial"/>
                <a:sym typeface="Arial"/>
              </a:rPr>
              <a:t> </a:t>
            </a:r>
            <a:r>
              <a:rPr lang="bg" sz="1100" dirty="0">
                <a:latin typeface="Arial"/>
                <a:ea typeface="Arial"/>
                <a:cs typeface="Arial"/>
                <a:sym typeface="Arial"/>
              </a:rPr>
              <a:t>в картината изникнат непоочени логистични или монтажни фирми.</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И, подобно на поръчките за строителство, </a:t>
            </a:r>
            <a:r>
              <a:rPr lang="bg" sz="1100" b="1" dirty="0">
                <a:latin typeface="Arial"/>
                <a:ea typeface="Arial"/>
                <a:cs typeface="Arial"/>
                <a:sym typeface="Arial"/>
              </a:rPr>
              <a:t>възпрепятстването на достъпа </a:t>
            </a:r>
            <a:r>
              <a:rPr lang="bg" sz="1100" dirty="0">
                <a:latin typeface="Arial"/>
                <a:ea typeface="Arial"/>
                <a:cs typeface="Arial"/>
                <a:sym typeface="Arial"/>
              </a:rPr>
              <a:t>– „складът е затворен“, „артикулите са в склад извън обекта, елате следващата седмица“ – може да е важна „червена лампичка“.</a:t>
            </a:r>
            <a:endParaRPr sz="1100" dirty="0">
              <a:latin typeface="Arial"/>
              <a:ea typeface="Arial"/>
              <a:cs typeface="Arial"/>
              <a:sym typeface="Arial"/>
            </a:endParaRPr>
          </a:p>
          <a:p>
            <a:pPr marL="0" lvl="0" indent="0" algn="l" rtl="0">
              <a:lnSpc>
                <a:spcPct val="115000"/>
              </a:lnSpc>
              <a:spcBef>
                <a:spcPts val="1200"/>
              </a:spcBef>
              <a:spcAft>
                <a:spcPts val="1200"/>
              </a:spcAft>
              <a:buSzPts val="1400"/>
              <a:buNone/>
            </a:pPr>
            <a:r>
              <a:rPr lang="bg" sz="1100" dirty="0">
                <a:latin typeface="Arial"/>
                <a:ea typeface="Arial"/>
                <a:cs typeface="Arial"/>
                <a:sym typeface="Arial"/>
              </a:rPr>
              <a:t>В следващите слайдове ще Ви преведем през тези проверки една по една, използвайки примерни въпроси, относими към договорите за доставки, в стила на формуляра за доклад от наблюдението.</a:t>
            </a:r>
            <a:endParaRPr dirty="0"/>
          </a:p>
        </p:txBody>
      </p:sp>
      <p:sp>
        <p:nvSpPr>
          <p:cNvPr id="92" name="Google Shape;92;g3aa4ca22eb9_0_61:notes">
            <a:extLst>
              <a:ext uri="{FF2B5EF4-FFF2-40B4-BE49-F238E27FC236}">
                <a16:creationId xmlns:a16="http://schemas.microsoft.com/office/drawing/2014/main" id="{5755F1A9-89A2-50CE-4F7F-A3C987ED535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2329717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a9b0ea268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Това първо поле е подобно на въпроса за достъп до строителната площадка, който вече познавате от предишната част от Модул 3.</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Проблемът с доставките е, че те са </a:t>
            </a:r>
            <a:r>
              <a:rPr lang="bg" sz="1100" b="1" dirty="0">
                <a:latin typeface="Arial"/>
                <a:ea typeface="Arial"/>
                <a:cs typeface="Arial"/>
                <a:sym typeface="Arial"/>
              </a:rPr>
              <a:t>лесни за преместване и скриване</a:t>
            </a:r>
            <a:r>
              <a:rPr lang="bg" sz="1100" dirty="0">
                <a:latin typeface="Arial"/>
                <a:ea typeface="Arial"/>
                <a:cs typeface="Arial"/>
                <a:sym typeface="Arial"/>
              </a:rPr>
              <a:t>. Ако нещо не е наред – различен продукт, неправилно количество, изтекъл срок на годност – първата реакция може да бъде наблюдателите да бъдат държани далеч от складовите помещения.</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С този въпрос целим да разберем три неща:</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AutoNum type="arabicPeriod"/>
            </a:pPr>
            <a:r>
              <a:rPr lang="bg" sz="1100" b="1" dirty="0">
                <a:latin typeface="Arial"/>
                <a:ea typeface="Arial"/>
                <a:cs typeface="Arial"/>
                <a:sym typeface="Arial"/>
              </a:rPr>
              <a:t>Успяхте ли да осъществите посещение на място</a:t>
            </a:r>
            <a:r>
              <a:rPr lang="bg" sz="1100" dirty="0">
                <a:latin typeface="Arial"/>
                <a:ea typeface="Arial"/>
                <a:cs typeface="Arial"/>
                <a:sym typeface="Arial"/>
              </a:rPr>
              <a:t>, където се съхраняват или са инсталирани/монтирани артикулите?</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dirty="0">
                <a:latin typeface="Arial"/>
                <a:ea typeface="Arial"/>
                <a:cs typeface="Arial"/>
                <a:sym typeface="Arial"/>
              </a:rPr>
              <a:t>Ако не, </a:t>
            </a:r>
            <a:r>
              <a:rPr lang="bg" sz="1100" b="1" dirty="0">
                <a:latin typeface="Arial"/>
                <a:ea typeface="Arial"/>
                <a:cs typeface="Arial"/>
                <a:sym typeface="Arial"/>
              </a:rPr>
              <a:t>поне опитахте ли </a:t>
            </a:r>
            <a:r>
              <a:rPr lang="bg" sz="1100" dirty="0">
                <a:latin typeface="Arial"/>
                <a:ea typeface="Arial"/>
                <a:cs typeface="Arial"/>
                <a:sym typeface="Arial"/>
              </a:rPr>
              <a:t>да посетите склада, помещението за съхранение или мястото, където стоките са инсталирани/монтирани?</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dirty="0">
                <a:latin typeface="Arial"/>
                <a:ea typeface="Arial"/>
                <a:cs typeface="Arial"/>
                <a:sym typeface="Arial"/>
              </a:rPr>
              <a:t>В случай че опитът Ви се е провалил, </a:t>
            </a:r>
            <a:r>
              <a:rPr lang="bg" sz="1100" b="1" dirty="0">
                <a:latin typeface="Arial"/>
                <a:ea typeface="Arial"/>
                <a:cs typeface="Arial"/>
                <a:sym typeface="Arial"/>
              </a:rPr>
              <a:t>кой е отказал или е предотвратил достъпа</a:t>
            </a:r>
            <a:r>
              <a:rPr lang="bg" sz="1100" dirty="0">
                <a:latin typeface="Arial"/>
                <a:ea typeface="Arial"/>
                <a:cs typeface="Arial"/>
                <a:sym typeface="Arial"/>
              </a:rPr>
              <a:t>, на коя дата и с какви мотиви?</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Как интерпретираме тези въпроси?</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bg" sz="1100" dirty="0">
                <a:latin typeface="Arial"/>
                <a:ea typeface="Arial"/>
                <a:cs typeface="Arial"/>
                <a:sym typeface="Arial"/>
              </a:rPr>
              <a:t>Ако наблюдателят просто отбелязва „Не е извършено посещение“ и не е направил опит за достъп до доставените стоки, имаме </a:t>
            </a:r>
            <a:r>
              <a:rPr lang="bg" sz="1100" b="1" dirty="0">
                <a:latin typeface="Arial"/>
                <a:ea typeface="Arial"/>
                <a:cs typeface="Arial"/>
                <a:sym typeface="Arial"/>
              </a:rPr>
              <a:t>пропуск в наблюдението </a:t>
            </a:r>
            <a:r>
              <a:rPr lang="bg" sz="1100" dirty="0">
                <a:latin typeface="Arial"/>
                <a:ea typeface="Arial"/>
                <a:cs typeface="Arial"/>
                <a:sym typeface="Arial"/>
              </a:rPr>
              <a:t>– просто не знаем какво се случва.</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Ако наблюдателите </a:t>
            </a:r>
            <a:r>
              <a:rPr lang="bg" sz="1100" b="1" dirty="0">
                <a:latin typeface="Arial"/>
                <a:ea typeface="Arial"/>
                <a:cs typeface="Arial"/>
                <a:sym typeface="Arial"/>
              </a:rPr>
              <a:t>са се опитали, </a:t>
            </a:r>
            <a:r>
              <a:rPr lang="bg" sz="1100" b="0" dirty="0">
                <a:latin typeface="Arial"/>
                <a:ea typeface="Arial"/>
                <a:cs typeface="Arial"/>
                <a:sym typeface="Arial"/>
              </a:rPr>
              <a:t>но достъпът им е бил </a:t>
            </a:r>
            <a:r>
              <a:rPr lang="bg" sz="1100" b="1" dirty="0">
                <a:latin typeface="Arial"/>
                <a:ea typeface="Arial"/>
                <a:cs typeface="Arial"/>
                <a:sym typeface="Arial"/>
              </a:rPr>
              <a:t>отказан,</a:t>
            </a:r>
            <a:r>
              <a:rPr lang="bg" sz="1100" dirty="0">
                <a:latin typeface="Arial"/>
                <a:ea typeface="Arial"/>
                <a:cs typeface="Arial"/>
                <a:sym typeface="Arial"/>
              </a:rPr>
              <a:t> ние го регистрираме като </a:t>
            </a:r>
            <a:r>
              <a:rPr lang="bg" sz="1100" b="1" dirty="0">
                <a:latin typeface="Arial"/>
                <a:ea typeface="Arial"/>
                <a:cs typeface="Arial"/>
                <a:sym typeface="Arial"/>
              </a:rPr>
              <a:t>слабост при контрола</a:t>
            </a:r>
            <a:r>
              <a:rPr lang="bg" sz="1100" dirty="0">
                <a:latin typeface="Arial"/>
                <a:ea typeface="Arial"/>
                <a:cs typeface="Arial"/>
                <a:sym typeface="Arial"/>
              </a:rPr>
              <a:t>. Такава ситуация не е доказателство за корупция, но показва, че при тази поръчка </a:t>
            </a:r>
            <a:r>
              <a:rPr lang="bg" sz="1100" b="1" dirty="0">
                <a:latin typeface="Arial"/>
                <a:ea typeface="Arial"/>
                <a:cs typeface="Arial"/>
                <a:sym typeface="Arial"/>
              </a:rPr>
              <a:t>независимата проверка на стоките е трудна</a:t>
            </a:r>
            <a:r>
              <a:rPr lang="bg" sz="1100" dirty="0">
                <a:latin typeface="Arial"/>
                <a:ea typeface="Arial"/>
                <a:cs typeface="Arial"/>
                <a:sym typeface="Arial"/>
              </a:rPr>
              <a:t>.</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Описанието Ви може да звучи приблизително така:</a:t>
            </a:r>
            <a:endParaRPr sz="1100" dirty="0">
              <a:latin typeface="Arial"/>
              <a:ea typeface="Arial"/>
              <a:cs typeface="Arial"/>
              <a:sym typeface="Arial"/>
            </a:endParaRPr>
          </a:p>
          <a:p>
            <a:pPr marL="381000" marR="38100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„Опит за посещение на училищния склад на 12 май 2027 г., достъпът е отказан от директора на училището, като е посочена причина: „В момента се извършва инвентаризация, елате след одита“.</a:t>
            </a:r>
            <a:endParaRPr sz="1100" dirty="0">
              <a:latin typeface="Arial"/>
              <a:ea typeface="Arial"/>
              <a:cs typeface="Arial"/>
              <a:sym typeface="Arial"/>
            </a:endParaRPr>
          </a:p>
          <a:p>
            <a:pPr marL="0" lvl="0" indent="0" algn="l" rtl="0">
              <a:lnSpc>
                <a:spcPct val="115000"/>
              </a:lnSpc>
              <a:spcBef>
                <a:spcPts val="1200"/>
              </a:spcBef>
              <a:spcAft>
                <a:spcPts val="1200"/>
              </a:spcAft>
              <a:buSzPts val="1100"/>
              <a:buNone/>
            </a:pPr>
            <a:r>
              <a:rPr lang="bg" sz="1100" dirty="0">
                <a:latin typeface="Arial"/>
                <a:ea typeface="Arial"/>
                <a:cs typeface="Arial"/>
                <a:sym typeface="Arial"/>
              </a:rPr>
              <a:t>Впоследствие, ако видим проблеми с количествата или моделите, тази случка с достъпа ще ни помогне да разберем контекста. Това е ранен </a:t>
            </a:r>
            <a:r>
              <a:rPr lang="bg" sz="1100" b="1" dirty="0">
                <a:latin typeface="Arial"/>
                <a:ea typeface="Arial"/>
                <a:cs typeface="Arial"/>
                <a:sym typeface="Arial"/>
              </a:rPr>
              <a:t>предупредителен</a:t>
            </a:r>
            <a:r>
              <a:rPr lang="bg" sz="1100" dirty="0">
                <a:latin typeface="Arial"/>
                <a:ea typeface="Arial"/>
                <a:cs typeface="Arial"/>
                <a:sym typeface="Arial"/>
              </a:rPr>
              <a:t> </a:t>
            </a:r>
            <a:r>
              <a:rPr lang="bg" sz="1100" b="1" dirty="0">
                <a:latin typeface="Arial"/>
                <a:ea typeface="Arial"/>
                <a:cs typeface="Arial"/>
                <a:sym typeface="Arial"/>
              </a:rPr>
              <a:t>знак </a:t>
            </a:r>
            <a:r>
              <a:rPr lang="bg" sz="1100" dirty="0">
                <a:latin typeface="Arial"/>
                <a:ea typeface="Arial"/>
                <a:cs typeface="Arial"/>
                <a:sym typeface="Arial"/>
              </a:rPr>
              <a:t>за КМ2 и КМ3.</a:t>
            </a:r>
            <a:endParaRPr sz="1000" dirty="0">
              <a:latin typeface="Arial"/>
              <a:ea typeface="Arial"/>
              <a:cs typeface="Arial"/>
              <a:sym typeface="Arial"/>
            </a:endParaRPr>
          </a:p>
        </p:txBody>
      </p:sp>
      <p:sp>
        <p:nvSpPr>
          <p:cNvPr id="97" name="Google Shape;97;g3a9b0ea26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a9ecc4a29f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bg" sz="1100" dirty="0">
                <a:latin typeface="Arial"/>
                <a:ea typeface="Arial"/>
                <a:cs typeface="Arial"/>
                <a:sym typeface="Arial"/>
              </a:rPr>
              <a:t>Да преминем към първата практическа проверка на доставените стоки: </a:t>
            </a:r>
            <a:r>
              <a:rPr lang="bg" sz="1100" b="1" dirty="0">
                <a:latin typeface="Arial"/>
                <a:ea typeface="Arial"/>
                <a:cs typeface="Arial"/>
                <a:sym typeface="Arial"/>
              </a:rPr>
              <a:t>съответстват ли реално доставените артикули на описаното по документи?</a:t>
            </a:r>
            <a:endParaRPr sz="1100" b="1" dirty="0">
              <a:latin typeface="Arial"/>
              <a:ea typeface="Arial"/>
              <a:cs typeface="Arial"/>
              <a:sym typeface="Arial"/>
            </a:endParaRPr>
          </a:p>
          <a:p>
            <a:pPr marL="0" lvl="0" indent="0" algn="l" rtl="0">
              <a:lnSpc>
                <a:spcPct val="115000"/>
              </a:lnSpc>
              <a:spcBef>
                <a:spcPts val="1200"/>
              </a:spcBef>
              <a:spcAft>
                <a:spcPts val="0"/>
              </a:spcAft>
              <a:buSzPts val="1100"/>
              <a:buNone/>
            </a:pPr>
            <a:r>
              <a:rPr lang="bg" sz="1100" dirty="0">
                <a:latin typeface="Arial"/>
                <a:ea typeface="Arial"/>
                <a:cs typeface="Arial"/>
                <a:sym typeface="Arial"/>
              </a:rPr>
              <a:t>Да разгледаме въпроса: </a:t>
            </a:r>
            <a:br>
              <a:rPr lang="en-US" sz="1100" dirty="0">
                <a:latin typeface="Arial"/>
                <a:ea typeface="Arial"/>
                <a:cs typeface="Arial"/>
                <a:sym typeface="Arial"/>
              </a:rPr>
            </a:br>
            <a:r>
              <a:rPr lang="bg" sz="1100" i="1" dirty="0">
                <a:latin typeface="Arial"/>
                <a:ea typeface="Arial"/>
                <a:cs typeface="Arial"/>
                <a:sym typeface="Arial"/>
              </a:rPr>
              <a:t>„</a:t>
            </a:r>
            <a:r>
              <a:rPr lang="bg-BG" sz="1200" b="0" i="1" u="none" strike="noStrike" cap="none" dirty="0">
                <a:solidFill>
                  <a:schemeClr val="dk1"/>
                </a:solidFill>
                <a:effectLst/>
                <a:latin typeface="Calibri"/>
                <a:ea typeface="Calibri"/>
                <a:cs typeface="Calibri"/>
                <a:sym typeface="Calibri"/>
              </a:rPr>
              <a:t>Фактурите/товарителниците за доставка съответстват ли на получения модел/спецификация и количество</a:t>
            </a:r>
            <a:r>
              <a:rPr lang="bg" sz="1100" i="1" dirty="0">
                <a:latin typeface="Arial"/>
                <a:ea typeface="Arial"/>
                <a:cs typeface="Arial"/>
                <a:sym typeface="Arial"/>
              </a:rPr>
              <a:t>“ </a:t>
            </a:r>
            <a:br>
              <a:rPr lang="en-US" sz="1100" i="1" dirty="0">
                <a:latin typeface="Arial"/>
                <a:ea typeface="Arial"/>
                <a:cs typeface="Arial"/>
                <a:sym typeface="Arial"/>
              </a:rPr>
            </a:br>
            <a:r>
              <a:rPr lang="bg" sz="1100" dirty="0">
                <a:latin typeface="Arial"/>
                <a:ea typeface="Arial"/>
                <a:cs typeface="Arial"/>
                <a:sym typeface="Arial"/>
              </a:rPr>
              <a:t>и бележката: </a:t>
            </a:r>
            <a:r>
              <a:rPr lang="bg" sz="1100" i="1" dirty="0">
                <a:latin typeface="Arial"/>
                <a:ea typeface="Arial"/>
                <a:cs typeface="Arial"/>
                <a:sym typeface="Arial"/>
              </a:rPr>
              <a:t>„Моля, обърнете внимание на всяко отклонение &gt;2%“.</a:t>
            </a:r>
            <a:endParaRPr sz="1100" i="1" dirty="0">
              <a:latin typeface="Arial"/>
              <a:ea typeface="Arial"/>
              <a:cs typeface="Arial"/>
              <a:sym typeface="Arial"/>
            </a:endParaRPr>
          </a:p>
          <a:p>
            <a:pPr marL="0" lvl="0" indent="0" algn="l" rtl="0">
              <a:lnSpc>
                <a:spcPct val="115000"/>
              </a:lnSpc>
              <a:spcBef>
                <a:spcPts val="1200"/>
              </a:spcBef>
              <a:spcAft>
                <a:spcPts val="0"/>
              </a:spcAft>
              <a:buSzPts val="1100"/>
              <a:buNone/>
            </a:pPr>
            <a:r>
              <a:rPr lang="bg" sz="1100" dirty="0">
                <a:latin typeface="Arial"/>
                <a:ea typeface="Arial"/>
                <a:cs typeface="Arial"/>
                <a:sym typeface="Arial"/>
              </a:rPr>
              <a:t>Практически, Вашата задача като наблюдатели е да извършите следните четири стъпки:</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AutoNum type="arabicPeriod"/>
            </a:pPr>
            <a:r>
              <a:rPr lang="bg-BG" sz="1100" dirty="0">
                <a:latin typeface="Arial"/>
                <a:ea typeface="Arial"/>
                <a:cs typeface="Arial"/>
                <a:sym typeface="Arial"/>
              </a:rPr>
              <a:t>Взимате</a:t>
            </a:r>
            <a:r>
              <a:rPr lang="bg" sz="1100" dirty="0">
                <a:latin typeface="Arial"/>
                <a:ea typeface="Arial"/>
                <a:cs typeface="Arial"/>
                <a:sym typeface="Arial"/>
              </a:rPr>
              <a:t> </a:t>
            </a:r>
            <a:r>
              <a:rPr lang="bg" sz="1100" b="1" dirty="0">
                <a:latin typeface="Arial"/>
                <a:ea typeface="Arial"/>
                <a:cs typeface="Arial"/>
                <a:sym typeface="Arial"/>
              </a:rPr>
              <a:t>фактурата, опаковъчния лист и/или товарителницата</a:t>
            </a:r>
            <a:r>
              <a:rPr lang="bg" sz="1100" dirty="0">
                <a:latin typeface="Arial"/>
                <a:ea typeface="Arial"/>
                <a:cs typeface="Arial"/>
                <a:sym typeface="Arial"/>
              </a:rPr>
              <a:t>.</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dirty="0">
                <a:latin typeface="Arial"/>
                <a:ea typeface="Arial"/>
                <a:cs typeface="Arial"/>
                <a:sym typeface="Arial"/>
              </a:rPr>
              <a:t>Разглеждате </a:t>
            </a:r>
            <a:r>
              <a:rPr lang="bg" sz="1100" b="1" dirty="0">
                <a:latin typeface="Arial"/>
                <a:ea typeface="Arial"/>
                <a:cs typeface="Arial"/>
                <a:sym typeface="Arial"/>
              </a:rPr>
              <a:t>модела</a:t>
            </a:r>
            <a:r>
              <a:rPr lang="bg" sz="1100" dirty="0">
                <a:latin typeface="Arial"/>
                <a:ea typeface="Arial"/>
                <a:cs typeface="Arial"/>
                <a:sym typeface="Arial"/>
              </a:rPr>
              <a:t> </a:t>
            </a:r>
            <a:r>
              <a:rPr lang="bg" sz="1100" b="1" dirty="0">
                <a:latin typeface="Arial"/>
                <a:ea typeface="Arial"/>
                <a:cs typeface="Arial"/>
                <a:sym typeface="Arial"/>
              </a:rPr>
              <a:t>или вида стоки и спецификациите </a:t>
            </a:r>
            <a:r>
              <a:rPr lang="bg" sz="1100" dirty="0">
                <a:latin typeface="Arial"/>
                <a:ea typeface="Arial"/>
                <a:cs typeface="Arial"/>
                <a:sym typeface="Arial"/>
              </a:rPr>
              <a:t>на етикетите на артикулите – например, „Лаптоп модел X123, 16 GB RAM; Хладилник модел A с енергиен клас A+++“ и т.н.</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dirty="0">
                <a:latin typeface="Arial"/>
                <a:ea typeface="Arial"/>
                <a:cs typeface="Arial"/>
                <a:sym typeface="Arial"/>
              </a:rPr>
              <a:t>Преброявате </a:t>
            </a:r>
            <a:r>
              <a:rPr lang="bg" sz="1100" b="1" dirty="0">
                <a:latin typeface="Arial"/>
                <a:ea typeface="Arial"/>
                <a:cs typeface="Arial"/>
                <a:sym typeface="Arial"/>
              </a:rPr>
              <a:t>малка извадка бройки </a:t>
            </a:r>
            <a:r>
              <a:rPr lang="bg" sz="1100" dirty="0">
                <a:latin typeface="Arial"/>
                <a:ea typeface="Arial"/>
                <a:cs typeface="Arial"/>
                <a:sym typeface="Arial"/>
              </a:rPr>
              <a:t>от всеки ключов артикул. Не е нужно да броите всяко винтче, но е добре да установите очевидна разлика (по-малко или вповече) в броя спрямо заплатеното.</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dirty="0">
                <a:latin typeface="Arial"/>
                <a:ea typeface="Arial"/>
                <a:cs typeface="Arial"/>
                <a:sym typeface="Arial"/>
              </a:rPr>
              <a:t>Ако видите разлика, по-голяма от </a:t>
            </a:r>
            <a:r>
              <a:rPr lang="bg" sz="1100" b="1" dirty="0">
                <a:latin typeface="Arial"/>
                <a:ea typeface="Arial"/>
                <a:cs typeface="Arial"/>
                <a:sym typeface="Arial"/>
              </a:rPr>
              <a:t>2%</a:t>
            </a:r>
            <a:r>
              <a:rPr lang="bg" sz="1100" dirty="0">
                <a:latin typeface="Arial"/>
                <a:ea typeface="Arial"/>
                <a:cs typeface="Arial"/>
                <a:sym typeface="Arial"/>
              </a:rPr>
              <a:t>, отбелязвате това с кратка бележка.</a:t>
            </a:r>
            <a:endParaRPr sz="1100" dirty="0">
              <a:latin typeface="Arial"/>
              <a:ea typeface="Arial"/>
              <a:cs typeface="Arial"/>
              <a:sym typeface="Arial"/>
            </a:endParaRPr>
          </a:p>
          <a:p>
            <a:pPr marL="0" lvl="0" indent="0" algn="l" rtl="0">
              <a:lnSpc>
                <a:spcPct val="115000"/>
              </a:lnSpc>
              <a:spcBef>
                <a:spcPts val="1200"/>
              </a:spcBef>
              <a:spcAft>
                <a:spcPts val="0"/>
              </a:spcAft>
              <a:buSzPts val="1100"/>
              <a:buNone/>
            </a:pPr>
            <a:r>
              <a:rPr lang="bg" sz="1100" dirty="0">
                <a:latin typeface="Arial"/>
                <a:ea typeface="Arial"/>
                <a:cs typeface="Arial"/>
                <a:sym typeface="Arial"/>
              </a:rPr>
              <a:t>Защо е важно от гледна точка на корупционния риск?</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bg" sz="1100" dirty="0">
                <a:latin typeface="Arial"/>
                <a:ea typeface="Arial"/>
                <a:cs typeface="Arial"/>
                <a:sym typeface="Arial"/>
              </a:rPr>
              <a:t>Ако </a:t>
            </a:r>
            <a:r>
              <a:rPr lang="bg" sz="1100" b="1" dirty="0">
                <a:latin typeface="Arial"/>
                <a:ea typeface="Arial"/>
                <a:cs typeface="Arial"/>
                <a:sym typeface="Arial"/>
              </a:rPr>
              <a:t>моделите или спецификациите се различават, а цената е същата</a:t>
            </a:r>
            <a:r>
              <a:rPr lang="bg" sz="1100" dirty="0">
                <a:latin typeface="Arial"/>
                <a:ea typeface="Arial"/>
                <a:cs typeface="Arial"/>
                <a:sym typeface="Arial"/>
              </a:rPr>
              <a:t>, това е класически сценарий за </a:t>
            </a:r>
            <a:r>
              <a:rPr lang="bg" sz="1100" b="1" dirty="0">
                <a:latin typeface="Arial"/>
                <a:ea typeface="Arial"/>
                <a:cs typeface="Arial"/>
                <a:sym typeface="Arial"/>
              </a:rPr>
              <a:t>КМ2 – подмяна на модела или понижаване на качеството</a:t>
            </a:r>
            <a:r>
              <a:rPr lang="bg" sz="1100" dirty="0">
                <a:latin typeface="Arial"/>
                <a:ea typeface="Arial"/>
                <a:cs typeface="Arial"/>
                <a:sym typeface="Arial"/>
              </a:rPr>
              <a:t>. По документи, администрацията е платила за артикул с по-високо качество, в действителност е доставен по-евтин модел или такъв с по-слаби характеристики.</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В случай че </a:t>
            </a:r>
            <a:r>
              <a:rPr lang="bg" sz="1100" b="1" dirty="0">
                <a:latin typeface="Arial"/>
                <a:ea typeface="Arial"/>
                <a:cs typeface="Arial"/>
                <a:sym typeface="Arial"/>
              </a:rPr>
              <a:t>са доставени по-малко бройки</a:t>
            </a:r>
            <a:r>
              <a:rPr lang="bg" sz="1100" dirty="0">
                <a:latin typeface="Arial"/>
                <a:ea typeface="Arial"/>
                <a:cs typeface="Arial"/>
                <a:sym typeface="Arial"/>
              </a:rPr>
              <a:t>, от посоченото във фактурата, това отново е директен риск от </a:t>
            </a:r>
            <a:r>
              <a:rPr lang="bg" sz="1100" b="1" dirty="0">
                <a:latin typeface="Arial"/>
                <a:ea typeface="Arial"/>
                <a:cs typeface="Arial"/>
                <a:sym typeface="Arial"/>
              </a:rPr>
              <a:t>КМ2 – Непълна доставка в сравнение с разплатеното</a:t>
            </a:r>
            <a:r>
              <a:rPr lang="bg" sz="1100" dirty="0">
                <a:latin typeface="Arial"/>
                <a:ea typeface="Arial"/>
                <a:cs typeface="Arial"/>
                <a:sym typeface="Arial"/>
              </a:rPr>
              <a:t>.</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Ако </a:t>
            </a:r>
            <a:r>
              <a:rPr lang="bg" sz="1100" b="1" dirty="0">
                <a:latin typeface="Arial"/>
                <a:ea typeface="Arial"/>
                <a:cs typeface="Arial"/>
                <a:sym typeface="Arial"/>
              </a:rPr>
              <a:t>виждаме допълнителни бройки без документи</a:t>
            </a:r>
            <a:r>
              <a:rPr lang="bg" sz="1100" dirty="0">
                <a:latin typeface="Arial"/>
                <a:ea typeface="Arial"/>
                <a:cs typeface="Arial"/>
                <a:sym typeface="Arial"/>
              </a:rPr>
              <a:t>, това също е подозрително: може да означава, че някой планира да използва повторно фактурата за друга доставка или да използва допълнителните артикули някъде другаде безотчетно.</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И накрая, ако видите </a:t>
            </a:r>
            <a:r>
              <a:rPr lang="bg" sz="1100" b="1" dirty="0">
                <a:latin typeface="Arial"/>
                <a:ea typeface="Arial"/>
                <a:cs typeface="Arial"/>
                <a:sym typeface="Arial"/>
              </a:rPr>
              <a:t>множество дребни несъответствия </a:t>
            </a:r>
            <a:r>
              <a:rPr lang="bg" sz="1100" dirty="0">
                <a:latin typeface="Arial"/>
                <a:ea typeface="Arial"/>
                <a:cs typeface="Arial"/>
                <a:sym typeface="Arial"/>
              </a:rPr>
              <a:t>при няколко елемента, дори ако всяко от тях изглежда незначително, това ни показва, че контролът е слаб и укриването на доста по-сериозен проблем е изключително лесно.</a:t>
            </a:r>
            <a:endParaRPr sz="1100" dirty="0">
              <a:latin typeface="Arial"/>
              <a:ea typeface="Arial"/>
              <a:cs typeface="Arial"/>
              <a:sym typeface="Arial"/>
            </a:endParaRPr>
          </a:p>
          <a:p>
            <a:pPr marL="0" lvl="0" indent="0" algn="l" rtl="0">
              <a:lnSpc>
                <a:spcPct val="115000"/>
              </a:lnSpc>
              <a:spcBef>
                <a:spcPts val="1200"/>
              </a:spcBef>
              <a:spcAft>
                <a:spcPts val="0"/>
              </a:spcAft>
              <a:buSzPts val="1100"/>
              <a:buNone/>
            </a:pPr>
            <a:r>
              <a:rPr lang="bg" sz="1100" dirty="0">
                <a:latin typeface="Arial"/>
                <a:ea typeface="Arial"/>
                <a:cs typeface="Arial"/>
                <a:sym typeface="Arial"/>
              </a:rPr>
              <a:t>Вашата задача не е да обвинявате – задачата Ви е да опишете. Например:</a:t>
            </a:r>
            <a:br>
              <a:rPr lang="en-US" sz="1100" dirty="0">
                <a:latin typeface="Arial"/>
                <a:ea typeface="Arial"/>
                <a:cs typeface="Arial"/>
                <a:sym typeface="Arial"/>
              </a:rPr>
            </a:br>
            <a:r>
              <a:rPr lang="bg" sz="1100" i="1" dirty="0">
                <a:latin typeface="Arial"/>
                <a:ea typeface="Arial"/>
                <a:cs typeface="Arial"/>
                <a:sym typeface="Arial"/>
              </a:rPr>
              <a:t>„Фактура и опаковъчен лист: 10 принтера, Модел А; товарителница и етикети: 8 принтера Модел А, 2 принтера Модел Б – отбелязано отклонение &gt;2%, приложени са снимки.“</a:t>
            </a:r>
            <a:endParaRPr sz="1100" i="1" dirty="0">
              <a:latin typeface="Arial"/>
              <a:ea typeface="Arial"/>
              <a:cs typeface="Arial"/>
              <a:sym typeface="Arial"/>
            </a:endParaRPr>
          </a:p>
          <a:p>
            <a:pPr marL="0" lvl="0" indent="0" algn="l" rtl="0">
              <a:lnSpc>
                <a:spcPct val="115000"/>
              </a:lnSpc>
              <a:spcBef>
                <a:spcPts val="1200"/>
              </a:spcBef>
              <a:spcAft>
                <a:spcPts val="1200"/>
              </a:spcAft>
              <a:buSzPts val="1100"/>
              <a:buNone/>
            </a:pPr>
            <a:r>
              <a:rPr lang="bg" sz="1100" dirty="0">
                <a:latin typeface="Arial"/>
                <a:ea typeface="Arial"/>
                <a:cs typeface="Arial"/>
                <a:sym typeface="Arial"/>
              </a:rPr>
              <a:t>Само с това едно поле вече сте много близо до разкриване на </a:t>
            </a:r>
            <a:r>
              <a:rPr lang="bg" sz="1100" b="1" dirty="0">
                <a:latin typeface="Arial"/>
                <a:ea typeface="Arial"/>
                <a:cs typeface="Arial"/>
                <a:sym typeface="Arial"/>
              </a:rPr>
              <a:t>Корупционен модел 2 – Некачествени или недоставени стоки в сравнение с разплатеното.</a:t>
            </a:r>
            <a:endParaRPr sz="1100" dirty="0">
              <a:latin typeface="Arial"/>
              <a:ea typeface="Arial"/>
              <a:cs typeface="Arial"/>
              <a:sym typeface="Arial"/>
            </a:endParaRPr>
          </a:p>
        </p:txBody>
      </p:sp>
      <p:sp>
        <p:nvSpPr>
          <p:cNvPr id="106" name="Google Shape;106;g3a9ecc4a29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aa4ca22eb9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На следващо място проверката на доставените стоки се фокусира върху </a:t>
            </a:r>
            <a:r>
              <a:rPr lang="bg" sz="1100" b="1" dirty="0">
                <a:latin typeface="Arial"/>
                <a:ea typeface="Arial"/>
                <a:cs typeface="Arial"/>
                <a:sym typeface="Arial"/>
              </a:rPr>
              <a:t>документите зад опаковките</a:t>
            </a:r>
            <a:r>
              <a:rPr lang="bg" sz="1100" dirty="0">
                <a:latin typeface="Arial"/>
                <a:ea typeface="Arial"/>
                <a:cs typeface="Arial"/>
                <a:sym typeface="Arial"/>
              </a:rPr>
              <a:t>: документи за съответствие и серийни или партидни номера.</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Въпросът тук е: </a:t>
            </a:r>
            <a:br>
              <a:rPr lang="en-US" sz="1100" dirty="0">
                <a:latin typeface="Arial"/>
                <a:ea typeface="Arial"/>
                <a:cs typeface="Arial"/>
                <a:sym typeface="Arial"/>
              </a:rPr>
            </a:br>
            <a:r>
              <a:rPr lang="bg" sz="1100" i="1" dirty="0">
                <a:latin typeface="Arial"/>
                <a:ea typeface="Arial"/>
                <a:cs typeface="Arial"/>
                <a:sym typeface="Arial"/>
              </a:rPr>
              <a:t>„</a:t>
            </a:r>
            <a:r>
              <a:rPr lang="bg-BG" sz="1100" i="1" noProof="0" dirty="0">
                <a:latin typeface="Arial"/>
                <a:ea typeface="Arial"/>
                <a:cs typeface="Arial"/>
                <a:sym typeface="Arial"/>
              </a:rPr>
              <a:t>Налице ли са необходимите документи/сертификати за съответствие и регистрирани ли са серийните/партидните номера</a:t>
            </a:r>
            <a:r>
              <a:rPr lang="ru-RU" sz="1100" i="1" dirty="0">
                <a:latin typeface="Arial"/>
                <a:ea typeface="Arial"/>
                <a:cs typeface="Arial"/>
                <a:sym typeface="Arial"/>
              </a:rPr>
              <a:t>?</a:t>
            </a:r>
            <a:r>
              <a:rPr lang="bg" sz="1100" i="1" dirty="0">
                <a:latin typeface="Arial"/>
                <a:ea typeface="Arial"/>
                <a:cs typeface="Arial"/>
                <a:sym typeface="Arial"/>
              </a:rPr>
              <a:t>“</a:t>
            </a:r>
            <a:endParaRPr sz="1100" i="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Какво се очаква от наблюдателите?</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bg" sz="1100" dirty="0">
                <a:latin typeface="Arial"/>
                <a:ea typeface="Arial"/>
                <a:cs typeface="Arial"/>
                <a:sym typeface="Arial"/>
              </a:rPr>
              <a:t>Първо, отбележете с </a:t>
            </a:r>
            <a:r>
              <a:rPr lang="bg" sz="1100" b="1" dirty="0">
                <a:latin typeface="Arial"/>
                <a:ea typeface="Arial"/>
                <a:cs typeface="Arial"/>
                <a:sym typeface="Arial"/>
              </a:rPr>
              <a:t>„Да“</a:t>
            </a:r>
            <a:r>
              <a:rPr lang="bg" sz="1100" b="0" dirty="0">
                <a:latin typeface="Arial"/>
                <a:ea typeface="Arial"/>
                <a:cs typeface="Arial"/>
                <a:sym typeface="Arial"/>
              </a:rPr>
              <a:t> или </a:t>
            </a:r>
            <a:r>
              <a:rPr lang="bg" sz="1100" b="1" dirty="0">
                <a:latin typeface="Arial"/>
                <a:ea typeface="Arial"/>
                <a:cs typeface="Arial"/>
                <a:sym typeface="Arial"/>
              </a:rPr>
              <a:t>„Не“ </a:t>
            </a:r>
            <a:r>
              <a:rPr lang="bg" sz="1100" b="0" dirty="0">
                <a:latin typeface="Arial"/>
                <a:ea typeface="Arial"/>
                <a:cs typeface="Arial"/>
                <a:sym typeface="Arial"/>
              </a:rPr>
              <a:t>наличието на докум</a:t>
            </a:r>
            <a:r>
              <a:rPr lang="bg" sz="1100" dirty="0">
                <a:latin typeface="Arial"/>
                <a:ea typeface="Arial"/>
                <a:cs typeface="Arial"/>
                <a:sym typeface="Arial"/>
              </a:rPr>
              <a:t>енти/сертификати за съответствие. Търсите например: </a:t>
            </a:r>
            <a:br>
              <a:rPr lang="en-US" sz="1100" dirty="0">
                <a:latin typeface="Arial"/>
                <a:ea typeface="Arial"/>
                <a:cs typeface="Arial"/>
                <a:sym typeface="Arial"/>
              </a:rPr>
            </a:br>
            <a:r>
              <a:rPr lang="bg" sz="1100" dirty="0">
                <a:latin typeface="Arial"/>
                <a:ea typeface="Arial"/>
                <a:cs typeface="Arial"/>
                <a:sym typeface="Arial"/>
              </a:rPr>
              <a:t>– CE декларации или декларации за съответствие, </a:t>
            </a:r>
            <a:br>
              <a:rPr lang="en-US" sz="1100" dirty="0">
                <a:latin typeface="Arial"/>
                <a:ea typeface="Arial"/>
                <a:cs typeface="Arial"/>
                <a:sym typeface="Arial"/>
              </a:rPr>
            </a:br>
            <a:r>
              <a:rPr lang="bg" sz="1100" dirty="0">
                <a:latin typeface="Arial"/>
                <a:ea typeface="Arial"/>
                <a:cs typeface="Arial"/>
                <a:sym typeface="Arial"/>
              </a:rPr>
              <a:t>– протоколи от изпитвания, </a:t>
            </a:r>
            <a:br>
              <a:rPr lang="en-US" sz="1100" dirty="0">
                <a:latin typeface="Arial"/>
                <a:ea typeface="Arial"/>
                <a:cs typeface="Arial"/>
                <a:sym typeface="Arial"/>
              </a:rPr>
            </a:br>
            <a:r>
              <a:rPr lang="bg" sz="1100" dirty="0">
                <a:latin typeface="Arial"/>
                <a:ea typeface="Arial"/>
                <a:cs typeface="Arial"/>
                <a:sym typeface="Arial"/>
              </a:rPr>
              <a:t>– енергийни етикети за хладилници, осветителни тела, оборудване.</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Второ, опишете </a:t>
            </a:r>
            <a:r>
              <a:rPr lang="bg" sz="1100" b="1" dirty="0">
                <a:latin typeface="Arial"/>
                <a:ea typeface="Arial"/>
                <a:cs typeface="Arial"/>
                <a:sym typeface="Arial"/>
              </a:rPr>
              <a:t>кои документи сте видели </a:t>
            </a:r>
            <a:r>
              <a:rPr lang="bg" sz="1100" dirty="0">
                <a:latin typeface="Arial"/>
                <a:ea typeface="Arial"/>
                <a:cs typeface="Arial"/>
                <a:sym typeface="Arial"/>
              </a:rPr>
              <a:t>и къде се намират – „CE/DoC, приложени към документа за доставка“, „енергийни етикети, фотографирани и приложени към документацията“.</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Трето, проверете дали </a:t>
            </a:r>
            <a:r>
              <a:rPr lang="bg" sz="1100" b="1" dirty="0">
                <a:latin typeface="Arial"/>
                <a:ea typeface="Arial"/>
                <a:cs typeface="Arial"/>
                <a:sym typeface="Arial"/>
              </a:rPr>
              <a:t>серийните или партидните номера фигурират </a:t>
            </a:r>
            <a:r>
              <a:rPr lang="bg" sz="1100" dirty="0">
                <a:latin typeface="Arial"/>
                <a:ea typeface="Arial"/>
                <a:cs typeface="Arial"/>
                <a:sym typeface="Arial"/>
              </a:rPr>
              <a:t>някъде: описани са в протокола за доставка, в отделен регистър на активите и т.н.</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За някои важни артикули – медицински изделия, ИТ сървъри, скъпо оборудване – запишете </a:t>
            </a:r>
            <a:r>
              <a:rPr lang="bg" sz="1100" b="1" dirty="0">
                <a:latin typeface="Arial"/>
                <a:ea typeface="Arial"/>
                <a:cs typeface="Arial"/>
                <a:sym typeface="Arial"/>
              </a:rPr>
              <a:t>или снимайте серийните/партидните номера </a:t>
            </a:r>
            <a:r>
              <a:rPr lang="bg" sz="1100" dirty="0">
                <a:latin typeface="Arial"/>
                <a:ea typeface="Arial"/>
                <a:cs typeface="Arial"/>
                <a:sym typeface="Arial"/>
              </a:rPr>
              <a:t>от етикетите.</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Как да интерпретираме това по отношение на корупционния риск?</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bg" sz="1100" dirty="0">
                <a:latin typeface="Arial"/>
                <a:ea typeface="Arial"/>
                <a:cs typeface="Arial"/>
                <a:sym typeface="Arial"/>
              </a:rPr>
              <a:t>Ако </a:t>
            </a:r>
            <a:r>
              <a:rPr lang="bg" sz="1100" b="1" dirty="0">
                <a:latin typeface="Arial"/>
                <a:ea typeface="Arial"/>
                <a:cs typeface="Arial"/>
                <a:sym typeface="Arial"/>
              </a:rPr>
              <a:t>документите за съответствие липсват или са непълни – </a:t>
            </a:r>
            <a:r>
              <a:rPr lang="bg" sz="1100" dirty="0">
                <a:latin typeface="Arial"/>
                <a:ea typeface="Arial"/>
                <a:cs typeface="Arial"/>
                <a:sym typeface="Arial"/>
              </a:rPr>
              <a:t>това е сериозна </a:t>
            </a:r>
            <a:r>
              <a:rPr lang="bg" sz="1100" b="1" dirty="0">
                <a:latin typeface="Arial"/>
                <a:ea typeface="Arial"/>
                <a:cs typeface="Arial"/>
                <a:sym typeface="Arial"/>
              </a:rPr>
              <a:t>„червена лампичка“ за безопасност и съответствие</a:t>
            </a:r>
            <a:r>
              <a:rPr lang="bg" sz="1100" dirty="0">
                <a:latin typeface="Arial"/>
                <a:ea typeface="Arial"/>
                <a:cs typeface="Arial"/>
                <a:sym typeface="Arial"/>
              </a:rPr>
              <a:t>. Това може да означава, че стоките </a:t>
            </a:r>
            <a:r>
              <a:rPr lang="bg" sz="1100" b="1" dirty="0">
                <a:latin typeface="Arial"/>
                <a:ea typeface="Arial"/>
                <a:cs typeface="Arial"/>
                <a:sym typeface="Arial"/>
              </a:rPr>
              <a:t>не отговарят на необходимите стандарти </a:t>
            </a:r>
            <a:r>
              <a:rPr lang="bg" sz="1100" dirty="0">
                <a:latin typeface="Arial"/>
                <a:ea typeface="Arial"/>
                <a:cs typeface="Arial"/>
                <a:sym typeface="Arial"/>
              </a:rPr>
              <a:t>или че доставчикът проявява небрежност. Това е свързано с </a:t>
            </a:r>
            <a:r>
              <a:rPr lang="bg" sz="1100" b="1" dirty="0">
                <a:latin typeface="Arial"/>
                <a:ea typeface="Arial"/>
                <a:cs typeface="Arial"/>
                <a:sym typeface="Arial"/>
              </a:rPr>
              <a:t>Корупционен модел 2</a:t>
            </a:r>
            <a:r>
              <a:rPr lang="bg" sz="1100" dirty="0">
                <a:latin typeface="Arial"/>
                <a:ea typeface="Arial"/>
                <a:cs typeface="Arial"/>
                <a:sym typeface="Arial"/>
              </a:rPr>
              <a:t>, тъй като стоки с по-ниско качество или несъответстващи на изискванията са били приети като напълно съответстващи на изискванията.</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Ако документите се отнасят до </a:t>
            </a:r>
            <a:r>
              <a:rPr lang="bg" sz="1100" b="1" dirty="0">
                <a:latin typeface="Arial"/>
                <a:ea typeface="Arial"/>
                <a:cs typeface="Arial"/>
                <a:sym typeface="Arial"/>
              </a:rPr>
              <a:t>различен модел от действително доставения</a:t>
            </a:r>
            <a:r>
              <a:rPr lang="bg" sz="1100" dirty="0">
                <a:latin typeface="Arial"/>
                <a:ea typeface="Arial"/>
                <a:cs typeface="Arial"/>
                <a:sym typeface="Arial"/>
              </a:rPr>
              <a:t>, това може да показва </a:t>
            </a:r>
            <a:r>
              <a:rPr lang="bg" sz="1100" b="1" dirty="0">
                <a:latin typeface="Arial"/>
                <a:ea typeface="Arial"/>
                <a:cs typeface="Arial"/>
                <a:sym typeface="Arial"/>
              </a:rPr>
              <a:t>подмяна на стоките </a:t>
            </a:r>
            <a:r>
              <a:rPr lang="bg" sz="1100" dirty="0">
                <a:latin typeface="Arial"/>
                <a:ea typeface="Arial"/>
                <a:cs typeface="Arial"/>
                <a:sym typeface="Arial"/>
              </a:rPr>
              <a:t>или дори </a:t>
            </a:r>
            <a:r>
              <a:rPr lang="bg" sz="1100" b="1" dirty="0">
                <a:latin typeface="Arial"/>
                <a:ea typeface="Arial"/>
                <a:cs typeface="Arial"/>
                <a:sym typeface="Arial"/>
              </a:rPr>
              <a:t>фалшифициране на документи </a:t>
            </a:r>
            <a:r>
              <a:rPr lang="bg" sz="1100" dirty="0">
                <a:latin typeface="Arial"/>
                <a:ea typeface="Arial"/>
                <a:cs typeface="Arial"/>
                <a:sym typeface="Arial"/>
              </a:rPr>
              <a:t>– отново риск от КМ2.</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Ако </a:t>
            </a:r>
            <a:r>
              <a:rPr lang="bg" sz="1100" b="1" dirty="0">
                <a:latin typeface="Arial"/>
                <a:ea typeface="Arial"/>
                <a:cs typeface="Arial"/>
                <a:sym typeface="Arial"/>
              </a:rPr>
              <a:t>не са описани серийните или партидните номера </a:t>
            </a:r>
            <a:r>
              <a:rPr lang="bg" sz="1100" dirty="0">
                <a:latin typeface="Arial"/>
                <a:ea typeface="Arial"/>
                <a:cs typeface="Arial"/>
                <a:sym typeface="Arial"/>
              </a:rPr>
              <a:t>за високорискови или високостойностни артикули – става много трудно да се докаже какво е било доставено в действителност или да се реагира в случай на изтегляне от пазара или установени дефекти. Освен това, така много се улеснява </a:t>
            </a:r>
            <a:r>
              <a:rPr lang="bg" sz="1100" b="1" dirty="0">
                <a:latin typeface="Arial"/>
                <a:ea typeface="Arial"/>
                <a:cs typeface="Arial"/>
                <a:sym typeface="Arial"/>
              </a:rPr>
              <a:t>подмяната на оборудването впоследствие </a:t>
            </a:r>
            <a:r>
              <a:rPr lang="bg" sz="1100" dirty="0">
                <a:latin typeface="Arial"/>
                <a:ea typeface="Arial"/>
                <a:cs typeface="Arial"/>
                <a:sym typeface="Arial"/>
              </a:rPr>
              <a:t>или преместването на друго място, без никой да забележи.</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Отново, Вашите записки следва да бъдат неутрални и фактологични. Например: </a:t>
            </a:r>
            <a:br>
              <a:rPr lang="en-US" sz="1100" dirty="0">
                <a:latin typeface="Arial"/>
                <a:ea typeface="Arial"/>
                <a:cs typeface="Arial"/>
                <a:sym typeface="Arial"/>
              </a:rPr>
            </a:br>
            <a:r>
              <a:rPr lang="bg" sz="1100" i="1" dirty="0">
                <a:latin typeface="Arial"/>
                <a:ea typeface="Arial"/>
                <a:cs typeface="Arial"/>
                <a:sym typeface="Arial"/>
              </a:rPr>
              <a:t>„CE декларация и протокол от изпитване са приложени за Модел А; доставените артикули обаче са Модел Б; серийните номера на 5 бройки са описани и приложени към документацията.“</a:t>
            </a:r>
            <a:endParaRPr sz="1100" i="1" dirty="0">
              <a:latin typeface="Arial"/>
              <a:ea typeface="Arial"/>
              <a:cs typeface="Arial"/>
              <a:sym typeface="Arial"/>
            </a:endParaRPr>
          </a:p>
          <a:p>
            <a:pPr marL="0" lvl="0" indent="0" algn="l" rtl="0">
              <a:lnSpc>
                <a:spcPct val="115000"/>
              </a:lnSpc>
              <a:spcBef>
                <a:spcPts val="1200"/>
              </a:spcBef>
              <a:spcAft>
                <a:spcPts val="1200"/>
              </a:spcAft>
              <a:buSzPts val="1100"/>
              <a:buNone/>
            </a:pPr>
            <a:r>
              <a:rPr lang="bg" sz="1100" dirty="0">
                <a:latin typeface="Arial"/>
                <a:ea typeface="Arial"/>
                <a:cs typeface="Arial"/>
                <a:sym typeface="Arial"/>
              </a:rPr>
              <a:t>Комбинирайки записките по въпросите от този и предишния слайдове, получаваме солидна картина на </a:t>
            </a:r>
            <a:r>
              <a:rPr lang="bg" sz="1100" b="1" dirty="0">
                <a:latin typeface="Arial"/>
                <a:ea typeface="Arial"/>
                <a:cs typeface="Arial"/>
                <a:sym typeface="Arial"/>
              </a:rPr>
              <a:t>доставката на стоки спрямо плащането</a:t>
            </a:r>
            <a:r>
              <a:rPr lang="bg" sz="1100" dirty="0">
                <a:latin typeface="Arial"/>
                <a:ea typeface="Arial"/>
                <a:cs typeface="Arial"/>
                <a:sym typeface="Arial"/>
              </a:rPr>
              <a:t>: </a:t>
            </a:r>
            <a:br>
              <a:rPr lang="en-US" sz="1100" dirty="0">
                <a:latin typeface="Arial"/>
                <a:ea typeface="Arial"/>
                <a:cs typeface="Arial"/>
                <a:sym typeface="Arial"/>
              </a:rPr>
            </a:br>
            <a:r>
              <a:rPr lang="bg" sz="1100" dirty="0">
                <a:latin typeface="Arial"/>
                <a:ea typeface="Arial"/>
                <a:cs typeface="Arial"/>
                <a:sym typeface="Arial"/>
              </a:rPr>
              <a:t>какво е поръчано, какво е доставено, дали е в съответствие с изискванията и дали може да бъде проследено. Всичко това води може да помогне за проследяването на </a:t>
            </a:r>
            <a:r>
              <a:rPr lang="bg" sz="1100" b="1" dirty="0">
                <a:latin typeface="Arial"/>
                <a:ea typeface="Arial"/>
                <a:cs typeface="Arial"/>
                <a:sym typeface="Arial"/>
              </a:rPr>
              <a:t>Корупционен модел 2 в поръчките за доставки.</a:t>
            </a:r>
            <a:endParaRPr sz="1100" dirty="0">
              <a:latin typeface="Arial"/>
              <a:ea typeface="Arial"/>
              <a:cs typeface="Arial"/>
              <a:sym typeface="Arial"/>
            </a:endParaRPr>
          </a:p>
        </p:txBody>
      </p:sp>
      <p:sp>
        <p:nvSpPr>
          <p:cNvPr id="115" name="Google Shape;115;g3aa4ca22eb9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aa4ca22eb9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Да се фокусираме върху </a:t>
            </a:r>
            <a:r>
              <a:rPr lang="bg" sz="1100" b="1" dirty="0">
                <a:latin typeface="Arial"/>
                <a:ea typeface="Arial"/>
                <a:cs typeface="Arial"/>
                <a:sym typeface="Arial"/>
              </a:rPr>
              <a:t>финансовата страна</a:t>
            </a:r>
            <a:r>
              <a:rPr lang="bg" sz="1100" dirty="0">
                <a:latin typeface="Arial"/>
                <a:ea typeface="Arial"/>
                <a:cs typeface="Arial"/>
                <a:sym typeface="Arial"/>
              </a:rPr>
              <a:t>.</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В много случаи ще откриете, че </a:t>
            </a:r>
            <a:r>
              <a:rPr lang="bg" sz="1100" b="1" dirty="0">
                <a:latin typeface="Arial"/>
                <a:ea typeface="Arial"/>
                <a:cs typeface="Arial"/>
                <a:sym typeface="Arial"/>
              </a:rPr>
              <a:t>документалната следа е вътрешно последователна </a:t>
            </a:r>
            <a:r>
              <a:rPr lang="bg" sz="1100" dirty="0">
                <a:latin typeface="Arial"/>
                <a:ea typeface="Arial"/>
                <a:cs typeface="Arial"/>
                <a:sym typeface="Arial"/>
              </a:rPr>
              <a:t>– фактурата, товарителницата/проемо-предавателния протокол и платежното нареждане съдържат едни и същи количества. Въпросът е дали тези количества са </a:t>
            </a:r>
            <a:r>
              <a:rPr lang="bg" sz="1100" b="1" dirty="0">
                <a:latin typeface="Arial"/>
                <a:ea typeface="Arial"/>
                <a:cs typeface="Arial"/>
                <a:sym typeface="Arial"/>
              </a:rPr>
              <a:t>наистина получени</a:t>
            </a:r>
            <a:r>
              <a:rPr lang="bg" sz="1100" dirty="0">
                <a:latin typeface="Arial"/>
                <a:ea typeface="Arial"/>
                <a:cs typeface="Arial"/>
                <a:sym typeface="Arial"/>
              </a:rPr>
              <a:t>.</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Тази добавка изисква само една допълнителна стъпка:</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bg" sz="1100" dirty="0">
                <a:latin typeface="Arial"/>
                <a:ea typeface="Arial"/>
                <a:cs typeface="Arial"/>
                <a:sym typeface="Arial"/>
              </a:rPr>
              <a:t>След като сте проверили какво е доставено и какво е посочено във фактурата, преглеждате </a:t>
            </a:r>
            <a:r>
              <a:rPr lang="bg" sz="1100" b="1" dirty="0">
                <a:latin typeface="Arial"/>
                <a:ea typeface="Arial"/>
                <a:cs typeface="Arial"/>
                <a:sym typeface="Arial"/>
              </a:rPr>
              <a:t>платежното нареждане </a:t>
            </a:r>
            <a:r>
              <a:rPr lang="bg" sz="1100" dirty="0">
                <a:latin typeface="Arial"/>
                <a:ea typeface="Arial"/>
                <a:cs typeface="Arial"/>
                <a:sym typeface="Arial"/>
              </a:rPr>
              <a:t>във финансовата система.</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След това отбелязвате: </a:t>
            </a:r>
            <a:r>
              <a:rPr lang="bg" sz="1100" b="1" dirty="0">
                <a:latin typeface="Arial"/>
                <a:ea typeface="Arial"/>
                <a:cs typeface="Arial"/>
                <a:sym typeface="Arial"/>
              </a:rPr>
              <a:t>Съвпадат ли платените с действително получените количества при проверените артикули?</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Типичните сценарии включват:</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bg" sz="1100" dirty="0">
                <a:latin typeface="Arial"/>
                <a:ea typeface="Arial"/>
                <a:cs typeface="Arial"/>
                <a:sym typeface="Arial"/>
              </a:rPr>
              <a:t>Ако всичко е наред – 10 поръчани лаптопа, 10 доставени, 10 платени – и можете да видите лаптопите, това е </a:t>
            </a:r>
            <a:r>
              <a:rPr lang="bg" sz="1100" b="1" dirty="0">
                <a:latin typeface="Arial"/>
                <a:ea typeface="Arial"/>
                <a:cs typeface="Arial"/>
                <a:sym typeface="Arial"/>
              </a:rPr>
              <a:t>успокояващ резултат</a:t>
            </a:r>
            <a:r>
              <a:rPr lang="bg" sz="1100" dirty="0">
                <a:latin typeface="Arial"/>
                <a:ea typeface="Arial"/>
                <a:cs typeface="Arial"/>
                <a:sym typeface="Arial"/>
              </a:rPr>
              <a:t>.</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Ако </a:t>
            </a:r>
            <a:r>
              <a:rPr lang="bg" sz="1100" b="1" dirty="0">
                <a:latin typeface="Arial"/>
                <a:ea typeface="Arial"/>
                <a:cs typeface="Arial"/>
                <a:sym typeface="Arial"/>
              </a:rPr>
              <a:t>платежното нареждане показва 100% плащане</a:t>
            </a:r>
            <a:r>
              <a:rPr lang="bg" sz="1100" dirty="0">
                <a:latin typeface="Arial"/>
                <a:ea typeface="Arial"/>
                <a:cs typeface="Arial"/>
                <a:sym typeface="Arial"/>
              </a:rPr>
              <a:t>, но проверените от Вас елементи </a:t>
            </a:r>
            <a:r>
              <a:rPr lang="bg" sz="1100" b="1" dirty="0">
                <a:latin typeface="Arial"/>
                <a:ea typeface="Arial"/>
                <a:cs typeface="Arial"/>
                <a:sym typeface="Arial"/>
              </a:rPr>
              <a:t>липсват или са непълни</a:t>
            </a:r>
            <a:r>
              <a:rPr lang="bg" sz="1100" dirty="0">
                <a:latin typeface="Arial"/>
                <a:ea typeface="Arial"/>
                <a:cs typeface="Arial"/>
                <a:sym typeface="Arial"/>
              </a:rPr>
              <a:t>, това е </a:t>
            </a:r>
            <a:r>
              <a:rPr lang="bg" sz="1100" b="1" dirty="0">
                <a:latin typeface="Arial"/>
                <a:ea typeface="Arial"/>
                <a:cs typeface="Arial"/>
                <a:sym typeface="Arial"/>
              </a:rPr>
              <a:t>сериозна индикация за КМ2</a:t>
            </a:r>
            <a:r>
              <a:rPr lang="bg" sz="1100" dirty="0">
                <a:latin typeface="Arial"/>
                <a:ea typeface="Arial"/>
                <a:cs typeface="Arial"/>
                <a:sym typeface="Arial"/>
              </a:rPr>
              <a:t>.</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Ако плащането е за по-скъпия </a:t>
            </a:r>
            <a:r>
              <a:rPr lang="bg" sz="1100" b="1" dirty="0">
                <a:latin typeface="Arial"/>
                <a:ea typeface="Arial"/>
                <a:cs typeface="Arial"/>
                <a:sym typeface="Arial"/>
              </a:rPr>
              <a:t>Модел А</a:t>
            </a:r>
            <a:r>
              <a:rPr lang="bg" sz="1100" dirty="0">
                <a:latin typeface="Arial"/>
                <a:ea typeface="Arial"/>
                <a:cs typeface="Arial"/>
                <a:sym typeface="Arial"/>
              </a:rPr>
              <a:t>, но в действителност е инсталиран </a:t>
            </a:r>
            <a:r>
              <a:rPr lang="bg" sz="1100" b="1" dirty="0">
                <a:latin typeface="Arial"/>
                <a:ea typeface="Arial"/>
                <a:cs typeface="Arial"/>
                <a:sym typeface="Arial"/>
              </a:rPr>
              <a:t>Модел Б</a:t>
            </a:r>
            <a:r>
              <a:rPr lang="bg" sz="1100" dirty="0">
                <a:latin typeface="Arial"/>
                <a:ea typeface="Arial"/>
                <a:cs typeface="Arial"/>
                <a:sym typeface="Arial"/>
              </a:rPr>
              <a:t>, имаме ситуация „платено твърде много за по-ниски спецификации“ – отново КМ2 и възможно измама.</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Текстът на Вашия отговор може да гласи:</a:t>
            </a:r>
            <a:endParaRPr sz="1100" dirty="0">
              <a:latin typeface="Arial"/>
              <a:ea typeface="Arial"/>
              <a:cs typeface="Arial"/>
              <a:sym typeface="Arial"/>
            </a:endParaRPr>
          </a:p>
          <a:p>
            <a:pPr marL="381000" marR="38100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„Платежно нареждане № 45/2025 – на 30 юни заплатена е пълната стойност по фактура за доставка на 10 устройства Модел А. На 15 юли в склада са били налични само 8 устройства; етикетите указват Модел Б. Отклонение: –2 броя, моделът на артикула е заменен от A на B.“</a:t>
            </a:r>
            <a:endParaRPr sz="1100" dirty="0">
              <a:latin typeface="Arial"/>
              <a:ea typeface="Arial"/>
              <a:cs typeface="Arial"/>
              <a:sym typeface="Arial"/>
            </a:endParaRPr>
          </a:p>
          <a:p>
            <a:pPr marL="0" lvl="0" indent="0" algn="l" rtl="0">
              <a:lnSpc>
                <a:spcPct val="115000"/>
              </a:lnSpc>
              <a:spcBef>
                <a:spcPts val="1200"/>
              </a:spcBef>
              <a:spcAft>
                <a:spcPts val="1200"/>
              </a:spcAft>
              <a:buSzPts val="1100"/>
              <a:buNone/>
            </a:pPr>
            <a:r>
              <a:rPr lang="bg" sz="1100" dirty="0">
                <a:latin typeface="Arial"/>
                <a:ea typeface="Arial"/>
                <a:cs typeface="Arial"/>
                <a:sym typeface="Arial"/>
              </a:rPr>
              <a:t>По този начин, вие давате на проверяващите прецизна, фактологична и неутрална информация за последваща проверка.</a:t>
            </a:r>
            <a:endParaRPr sz="1100" dirty="0">
              <a:latin typeface="Arial"/>
              <a:ea typeface="Arial"/>
              <a:cs typeface="Arial"/>
              <a:sym typeface="Arial"/>
            </a:endParaRPr>
          </a:p>
        </p:txBody>
      </p:sp>
      <p:sp>
        <p:nvSpPr>
          <p:cNvPr id="124" name="Google Shape;124;g3aa4ca22eb9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a9ecc4a29f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Това е допълнение към въпроса </a:t>
            </a:r>
            <a:r>
              <a:rPr lang="bg" sz="1100" i="1" dirty="0">
                <a:latin typeface="Arial"/>
                <a:ea typeface="Arial"/>
                <a:cs typeface="Arial"/>
                <a:sym typeface="Arial"/>
              </a:rPr>
              <a:t>„</a:t>
            </a:r>
            <a:r>
              <a:rPr lang="bg-BG" sz="1100" i="1" noProof="0" dirty="0">
                <a:latin typeface="Arial"/>
                <a:ea typeface="Arial"/>
                <a:cs typeface="Arial"/>
                <a:sym typeface="Arial"/>
              </a:rPr>
              <a:t>Изпълняват ли се другите клаузи </a:t>
            </a:r>
            <a:r>
              <a:rPr lang="ru-RU" sz="1100" i="1" dirty="0">
                <a:latin typeface="Arial"/>
                <a:ea typeface="Arial"/>
                <a:cs typeface="Arial"/>
                <a:sym typeface="Arial"/>
              </a:rPr>
              <a:t>на договора</a:t>
            </a:r>
            <a:r>
              <a:rPr lang="bg" sz="1100" i="1" dirty="0">
                <a:latin typeface="Arial"/>
                <a:ea typeface="Arial"/>
                <a:cs typeface="Arial"/>
                <a:sym typeface="Arial"/>
              </a:rPr>
              <a:t>?“ </a:t>
            </a:r>
            <a:r>
              <a:rPr lang="bg" sz="1100" dirty="0">
                <a:latin typeface="Arial"/>
                <a:ea typeface="Arial"/>
                <a:cs typeface="Arial"/>
                <a:sym typeface="Arial"/>
              </a:rPr>
              <a:t>и се фокусира върху това </a:t>
            </a:r>
            <a:r>
              <a:rPr lang="bg" sz="1100" b="1" dirty="0">
                <a:latin typeface="Arial"/>
                <a:ea typeface="Arial"/>
                <a:cs typeface="Arial"/>
                <a:sym typeface="Arial"/>
              </a:rPr>
              <a:t>кой действително е докарал стоките и монтирал обрудването</a:t>
            </a:r>
            <a:r>
              <a:rPr lang="bg" sz="1100" dirty="0">
                <a:latin typeface="Arial"/>
                <a:ea typeface="Arial"/>
                <a:cs typeface="Arial"/>
                <a:sym typeface="Arial"/>
              </a:rPr>
              <a:t>.</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В много договори за доставки, основният изпълнител предоставя пълен пакет: </a:t>
            </a:r>
            <a:br>
              <a:rPr lang="en-US" sz="1100" dirty="0">
                <a:latin typeface="Arial"/>
                <a:ea typeface="Arial"/>
                <a:cs typeface="Arial"/>
                <a:sym typeface="Arial"/>
              </a:rPr>
            </a:br>
            <a:r>
              <a:rPr lang="bg" sz="1100" dirty="0">
                <a:latin typeface="Arial"/>
                <a:ea typeface="Arial"/>
                <a:cs typeface="Arial"/>
                <a:sym typeface="Arial"/>
              </a:rPr>
              <a:t>– доставка до местоположението на крайния потребител;</a:t>
            </a:r>
            <a:br>
              <a:rPr lang="en-US" sz="1100" dirty="0">
                <a:latin typeface="Arial"/>
                <a:ea typeface="Arial"/>
                <a:cs typeface="Arial"/>
                <a:sym typeface="Arial"/>
              </a:rPr>
            </a:br>
            <a:r>
              <a:rPr lang="bg" sz="1100" dirty="0">
                <a:latin typeface="Arial"/>
                <a:ea typeface="Arial"/>
                <a:cs typeface="Arial"/>
                <a:sym typeface="Arial"/>
              </a:rPr>
              <a:t>– монтаж или конфигурация;</a:t>
            </a:r>
            <a:br>
              <a:rPr lang="en-US" sz="1100" dirty="0">
                <a:latin typeface="Arial"/>
                <a:ea typeface="Arial"/>
                <a:cs typeface="Arial"/>
                <a:sym typeface="Arial"/>
              </a:rPr>
            </a:br>
            <a:r>
              <a:rPr lang="bg" sz="1100" dirty="0">
                <a:latin typeface="Arial"/>
                <a:ea typeface="Arial"/>
                <a:cs typeface="Arial"/>
                <a:sym typeface="Arial"/>
              </a:rPr>
              <a:t>– понякога дори първоначално обучение.</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На практика обаче в кратинана може да се появи друга компания – логистична или монтажна фирма – чието наименование не фигурира в договора или списъка с подизпълнители.</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Тук Вашата задача е съвсем проста: </a:t>
            </a:r>
            <a:br>
              <a:rPr lang="en-US" sz="1100" dirty="0">
                <a:latin typeface="Arial"/>
                <a:ea typeface="Arial"/>
                <a:cs typeface="Arial"/>
                <a:sym typeface="Arial"/>
              </a:rPr>
            </a:br>
            <a:r>
              <a:rPr lang="bg" sz="1100" dirty="0">
                <a:latin typeface="Arial"/>
                <a:ea typeface="Arial"/>
                <a:cs typeface="Arial"/>
                <a:sym typeface="Arial"/>
              </a:rPr>
              <a:t>– Първо, отбележете </a:t>
            </a:r>
            <a:r>
              <a:rPr lang="bg" sz="1100" b="1" dirty="0">
                <a:latin typeface="Arial"/>
                <a:ea typeface="Arial"/>
                <a:cs typeface="Arial"/>
                <a:sym typeface="Arial"/>
              </a:rPr>
              <a:t>„Да“ или „Не“, </a:t>
            </a:r>
            <a:r>
              <a:rPr lang="bg" sz="1100" dirty="0">
                <a:latin typeface="Arial"/>
                <a:ea typeface="Arial"/>
                <a:cs typeface="Arial"/>
                <a:sym typeface="Arial"/>
              </a:rPr>
              <a:t>в зависимост от това дали сте наблюдавали </a:t>
            </a:r>
            <a:r>
              <a:rPr lang="bg" sz="1100" b="1" dirty="0">
                <a:latin typeface="Arial"/>
                <a:ea typeface="Arial"/>
                <a:cs typeface="Arial"/>
                <a:sym typeface="Arial"/>
              </a:rPr>
              <a:t>доставчици, логистични/транспортни фирми или монтажници от трети страни</a:t>
            </a:r>
            <a:r>
              <a:rPr lang="bg" sz="1100" dirty="0">
                <a:latin typeface="Arial"/>
                <a:ea typeface="Arial"/>
                <a:cs typeface="Arial"/>
                <a:sym typeface="Arial"/>
              </a:rPr>
              <a:t>. </a:t>
            </a:r>
            <a:br>
              <a:rPr lang="en-US" sz="1100" dirty="0">
                <a:latin typeface="Arial"/>
                <a:ea typeface="Arial"/>
                <a:cs typeface="Arial"/>
                <a:sym typeface="Arial"/>
              </a:rPr>
            </a:br>
            <a:r>
              <a:rPr lang="bg" sz="1100" dirty="0">
                <a:latin typeface="Arial"/>
                <a:ea typeface="Arial"/>
                <a:cs typeface="Arial"/>
                <a:sym typeface="Arial"/>
              </a:rPr>
              <a:t>– Ако отговорът е </a:t>
            </a:r>
            <a:r>
              <a:rPr lang="bg" sz="1100" b="1" dirty="0">
                <a:latin typeface="Arial"/>
                <a:ea typeface="Arial"/>
                <a:cs typeface="Arial"/>
                <a:sym typeface="Arial"/>
              </a:rPr>
              <a:t>„Да“</a:t>
            </a:r>
            <a:r>
              <a:rPr lang="bg" sz="1100" dirty="0">
                <a:latin typeface="Arial"/>
                <a:ea typeface="Arial"/>
                <a:cs typeface="Arial"/>
                <a:sym typeface="Arial"/>
              </a:rPr>
              <a:t>, посочете </a:t>
            </a:r>
            <a:r>
              <a:rPr lang="bg" sz="1100" b="1" dirty="0">
                <a:latin typeface="Arial"/>
                <a:ea typeface="Arial"/>
                <a:cs typeface="Arial"/>
                <a:sym typeface="Arial"/>
              </a:rPr>
              <a:t>наименованието или логото</a:t>
            </a:r>
            <a:r>
              <a:rPr lang="bg" sz="1100" dirty="0">
                <a:latin typeface="Arial"/>
                <a:ea typeface="Arial"/>
                <a:cs typeface="Arial"/>
                <a:sym typeface="Arial"/>
              </a:rPr>
              <a:t>, което сте наблюдавали, и няколко думи за тяхната </a:t>
            </a:r>
            <a:r>
              <a:rPr lang="bg" sz="1100" b="1" dirty="0">
                <a:latin typeface="Arial"/>
                <a:ea typeface="Arial"/>
                <a:cs typeface="Arial"/>
                <a:sym typeface="Arial"/>
              </a:rPr>
              <a:t>роля </a:t>
            </a:r>
            <a:r>
              <a:rPr lang="bg" sz="1100" dirty="0">
                <a:latin typeface="Arial"/>
                <a:ea typeface="Arial"/>
                <a:cs typeface="Arial"/>
                <a:sym typeface="Arial"/>
              </a:rPr>
              <a:t>– например: </a:t>
            </a:r>
            <a:br>
              <a:rPr lang="en-US" sz="1100" dirty="0">
                <a:latin typeface="Arial"/>
                <a:ea typeface="Arial"/>
                <a:cs typeface="Arial"/>
                <a:sym typeface="Arial"/>
              </a:rPr>
            </a:br>
            <a:r>
              <a:rPr lang="bg" sz="1100" i="1" dirty="0">
                <a:latin typeface="Arial"/>
                <a:ea typeface="Arial"/>
                <a:cs typeface="Arial"/>
                <a:sym typeface="Arial"/>
              </a:rPr>
              <a:t>„TransEuro Logistics – камиони и униформи при доставка на болнично оборудване“ </a:t>
            </a:r>
            <a:r>
              <a:rPr lang="bg" sz="1100" dirty="0">
                <a:latin typeface="Arial"/>
                <a:ea typeface="Arial"/>
                <a:cs typeface="Arial"/>
                <a:sym typeface="Arial"/>
              </a:rPr>
              <a:t>или </a:t>
            </a:r>
            <a:br>
              <a:rPr lang="en-US" sz="1100" dirty="0">
                <a:latin typeface="Arial"/>
                <a:ea typeface="Arial"/>
                <a:cs typeface="Arial"/>
                <a:sym typeface="Arial"/>
              </a:rPr>
            </a:br>
            <a:r>
              <a:rPr lang="bg" sz="1100" i="1" dirty="0">
                <a:latin typeface="Arial"/>
                <a:ea typeface="Arial"/>
                <a:cs typeface="Arial"/>
                <a:sym typeface="Arial"/>
              </a:rPr>
              <a:t>„InstallTech SRL – лого на ван, монтиращ слънчеви панели в училище“. </a:t>
            </a:r>
            <a:br>
              <a:rPr lang="en-US" sz="1100" i="1" dirty="0">
                <a:latin typeface="Arial"/>
                <a:ea typeface="Arial"/>
                <a:cs typeface="Arial"/>
                <a:sym typeface="Arial"/>
              </a:rPr>
            </a:br>
            <a:r>
              <a:rPr lang="bg" sz="1100" dirty="0">
                <a:latin typeface="Arial"/>
                <a:ea typeface="Arial"/>
                <a:cs typeface="Arial"/>
                <a:sym typeface="Arial"/>
              </a:rPr>
              <a:t>– Отбележете също </a:t>
            </a:r>
            <a:r>
              <a:rPr lang="bg" sz="1100" b="1" dirty="0">
                <a:latin typeface="Arial"/>
                <a:ea typeface="Arial"/>
                <a:cs typeface="Arial"/>
                <a:sym typeface="Arial"/>
              </a:rPr>
              <a:t>къде </a:t>
            </a:r>
            <a:r>
              <a:rPr lang="bg" sz="1100" dirty="0">
                <a:latin typeface="Arial"/>
                <a:ea typeface="Arial"/>
                <a:cs typeface="Arial"/>
                <a:sym typeface="Arial"/>
              </a:rPr>
              <a:t>сте ги видели – в склада, в клиниката, в помещението за съхранение в училището и др.</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Как да интерпретираме това?</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 Нерегистрирана логистична или монтажна фирма не е непременно незаконна. Понякога дадено министерство може има отделен рамков договор за транспорт или споделено складово обслужване.</a:t>
            </a:r>
            <a:br>
              <a:rPr lang="en-US" sz="1100" dirty="0">
                <a:latin typeface="Arial"/>
                <a:ea typeface="Arial"/>
                <a:cs typeface="Arial"/>
                <a:sym typeface="Arial"/>
              </a:rPr>
            </a:br>
            <a:r>
              <a:rPr lang="bg" sz="1100" b="1" dirty="0">
                <a:latin typeface="Arial"/>
                <a:ea typeface="Arial"/>
                <a:cs typeface="Arial"/>
                <a:sym typeface="Arial"/>
              </a:rPr>
              <a:t>От гледна точка на корупционния риск </a:t>
            </a:r>
            <a:r>
              <a:rPr lang="bg" sz="1100" dirty="0">
                <a:latin typeface="Arial"/>
                <a:ea typeface="Arial"/>
                <a:cs typeface="Arial"/>
                <a:sym typeface="Arial"/>
              </a:rPr>
              <a:t>обаче това може да е признак за </a:t>
            </a:r>
            <a:r>
              <a:rPr lang="bg" sz="1100" b="1" dirty="0">
                <a:latin typeface="Arial"/>
                <a:ea typeface="Arial"/>
                <a:cs typeface="Arial"/>
                <a:sym typeface="Arial"/>
              </a:rPr>
              <a:t>Корупционен модел 3 – Нправомерно или фантомно подизпълнение</a:t>
            </a:r>
            <a:r>
              <a:rPr lang="bg" sz="1100" dirty="0">
                <a:latin typeface="Arial"/>
                <a:ea typeface="Arial"/>
                <a:cs typeface="Arial"/>
                <a:sym typeface="Arial"/>
              </a:rPr>
              <a:t>: </a:t>
            </a:r>
            <a:br>
              <a:rPr lang="en-US" sz="1100" dirty="0">
                <a:latin typeface="Arial"/>
                <a:ea typeface="Arial"/>
                <a:cs typeface="Arial"/>
                <a:sym typeface="Arial"/>
              </a:rPr>
            </a:br>
            <a:r>
              <a:rPr lang="bg" sz="1100" dirty="0">
                <a:latin typeface="Arial"/>
                <a:ea typeface="Arial"/>
                <a:cs typeface="Arial"/>
                <a:sym typeface="Arial"/>
              </a:rPr>
              <a:t>– фиктивни фирми, които печелят поръчките на хартия и прехвърлят всички действителни дейности на други;</a:t>
            </a:r>
            <a:br>
              <a:rPr lang="en-US" sz="1100" dirty="0">
                <a:latin typeface="Arial"/>
                <a:ea typeface="Arial"/>
                <a:cs typeface="Arial"/>
                <a:sym typeface="Arial"/>
              </a:rPr>
            </a:br>
            <a:r>
              <a:rPr lang="bg" sz="1100" dirty="0">
                <a:latin typeface="Arial"/>
                <a:ea typeface="Arial"/>
                <a:cs typeface="Arial"/>
                <a:sym typeface="Arial"/>
              </a:rPr>
              <a:t>– политически свързани компании, получаващи дял от договора, без да са участвали в поръчката; или </a:t>
            </a:r>
            <a:br>
              <a:rPr lang="en-US" sz="1100" dirty="0">
                <a:latin typeface="Arial"/>
                <a:ea typeface="Arial"/>
                <a:cs typeface="Arial"/>
                <a:sym typeface="Arial"/>
              </a:rPr>
            </a:br>
            <a:r>
              <a:rPr lang="bg" sz="1100" dirty="0">
                <a:latin typeface="Arial"/>
                <a:ea typeface="Arial"/>
                <a:cs typeface="Arial"/>
                <a:sym typeface="Arial"/>
              </a:rPr>
              <a:t>– пари, преминаващи през мрежа от различни доставчици, които са много трудни за проследяване.</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Ако забележите, че </a:t>
            </a:r>
            <a:r>
              <a:rPr lang="bg" sz="1100" b="1" dirty="0">
                <a:latin typeface="Arial"/>
                <a:ea typeface="Arial"/>
                <a:cs typeface="Arial"/>
                <a:sym typeface="Arial"/>
              </a:rPr>
              <a:t>една и съща компания, без да е официален изпълнител/подизпълнител, </a:t>
            </a:r>
            <a:r>
              <a:rPr lang="bg" sz="1100" dirty="0">
                <a:latin typeface="Arial"/>
                <a:ea typeface="Arial"/>
                <a:cs typeface="Arial"/>
                <a:sym typeface="Arial"/>
              </a:rPr>
              <a:t>се появява многократно в различни проекти, това е особено важна тенденция, която следва да отбележите.</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Вашата роля не е да обвинявате, а да </a:t>
            </a:r>
            <a:r>
              <a:rPr lang="bg" sz="1100" b="1" dirty="0">
                <a:latin typeface="Arial"/>
                <a:ea typeface="Arial"/>
                <a:cs typeface="Arial"/>
                <a:sym typeface="Arial"/>
              </a:rPr>
              <a:t>документирате с неутрален тон</a:t>
            </a:r>
            <a:r>
              <a:rPr lang="bg" sz="1100" dirty="0">
                <a:latin typeface="Arial"/>
                <a:ea typeface="Arial"/>
                <a:cs typeface="Arial"/>
                <a:sym typeface="Arial"/>
              </a:rPr>
              <a:t>: </a:t>
            </a:r>
            <a:br>
              <a:rPr lang="en-US" sz="1100" dirty="0">
                <a:latin typeface="Arial"/>
                <a:ea typeface="Arial"/>
                <a:cs typeface="Arial"/>
                <a:sym typeface="Arial"/>
              </a:rPr>
            </a:br>
            <a:r>
              <a:rPr lang="bg" sz="1100" i="1" dirty="0">
                <a:latin typeface="Arial"/>
                <a:ea typeface="Arial"/>
                <a:cs typeface="Arial"/>
                <a:sym typeface="Arial"/>
              </a:rPr>
              <a:t>„Нерегистрирана фирма „TransEuro Logistics“ достави и разтовари оборудване в Градската болница; лого на два камиона и жилетките на работниците, 12 март 2026 г.“</a:t>
            </a:r>
            <a:endParaRPr sz="1100" i="1" dirty="0">
              <a:latin typeface="Arial"/>
              <a:ea typeface="Arial"/>
              <a:cs typeface="Arial"/>
              <a:sym typeface="Arial"/>
            </a:endParaRPr>
          </a:p>
          <a:p>
            <a:pPr marL="0" lvl="0" indent="0" algn="l" rtl="0">
              <a:lnSpc>
                <a:spcPct val="115000"/>
              </a:lnSpc>
              <a:spcBef>
                <a:spcPts val="1200"/>
              </a:spcBef>
              <a:spcAft>
                <a:spcPts val="1200"/>
              </a:spcAft>
              <a:buSzPts val="1400"/>
              <a:buNone/>
            </a:pPr>
            <a:r>
              <a:rPr lang="bg" sz="1100" dirty="0">
                <a:latin typeface="Arial"/>
                <a:ea typeface="Arial"/>
                <a:cs typeface="Arial"/>
                <a:sym typeface="Arial"/>
              </a:rPr>
              <a:t>Точно тези детайли ще помогнат на компетентните органи да проследят потенциални случаи на КМ3 при последваща проверка.</a:t>
            </a:r>
            <a:endParaRPr sz="1100" dirty="0">
              <a:latin typeface="Arial"/>
              <a:ea typeface="Arial"/>
              <a:cs typeface="Arial"/>
              <a:sym typeface="Arial"/>
            </a:endParaRPr>
          </a:p>
        </p:txBody>
      </p:sp>
      <p:sp>
        <p:nvSpPr>
          <p:cNvPr id="133" name="Google Shape;133;g3a9ecc4a29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a9fa8ff7ef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Със следващото допълнение към въпроса </a:t>
            </a:r>
            <a:r>
              <a:rPr lang="bg" sz="1100" i="1" dirty="0">
                <a:latin typeface="Arial"/>
                <a:ea typeface="Arial"/>
                <a:cs typeface="Arial"/>
                <a:sym typeface="Arial"/>
              </a:rPr>
              <a:t>„</a:t>
            </a:r>
            <a:r>
              <a:rPr lang="bg-BG" sz="1100" i="1" noProof="0" dirty="0">
                <a:latin typeface="Arial"/>
                <a:ea typeface="Arial"/>
                <a:cs typeface="Arial"/>
                <a:sym typeface="Arial"/>
              </a:rPr>
              <a:t>Изпълняват ли се другите клаузи </a:t>
            </a:r>
            <a:r>
              <a:rPr lang="ru-RU" sz="1100" i="1" dirty="0">
                <a:latin typeface="Arial"/>
                <a:ea typeface="Arial"/>
                <a:cs typeface="Arial"/>
                <a:sym typeface="Arial"/>
              </a:rPr>
              <a:t>на договора</a:t>
            </a:r>
            <a:r>
              <a:rPr lang="bg" sz="1100" i="1" dirty="0">
                <a:latin typeface="Arial"/>
                <a:ea typeface="Arial"/>
                <a:cs typeface="Arial"/>
                <a:sym typeface="Arial"/>
              </a:rPr>
              <a:t>?“ </a:t>
            </a:r>
            <a:r>
              <a:rPr lang="bg" sz="1100" dirty="0">
                <a:latin typeface="Arial"/>
                <a:ea typeface="Arial"/>
                <a:cs typeface="Arial"/>
                <a:sym typeface="Arial"/>
              </a:rPr>
              <a:t>разглеждаме процеса по предаването на доставката </a:t>
            </a:r>
            <a:r>
              <a:rPr lang="bg" sz="1100" b="1" dirty="0">
                <a:latin typeface="Arial"/>
                <a:ea typeface="Arial"/>
                <a:cs typeface="Arial"/>
                <a:sym typeface="Arial"/>
              </a:rPr>
              <a:t>на крайния ползвател</a:t>
            </a:r>
            <a:r>
              <a:rPr lang="bg" sz="1100" dirty="0">
                <a:latin typeface="Arial"/>
                <a:ea typeface="Arial"/>
                <a:cs typeface="Arial"/>
                <a:sym typeface="Arial"/>
              </a:rPr>
              <a:t>: гаранция, ръководство и базово обучение.</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Много често с поръчка за доставка се купуват не само „опаковките“, а са включени и:</a:t>
            </a:r>
            <a:br>
              <a:rPr lang="en-US" sz="1100" dirty="0">
                <a:latin typeface="Arial"/>
                <a:ea typeface="Arial"/>
                <a:cs typeface="Arial"/>
                <a:sym typeface="Arial"/>
              </a:rPr>
            </a:br>
            <a:r>
              <a:rPr lang="bg" sz="1100" dirty="0">
                <a:latin typeface="Arial"/>
                <a:ea typeface="Arial"/>
                <a:cs typeface="Arial"/>
                <a:sym typeface="Arial"/>
              </a:rPr>
              <a:t>– самото оборудване;</a:t>
            </a:r>
            <a:br>
              <a:rPr lang="en-US" sz="1100" dirty="0">
                <a:latin typeface="Arial"/>
                <a:ea typeface="Arial"/>
                <a:cs typeface="Arial"/>
                <a:sym typeface="Arial"/>
              </a:rPr>
            </a:br>
            <a:r>
              <a:rPr lang="bg" sz="1100" dirty="0">
                <a:latin typeface="Arial"/>
                <a:ea typeface="Arial"/>
                <a:cs typeface="Arial"/>
                <a:sym typeface="Arial"/>
              </a:rPr>
              <a:t>– </a:t>
            </a:r>
            <a:r>
              <a:rPr lang="bg" sz="1100" b="1" dirty="0">
                <a:latin typeface="Arial"/>
                <a:ea typeface="Arial"/>
                <a:cs typeface="Arial"/>
                <a:sym typeface="Arial"/>
              </a:rPr>
              <a:t>гаранция;</a:t>
            </a:r>
            <a:br>
              <a:rPr lang="en-US" sz="1100" dirty="0">
                <a:latin typeface="Arial"/>
                <a:ea typeface="Arial"/>
                <a:cs typeface="Arial"/>
                <a:sym typeface="Arial"/>
              </a:rPr>
            </a:br>
            <a:r>
              <a:rPr lang="bg" sz="1100" dirty="0">
                <a:latin typeface="Arial"/>
                <a:ea typeface="Arial"/>
                <a:cs typeface="Arial"/>
                <a:sym typeface="Arial"/>
              </a:rPr>
              <a:t>– </a:t>
            </a:r>
            <a:r>
              <a:rPr lang="bg" sz="1100" b="1" dirty="0">
                <a:latin typeface="Arial"/>
                <a:ea typeface="Arial"/>
                <a:cs typeface="Arial"/>
                <a:sym typeface="Arial"/>
              </a:rPr>
              <a:t>ръководство за ползване </a:t>
            </a:r>
            <a:r>
              <a:rPr lang="bg" sz="1100" dirty="0">
                <a:latin typeface="Arial"/>
                <a:ea typeface="Arial"/>
                <a:cs typeface="Arial"/>
                <a:sym typeface="Arial"/>
              </a:rPr>
              <a:t>на местния език;</a:t>
            </a:r>
            <a:br>
              <a:rPr lang="en-US" sz="1100" dirty="0">
                <a:latin typeface="Arial"/>
                <a:ea typeface="Arial"/>
                <a:cs typeface="Arial"/>
                <a:sym typeface="Arial"/>
              </a:rPr>
            </a:br>
            <a:r>
              <a:rPr lang="bg" sz="1100" dirty="0">
                <a:latin typeface="Arial"/>
                <a:ea typeface="Arial"/>
                <a:cs typeface="Arial"/>
                <a:sym typeface="Arial"/>
              </a:rPr>
              <a:t>– и понякога кратко </a:t>
            </a:r>
            <a:r>
              <a:rPr lang="bg" sz="1100" b="1" dirty="0">
                <a:latin typeface="Arial"/>
                <a:ea typeface="Arial"/>
                <a:cs typeface="Arial"/>
                <a:sym typeface="Arial"/>
              </a:rPr>
              <a:t>обучение</a:t>
            </a:r>
            <a:r>
              <a:rPr lang="bg" sz="1100" dirty="0">
                <a:latin typeface="Arial"/>
                <a:ea typeface="Arial"/>
                <a:cs typeface="Arial"/>
                <a:sym typeface="Arial"/>
              </a:rPr>
              <a:t>, за да могат медицинските сестри, учители или техници да използват доставеното оборудване.</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Тук: </a:t>
            </a:r>
            <a:br>
              <a:rPr lang="en-US" sz="1100" dirty="0">
                <a:latin typeface="Arial"/>
                <a:ea typeface="Arial"/>
                <a:cs typeface="Arial"/>
                <a:sym typeface="Arial"/>
              </a:rPr>
            </a:br>
            <a:r>
              <a:rPr lang="bg" sz="1100" dirty="0">
                <a:latin typeface="Arial"/>
                <a:ea typeface="Arial"/>
                <a:cs typeface="Arial"/>
                <a:sym typeface="Arial"/>
              </a:rPr>
              <a:t>– Отбелязвате </a:t>
            </a:r>
            <a:r>
              <a:rPr lang="bg" sz="1100" b="1" dirty="0">
                <a:latin typeface="Arial"/>
                <a:ea typeface="Arial"/>
                <a:cs typeface="Arial"/>
                <a:sym typeface="Arial"/>
              </a:rPr>
              <a:t>„Да“ или „Не“, </a:t>
            </a:r>
            <a:r>
              <a:rPr lang="bg" sz="1100" dirty="0">
                <a:latin typeface="Arial"/>
                <a:ea typeface="Arial"/>
                <a:cs typeface="Arial"/>
                <a:sym typeface="Arial"/>
              </a:rPr>
              <a:t>в зависимост от това дали са предоставени всички договорени елементи, като </a:t>
            </a:r>
            <a:r>
              <a:rPr lang="bg" sz="1100" b="1" dirty="0">
                <a:latin typeface="Arial"/>
                <a:ea typeface="Arial"/>
                <a:cs typeface="Arial"/>
                <a:sym typeface="Arial"/>
              </a:rPr>
              <a:t>гаранция, която е влязла в сила, ръководство за употреба, проведено базово обучение.</a:t>
            </a:r>
            <a:br>
              <a:rPr lang="en-US" sz="1100" b="1" dirty="0">
                <a:latin typeface="Arial"/>
                <a:ea typeface="Arial"/>
                <a:cs typeface="Arial"/>
                <a:sym typeface="Arial"/>
              </a:rPr>
            </a:br>
            <a:r>
              <a:rPr lang="bg" sz="1100" dirty="0">
                <a:latin typeface="Arial"/>
                <a:ea typeface="Arial"/>
                <a:cs typeface="Arial"/>
                <a:sym typeface="Arial"/>
              </a:rPr>
              <a:t>– В случай че отговорът Ви е </a:t>
            </a:r>
            <a:r>
              <a:rPr lang="bg" sz="1100" b="1" dirty="0">
                <a:latin typeface="Arial"/>
                <a:ea typeface="Arial"/>
                <a:cs typeface="Arial"/>
                <a:sym typeface="Arial"/>
              </a:rPr>
              <a:t>„Не“ или „Друго“ </a:t>
            </a:r>
            <a:r>
              <a:rPr lang="bg" sz="1100" dirty="0">
                <a:latin typeface="Arial"/>
                <a:ea typeface="Arial"/>
                <a:cs typeface="Arial"/>
                <a:sym typeface="Arial"/>
              </a:rPr>
              <a:t>, обяснете </a:t>
            </a:r>
            <a:r>
              <a:rPr lang="bg" sz="1100" b="1" dirty="0">
                <a:latin typeface="Arial"/>
                <a:ea typeface="Arial"/>
                <a:cs typeface="Arial"/>
                <a:sym typeface="Arial"/>
              </a:rPr>
              <a:t>какво точно липсва</a:t>
            </a:r>
            <a:r>
              <a:rPr lang="bg" sz="1100" dirty="0">
                <a:latin typeface="Arial"/>
                <a:ea typeface="Arial"/>
                <a:cs typeface="Arial"/>
                <a:sym typeface="Arial"/>
              </a:rPr>
              <a:t>. Например: </a:t>
            </a:r>
            <a:br>
              <a:rPr lang="en-US" sz="1100" dirty="0">
                <a:latin typeface="Arial"/>
                <a:ea typeface="Arial"/>
                <a:cs typeface="Arial"/>
                <a:sym typeface="Arial"/>
              </a:rPr>
            </a:br>
            <a:r>
              <a:rPr lang="bg" sz="1100" i="1" dirty="0">
                <a:latin typeface="Arial"/>
                <a:ea typeface="Arial"/>
                <a:cs typeface="Arial"/>
                <a:sym typeface="Arial"/>
              </a:rPr>
              <a:t>„Устройствата са инсталирани, но не е налична гаранционна карта или документи, потвърждаващи наличието на такава“  </a:t>
            </a:r>
            <a:r>
              <a:rPr lang="bg" sz="1100" dirty="0">
                <a:latin typeface="Arial"/>
                <a:ea typeface="Arial"/>
                <a:cs typeface="Arial"/>
                <a:sym typeface="Arial"/>
              </a:rPr>
              <a:t>или </a:t>
            </a:r>
          </a:p>
          <a:p>
            <a:pPr marL="0" lvl="0" indent="0" algn="l" rtl="0">
              <a:lnSpc>
                <a:spcPct val="115000"/>
              </a:lnSpc>
              <a:spcBef>
                <a:spcPts val="1200"/>
              </a:spcBef>
              <a:spcAft>
                <a:spcPts val="0"/>
              </a:spcAft>
              <a:buClr>
                <a:schemeClr val="dk1"/>
              </a:buClr>
              <a:buSzPts val="1100"/>
              <a:buFont typeface="Arial"/>
              <a:buNone/>
            </a:pPr>
            <a:r>
              <a:rPr lang="bg" sz="1100" i="1" dirty="0">
                <a:latin typeface="Arial"/>
                <a:ea typeface="Arial"/>
                <a:cs typeface="Arial"/>
                <a:sym typeface="Arial"/>
              </a:rPr>
              <a:t>„Доставени са нови лаптопи, но учителите казват, че не са получили обучение и не могат да работят с тях“.</a:t>
            </a:r>
            <a:br>
              <a:rPr lang="en-US" sz="1100" i="1" dirty="0">
                <a:latin typeface="Arial"/>
                <a:ea typeface="Arial"/>
                <a:cs typeface="Arial"/>
                <a:sym typeface="Arial"/>
              </a:rPr>
            </a:br>
            <a:r>
              <a:rPr lang="bg" sz="1100" dirty="0">
                <a:latin typeface="Arial"/>
                <a:ea typeface="Arial"/>
                <a:cs typeface="Arial"/>
                <a:sym typeface="Arial"/>
              </a:rPr>
              <a:t>– Споменавате също </a:t>
            </a:r>
            <a:r>
              <a:rPr lang="bg" sz="1100" b="1" dirty="0">
                <a:latin typeface="Arial"/>
                <a:ea typeface="Arial"/>
                <a:cs typeface="Arial"/>
                <a:sym typeface="Arial"/>
              </a:rPr>
              <a:t>къде </a:t>
            </a:r>
            <a:r>
              <a:rPr lang="bg" sz="1100" dirty="0">
                <a:latin typeface="Arial"/>
                <a:ea typeface="Arial"/>
                <a:cs typeface="Arial"/>
                <a:sym typeface="Arial"/>
              </a:rPr>
              <a:t>сте наблюдавали това – в клиничното отделение, в училищната лаборатория, в общинския магазин и др., и дали самият персонал го е потвърдил.</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Защо е важно от гледна точка на почтеността?</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 На първо място по отношение на</a:t>
            </a:r>
            <a:r>
              <a:rPr lang="bg" sz="1100" b="1" dirty="0">
                <a:latin typeface="Arial"/>
                <a:ea typeface="Arial"/>
                <a:cs typeface="Arial"/>
                <a:sym typeface="Arial"/>
              </a:rPr>
              <a:t> качеството и устойчивостта</a:t>
            </a:r>
            <a:r>
              <a:rPr lang="bg" sz="1100" dirty="0">
                <a:latin typeface="Arial"/>
                <a:ea typeface="Arial"/>
                <a:cs typeface="Arial"/>
                <a:sym typeface="Arial"/>
              </a:rPr>
              <a:t>: ако липсват гаранция, ръководства и не са проведени обучения, съществува риск оборудването да остане неизползвано, да се използва неправилно или да се повреди поради липса на поддръжка.</a:t>
            </a:r>
            <a:br>
              <a:rPr lang="en-US" sz="1100" dirty="0">
                <a:latin typeface="Arial"/>
                <a:ea typeface="Arial"/>
                <a:cs typeface="Arial"/>
                <a:sym typeface="Arial"/>
              </a:rPr>
            </a:br>
            <a:r>
              <a:rPr lang="bg" sz="1100" dirty="0">
                <a:latin typeface="Arial"/>
                <a:ea typeface="Arial"/>
                <a:cs typeface="Arial"/>
                <a:sym typeface="Arial"/>
              </a:rPr>
              <a:t>– На второ място, от гледна точка на </a:t>
            </a:r>
            <a:r>
              <a:rPr lang="bg" sz="1100" b="1" dirty="0">
                <a:latin typeface="Arial"/>
                <a:ea typeface="Arial"/>
                <a:cs typeface="Arial"/>
                <a:sym typeface="Arial"/>
              </a:rPr>
              <a:t>корупционните модели</a:t>
            </a:r>
            <a:r>
              <a:rPr lang="bg" sz="1100" dirty="0">
                <a:latin typeface="Arial"/>
                <a:ea typeface="Arial"/>
                <a:cs typeface="Arial"/>
                <a:sym typeface="Arial"/>
              </a:rPr>
              <a:t>: в случай че в цената по договор са включени „доставка + монтаж + обучение“, а в действителност са предоставени само физическите стоки, доста се доближаваме до </a:t>
            </a:r>
            <a:r>
              <a:rPr lang="bg" sz="1100" b="1" dirty="0">
                <a:latin typeface="Arial"/>
                <a:ea typeface="Arial"/>
                <a:cs typeface="Arial"/>
                <a:sym typeface="Arial"/>
              </a:rPr>
              <a:t>Корупционен модел 2 – Некачествена или непълна доставка в сравнение с разплатеното</a:t>
            </a:r>
            <a:r>
              <a:rPr lang="bg" sz="1100" dirty="0">
                <a:latin typeface="Arial"/>
                <a:ea typeface="Arial"/>
                <a:cs typeface="Arial"/>
                <a:sym typeface="Arial"/>
              </a:rPr>
              <a:t>.</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С други думи, възложителят може да е платил за пълен пакет, но крайният ползвател е получил само хардуера.</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Надлежното предаване, от друга страна, е положителен сигнал: </a:t>
            </a:r>
            <a:br>
              <a:rPr lang="en-US" sz="1100" dirty="0">
                <a:latin typeface="Arial"/>
                <a:ea typeface="Arial"/>
                <a:cs typeface="Arial"/>
                <a:sym typeface="Arial"/>
              </a:rPr>
            </a:br>
            <a:r>
              <a:rPr lang="bg" sz="1100" dirty="0">
                <a:latin typeface="Arial"/>
                <a:ea typeface="Arial"/>
                <a:cs typeface="Arial"/>
                <a:sym typeface="Arial"/>
              </a:rPr>
              <a:t>– налични са ръководства; </a:t>
            </a:r>
            <a:br>
              <a:rPr lang="en-US" sz="1100" dirty="0">
                <a:latin typeface="Arial"/>
                <a:ea typeface="Arial"/>
                <a:cs typeface="Arial"/>
                <a:sym typeface="Arial"/>
              </a:rPr>
            </a:br>
            <a:r>
              <a:rPr lang="bg" sz="1100" dirty="0">
                <a:latin typeface="Arial"/>
                <a:ea typeface="Arial"/>
                <a:cs typeface="Arial"/>
                <a:sym typeface="Arial"/>
              </a:rPr>
              <a:t>– някой може да Ви покаже гаранционната карта;</a:t>
            </a:r>
            <a:br>
              <a:rPr lang="en-US" sz="1100" dirty="0">
                <a:latin typeface="Arial"/>
                <a:ea typeface="Arial"/>
                <a:cs typeface="Arial"/>
                <a:sym typeface="Arial"/>
              </a:rPr>
            </a:br>
            <a:r>
              <a:rPr lang="bg" sz="1100" dirty="0">
                <a:latin typeface="Arial"/>
                <a:ea typeface="Arial"/>
                <a:cs typeface="Arial"/>
                <a:sym typeface="Arial"/>
              </a:rPr>
              <a:t>– персоналът потвърждава, че е преминал обучение и може да работи с оборудването.</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По този начин рисковете при обществените поръчки не изчезват магически, но е знак, че проектът е </a:t>
            </a:r>
            <a:r>
              <a:rPr lang="bg" sz="1100" b="1" dirty="0">
                <a:latin typeface="Arial"/>
                <a:ea typeface="Arial"/>
                <a:cs typeface="Arial"/>
                <a:sym typeface="Arial"/>
              </a:rPr>
              <a:t>по-устойчив </a:t>
            </a:r>
            <a:r>
              <a:rPr lang="bg" sz="1100" dirty="0">
                <a:latin typeface="Arial"/>
                <a:ea typeface="Arial"/>
                <a:cs typeface="Arial"/>
                <a:sym typeface="Arial"/>
              </a:rPr>
              <a:t>и предоставя реална добавена стойност на гражданите.</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Отново, Вашата роля като наблюдатели е да водите </a:t>
            </a:r>
            <a:r>
              <a:rPr lang="bg" sz="1100" b="1" dirty="0">
                <a:latin typeface="Arial"/>
                <a:ea typeface="Arial"/>
                <a:cs typeface="Arial"/>
                <a:sym typeface="Arial"/>
              </a:rPr>
              <a:t>кратки, фактологични бележки</a:t>
            </a:r>
            <a:r>
              <a:rPr lang="bg" sz="1100" dirty="0">
                <a:latin typeface="Arial"/>
                <a:ea typeface="Arial"/>
                <a:cs typeface="Arial"/>
                <a:sym typeface="Arial"/>
              </a:rPr>
              <a:t>, например: </a:t>
            </a:r>
            <a:br>
              <a:rPr lang="en-US" sz="1100" dirty="0">
                <a:latin typeface="Arial"/>
                <a:ea typeface="Arial"/>
                <a:cs typeface="Arial"/>
                <a:sym typeface="Arial"/>
              </a:rPr>
            </a:br>
            <a:r>
              <a:rPr lang="bg" sz="1100" i="1" dirty="0">
                <a:latin typeface="Arial"/>
                <a:ea typeface="Arial"/>
                <a:cs typeface="Arial"/>
                <a:sym typeface="Arial"/>
              </a:rPr>
              <a:t>„Хладилниците са доставени и работят; гаранционните карти са в кабинета на отделението; медицинската сестра потвърждава 2-часово обучение от доставчика на 5 май 2026 г. Ръководствата са налични на български език.“</a:t>
            </a:r>
            <a:endParaRPr sz="1100" i="1" dirty="0">
              <a:latin typeface="Arial"/>
              <a:ea typeface="Arial"/>
              <a:cs typeface="Arial"/>
              <a:sym typeface="Arial"/>
            </a:endParaRPr>
          </a:p>
          <a:p>
            <a:pPr marL="0" lvl="0" indent="0" algn="l" rtl="0">
              <a:lnSpc>
                <a:spcPct val="115000"/>
              </a:lnSpc>
              <a:spcBef>
                <a:spcPts val="1200"/>
              </a:spcBef>
              <a:spcAft>
                <a:spcPts val="1200"/>
              </a:spcAft>
              <a:buSzPts val="1400"/>
              <a:buNone/>
            </a:pPr>
            <a:r>
              <a:rPr lang="bg" sz="1100" dirty="0">
                <a:latin typeface="Arial"/>
                <a:ea typeface="Arial"/>
                <a:cs typeface="Arial"/>
                <a:sym typeface="Arial"/>
              </a:rPr>
              <a:t>Този вид неутрално описание дава ясна картина дали договорът наистина е изпълнен, отвъд плащането.</a:t>
            </a:r>
            <a:endParaRPr sz="1100" dirty="0">
              <a:latin typeface="Arial"/>
              <a:ea typeface="Arial"/>
              <a:cs typeface="Arial"/>
              <a:sym typeface="Arial"/>
            </a:endParaRPr>
          </a:p>
        </p:txBody>
      </p:sp>
      <p:sp>
        <p:nvSpPr>
          <p:cNvPr id="142" name="Google Shape;142;g3a9fa8ff7e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13"/>
        <p:cNvGrpSpPr/>
        <p:nvPr/>
      </p:nvGrpSpPr>
      <p:grpSpPr>
        <a:xfrm>
          <a:off x="0" y="0"/>
          <a:ext cx="0" cy="0"/>
          <a:chOff x="0" y="0"/>
          <a:chExt cx="0" cy="0"/>
        </a:xfrm>
      </p:grpSpPr>
      <p:sp>
        <p:nvSpPr>
          <p:cNvPr id="14" name="Google Shape;14;p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17"/>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04040"/>
              </a:buClr>
              <a:buSzPts val="1800"/>
              <a:buChar char="•"/>
              <a:defRPr/>
            </a:lvl1pPr>
            <a:lvl2pPr marL="914400" lvl="1" indent="-342900" algn="l">
              <a:lnSpc>
                <a:spcPct val="100000"/>
              </a:lnSpc>
              <a:spcBef>
                <a:spcPts val="360"/>
              </a:spcBef>
              <a:spcAft>
                <a:spcPts val="0"/>
              </a:spcAft>
              <a:buClr>
                <a:srgbClr val="404040"/>
              </a:buClr>
              <a:buSzPts val="1800"/>
              <a:buChar char="–"/>
              <a:defRPr/>
            </a:lvl2pPr>
            <a:lvl3pPr marL="1371600" lvl="2" indent="-342900" algn="l">
              <a:lnSpc>
                <a:spcPct val="100000"/>
              </a:lnSpc>
              <a:spcBef>
                <a:spcPts val="360"/>
              </a:spcBef>
              <a:spcAft>
                <a:spcPts val="0"/>
              </a:spcAft>
              <a:buClr>
                <a:srgbClr val="404040"/>
              </a:buClr>
              <a:buSzPts val="1800"/>
              <a:buChar char="•"/>
              <a:defRPr/>
            </a:lvl3pPr>
            <a:lvl4pPr marL="1828800" lvl="3" indent="-342900" algn="l">
              <a:lnSpc>
                <a:spcPct val="100000"/>
              </a:lnSpc>
              <a:spcBef>
                <a:spcPts val="360"/>
              </a:spcBef>
              <a:spcAft>
                <a:spcPts val="0"/>
              </a:spcAft>
              <a:buClr>
                <a:srgbClr val="404040"/>
              </a:buClr>
              <a:buSzPts val="1800"/>
              <a:buChar char="–"/>
              <a:defRPr/>
            </a:lvl4pPr>
            <a:lvl5pPr marL="2286000" lvl="4" indent="-342900" algn="l">
              <a:lnSpc>
                <a:spcPct val="100000"/>
              </a:lnSpc>
              <a:spcBef>
                <a:spcPts val="360"/>
              </a:spcBef>
              <a:spcAft>
                <a:spcPts val="0"/>
              </a:spcAft>
              <a:buClr>
                <a:srgbClr val="404040"/>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1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1" name="Google Shape;71;p1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16"/>
        <p:cNvGrpSpPr/>
        <p:nvPr/>
      </p:nvGrpSpPr>
      <p:grpSpPr>
        <a:xfrm>
          <a:off x="0" y="0"/>
          <a:ext cx="0" cy="0"/>
          <a:chOff x="0" y="0"/>
          <a:chExt cx="0" cy="0"/>
        </a:xfrm>
      </p:grpSpPr>
      <p:sp>
        <p:nvSpPr>
          <p:cNvPr id="17" name="Google Shape;17;p9"/>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8" name="Google Shape;18;p9"/>
          <p:cNvSpPr txBox="1">
            <a:spLocks noGrp="1"/>
          </p:cNvSpPr>
          <p:nvPr>
            <p:ph type="body" idx="1"/>
          </p:nvPr>
        </p:nvSpPr>
        <p:spPr>
          <a:xfrm>
            <a:off x="609600" y="1484785"/>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04040"/>
              </a:buClr>
              <a:buSzPts val="1800"/>
              <a:buChar char="•"/>
              <a:defRPr/>
            </a:lvl1pPr>
            <a:lvl2pPr marL="914400" lvl="1" indent="-342900" algn="l">
              <a:lnSpc>
                <a:spcPct val="100000"/>
              </a:lnSpc>
              <a:spcBef>
                <a:spcPts val="360"/>
              </a:spcBef>
              <a:spcAft>
                <a:spcPts val="0"/>
              </a:spcAft>
              <a:buClr>
                <a:srgbClr val="404040"/>
              </a:buClr>
              <a:buSzPts val="1800"/>
              <a:buChar char="–"/>
              <a:defRPr/>
            </a:lvl2pPr>
            <a:lvl3pPr marL="1371600" lvl="2" indent="-342900" algn="l">
              <a:lnSpc>
                <a:spcPct val="100000"/>
              </a:lnSpc>
              <a:spcBef>
                <a:spcPts val="360"/>
              </a:spcBef>
              <a:spcAft>
                <a:spcPts val="0"/>
              </a:spcAft>
              <a:buClr>
                <a:srgbClr val="404040"/>
              </a:buClr>
              <a:buSzPts val="1800"/>
              <a:buChar char="•"/>
              <a:defRPr/>
            </a:lvl3pPr>
            <a:lvl4pPr marL="1828800" lvl="3" indent="-342900" algn="l">
              <a:lnSpc>
                <a:spcPct val="100000"/>
              </a:lnSpc>
              <a:spcBef>
                <a:spcPts val="360"/>
              </a:spcBef>
              <a:spcAft>
                <a:spcPts val="0"/>
              </a:spcAft>
              <a:buClr>
                <a:srgbClr val="404040"/>
              </a:buClr>
              <a:buSzPts val="1800"/>
              <a:buChar char="–"/>
              <a:defRPr/>
            </a:lvl4pPr>
            <a:lvl5pPr marL="2286000" lvl="4" indent="-342900" algn="l">
              <a:lnSpc>
                <a:spcPct val="100000"/>
              </a:lnSpc>
              <a:spcBef>
                <a:spcPts val="360"/>
              </a:spcBef>
              <a:spcAft>
                <a:spcPts val="0"/>
              </a:spcAft>
              <a:buClr>
                <a:srgbClr val="404040"/>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p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50B4C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Google Shape;20;p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ímdia" type="title">
  <p:cSld name="TITLE">
    <p:spTree>
      <p:nvGrpSpPr>
        <p:cNvPr id="1" name="Shape 28"/>
        <p:cNvGrpSpPr/>
        <p:nvPr/>
      </p:nvGrpSpPr>
      <p:grpSpPr>
        <a:xfrm>
          <a:off x="0" y="0"/>
          <a:ext cx="0" cy="0"/>
          <a:chOff x="0" y="0"/>
          <a:chExt cx="0" cy="0"/>
        </a:xfrm>
      </p:grpSpPr>
      <p:sp>
        <p:nvSpPr>
          <p:cNvPr id="29" name="Google Shape;29;p10"/>
          <p:cNvSpPr txBox="1">
            <a:spLocks noGrp="1"/>
          </p:cNvSpPr>
          <p:nvPr>
            <p:ph type="ctrTitle"/>
          </p:nvPr>
        </p:nvSpPr>
        <p:spPr>
          <a:xfrm>
            <a:off x="914400" y="1700809"/>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10"/>
          <p:cNvSpPr txBox="1">
            <a:spLocks noGrp="1"/>
          </p:cNvSpPr>
          <p:nvPr>
            <p:ph type="subTitle" idx="1"/>
          </p:nvPr>
        </p:nvSpPr>
        <p:spPr>
          <a:xfrm>
            <a:off x="1828800" y="3284984"/>
            <a:ext cx="8534400" cy="129614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404040"/>
              </a:buClr>
              <a:buSzPts val="3200"/>
              <a:buFont typeface="Arial"/>
              <a:buNone/>
              <a:defRPr/>
            </a:lvl1pPr>
            <a:lvl2pPr lvl="1" algn="ctr">
              <a:lnSpc>
                <a:spcPct val="100000"/>
              </a:lnSpc>
              <a:spcBef>
                <a:spcPts val="560"/>
              </a:spcBef>
              <a:spcAft>
                <a:spcPts val="0"/>
              </a:spcAft>
              <a:buClr>
                <a:srgbClr val="404040"/>
              </a:buClr>
              <a:buSzPts val="2800"/>
              <a:buFont typeface="Arial"/>
              <a:buNone/>
              <a:defRPr/>
            </a:lvl2pPr>
            <a:lvl3pPr lvl="2" algn="ctr">
              <a:lnSpc>
                <a:spcPct val="100000"/>
              </a:lnSpc>
              <a:spcBef>
                <a:spcPts val="480"/>
              </a:spcBef>
              <a:spcAft>
                <a:spcPts val="0"/>
              </a:spcAft>
              <a:buClr>
                <a:srgbClr val="404040"/>
              </a:buClr>
              <a:buSzPts val="2400"/>
              <a:buFont typeface="Arial"/>
              <a:buNone/>
              <a:defRPr/>
            </a:lvl3pPr>
            <a:lvl4pPr lvl="3" algn="ctr">
              <a:lnSpc>
                <a:spcPct val="100000"/>
              </a:lnSpc>
              <a:spcBef>
                <a:spcPts val="400"/>
              </a:spcBef>
              <a:spcAft>
                <a:spcPts val="0"/>
              </a:spcAft>
              <a:buClr>
                <a:srgbClr val="404040"/>
              </a:buClr>
              <a:buSzPts val="2000"/>
              <a:buFont typeface="Arial"/>
              <a:buNone/>
              <a:defRPr/>
            </a:lvl4pPr>
            <a:lvl5pPr lvl="4" algn="ctr">
              <a:lnSpc>
                <a:spcPct val="100000"/>
              </a:lnSpc>
              <a:spcBef>
                <a:spcPts val="400"/>
              </a:spcBef>
              <a:spcAft>
                <a:spcPts val="0"/>
              </a:spcAft>
              <a:buClr>
                <a:srgbClr val="404040"/>
              </a:buClr>
              <a:buSzPts val="2000"/>
              <a:buFont typeface="Arial"/>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31" name="Google Shape;31;p1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Google Shape;32;p1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404040"/>
              </a:buClr>
              <a:buSzPts val="2000"/>
              <a:buFont typeface="Arial"/>
              <a:buNone/>
              <a:defRPr sz="2000"/>
            </a:lvl1pPr>
            <a:lvl2pPr marL="914400" lvl="1" indent="-228600" algn="l">
              <a:lnSpc>
                <a:spcPct val="100000"/>
              </a:lnSpc>
              <a:spcBef>
                <a:spcPts val="360"/>
              </a:spcBef>
              <a:spcAft>
                <a:spcPts val="0"/>
              </a:spcAft>
              <a:buClr>
                <a:srgbClr val="404040"/>
              </a:buClr>
              <a:buSzPts val="1800"/>
              <a:buFont typeface="Arial"/>
              <a:buNone/>
              <a:defRPr sz="1800"/>
            </a:lvl2pPr>
            <a:lvl3pPr marL="1371600" lvl="2" indent="-228600" algn="l">
              <a:lnSpc>
                <a:spcPct val="100000"/>
              </a:lnSpc>
              <a:spcBef>
                <a:spcPts val="320"/>
              </a:spcBef>
              <a:spcAft>
                <a:spcPts val="0"/>
              </a:spcAft>
              <a:buClr>
                <a:srgbClr val="404040"/>
              </a:buClr>
              <a:buSzPts val="1600"/>
              <a:buFont typeface="Arial"/>
              <a:buNone/>
              <a:defRPr sz="1600"/>
            </a:lvl3pPr>
            <a:lvl4pPr marL="1828800" lvl="3" indent="-228600" algn="l">
              <a:lnSpc>
                <a:spcPct val="100000"/>
              </a:lnSpc>
              <a:spcBef>
                <a:spcPts val="280"/>
              </a:spcBef>
              <a:spcAft>
                <a:spcPts val="0"/>
              </a:spcAft>
              <a:buClr>
                <a:srgbClr val="404040"/>
              </a:buClr>
              <a:buSzPts val="1400"/>
              <a:buFont typeface="Arial"/>
              <a:buNone/>
              <a:defRPr sz="1400"/>
            </a:lvl4pPr>
            <a:lvl5pPr marL="2286000" lvl="4" indent="-228600" algn="l">
              <a:lnSpc>
                <a:spcPct val="100000"/>
              </a:lnSpc>
              <a:spcBef>
                <a:spcPts val="280"/>
              </a:spcBef>
              <a:spcAft>
                <a:spcPts val="0"/>
              </a:spcAft>
              <a:buClr>
                <a:srgbClr val="404040"/>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36" name="Google Shape;36;p1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Google Shape;37;p1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Összehasonlítás" type="twoTxTwoObj">
  <p:cSld name="TWO_OBJECTS_WITH_TEXT">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404040"/>
              </a:buClr>
              <a:buSzPts val="2400"/>
              <a:buFont typeface="Arial"/>
              <a:buNone/>
              <a:defRPr sz="2400" b="1"/>
            </a:lvl1pPr>
            <a:lvl2pPr marL="914400" lvl="1" indent="-228600" algn="l">
              <a:lnSpc>
                <a:spcPct val="100000"/>
              </a:lnSpc>
              <a:spcBef>
                <a:spcPts val="400"/>
              </a:spcBef>
              <a:spcAft>
                <a:spcPts val="0"/>
              </a:spcAft>
              <a:buClr>
                <a:srgbClr val="404040"/>
              </a:buClr>
              <a:buSzPts val="2000"/>
              <a:buFont typeface="Arial"/>
              <a:buNone/>
              <a:defRPr sz="2000" b="1"/>
            </a:lvl2pPr>
            <a:lvl3pPr marL="1371600" lvl="2" indent="-228600" algn="l">
              <a:lnSpc>
                <a:spcPct val="100000"/>
              </a:lnSpc>
              <a:spcBef>
                <a:spcPts val="360"/>
              </a:spcBef>
              <a:spcAft>
                <a:spcPts val="0"/>
              </a:spcAft>
              <a:buClr>
                <a:srgbClr val="404040"/>
              </a:buClr>
              <a:buSzPts val="1800"/>
              <a:buFont typeface="Arial"/>
              <a:buNone/>
              <a:defRPr sz="1800" b="1"/>
            </a:lvl3pPr>
            <a:lvl4pPr marL="1828800" lvl="3" indent="-228600" algn="l">
              <a:lnSpc>
                <a:spcPct val="100000"/>
              </a:lnSpc>
              <a:spcBef>
                <a:spcPts val="320"/>
              </a:spcBef>
              <a:spcAft>
                <a:spcPts val="0"/>
              </a:spcAft>
              <a:buClr>
                <a:srgbClr val="404040"/>
              </a:buClr>
              <a:buSzPts val="1600"/>
              <a:buFont typeface="Arial"/>
              <a:buNone/>
              <a:defRPr sz="1600" b="1"/>
            </a:lvl4pPr>
            <a:lvl5pPr marL="2286000" lvl="4" indent="-228600" algn="l">
              <a:lnSpc>
                <a:spcPct val="100000"/>
              </a:lnSpc>
              <a:spcBef>
                <a:spcPts val="320"/>
              </a:spcBef>
              <a:spcAft>
                <a:spcPts val="0"/>
              </a:spcAft>
              <a:buClr>
                <a:srgbClr val="404040"/>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41" name="Google Shape;41;p1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404040"/>
              </a:buClr>
              <a:buSzPts val="2400"/>
              <a:buFont typeface="Arial"/>
              <a:buChar char="•"/>
              <a:defRPr sz="2400"/>
            </a:lvl1pPr>
            <a:lvl2pPr marL="914400" lvl="1" indent="-355600" algn="l">
              <a:lnSpc>
                <a:spcPct val="100000"/>
              </a:lnSpc>
              <a:spcBef>
                <a:spcPts val="400"/>
              </a:spcBef>
              <a:spcAft>
                <a:spcPts val="0"/>
              </a:spcAft>
              <a:buClr>
                <a:srgbClr val="404040"/>
              </a:buClr>
              <a:buSzPts val="2000"/>
              <a:buFont typeface="Arial"/>
              <a:buChar char="–"/>
              <a:defRPr sz="2000"/>
            </a:lvl2pPr>
            <a:lvl3pPr marL="1371600" lvl="2" indent="-342900" algn="l">
              <a:lnSpc>
                <a:spcPct val="100000"/>
              </a:lnSpc>
              <a:spcBef>
                <a:spcPts val="360"/>
              </a:spcBef>
              <a:spcAft>
                <a:spcPts val="0"/>
              </a:spcAft>
              <a:buClr>
                <a:srgbClr val="404040"/>
              </a:buClr>
              <a:buSzPts val="1800"/>
              <a:buFont typeface="Arial"/>
              <a:buChar char="•"/>
              <a:defRPr sz="1800"/>
            </a:lvl3pPr>
            <a:lvl4pPr marL="1828800" lvl="3" indent="-330200" algn="l">
              <a:lnSpc>
                <a:spcPct val="100000"/>
              </a:lnSpc>
              <a:spcBef>
                <a:spcPts val="320"/>
              </a:spcBef>
              <a:spcAft>
                <a:spcPts val="0"/>
              </a:spcAft>
              <a:buClr>
                <a:srgbClr val="404040"/>
              </a:buClr>
              <a:buSzPts val="1600"/>
              <a:buFont typeface="Arial"/>
              <a:buChar char="–"/>
              <a:defRPr sz="1600"/>
            </a:lvl4pPr>
            <a:lvl5pPr marL="2286000" lvl="4" indent="-330200" algn="l">
              <a:lnSpc>
                <a:spcPct val="100000"/>
              </a:lnSpc>
              <a:spcBef>
                <a:spcPts val="320"/>
              </a:spcBef>
              <a:spcAft>
                <a:spcPts val="0"/>
              </a:spcAft>
              <a:buClr>
                <a:srgbClr val="404040"/>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42" name="Google Shape;42;p1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404040"/>
              </a:buClr>
              <a:buSzPts val="2400"/>
              <a:buFont typeface="Arial"/>
              <a:buNone/>
              <a:defRPr sz="2400" b="1"/>
            </a:lvl1pPr>
            <a:lvl2pPr marL="914400" lvl="1" indent="-228600" algn="l">
              <a:lnSpc>
                <a:spcPct val="100000"/>
              </a:lnSpc>
              <a:spcBef>
                <a:spcPts val="400"/>
              </a:spcBef>
              <a:spcAft>
                <a:spcPts val="0"/>
              </a:spcAft>
              <a:buClr>
                <a:srgbClr val="404040"/>
              </a:buClr>
              <a:buSzPts val="2000"/>
              <a:buFont typeface="Arial"/>
              <a:buNone/>
              <a:defRPr sz="2000" b="1"/>
            </a:lvl2pPr>
            <a:lvl3pPr marL="1371600" lvl="2" indent="-228600" algn="l">
              <a:lnSpc>
                <a:spcPct val="100000"/>
              </a:lnSpc>
              <a:spcBef>
                <a:spcPts val="360"/>
              </a:spcBef>
              <a:spcAft>
                <a:spcPts val="0"/>
              </a:spcAft>
              <a:buClr>
                <a:srgbClr val="404040"/>
              </a:buClr>
              <a:buSzPts val="1800"/>
              <a:buFont typeface="Arial"/>
              <a:buNone/>
              <a:defRPr sz="1800" b="1"/>
            </a:lvl3pPr>
            <a:lvl4pPr marL="1828800" lvl="3" indent="-228600" algn="l">
              <a:lnSpc>
                <a:spcPct val="100000"/>
              </a:lnSpc>
              <a:spcBef>
                <a:spcPts val="320"/>
              </a:spcBef>
              <a:spcAft>
                <a:spcPts val="0"/>
              </a:spcAft>
              <a:buClr>
                <a:srgbClr val="404040"/>
              </a:buClr>
              <a:buSzPts val="1600"/>
              <a:buFont typeface="Arial"/>
              <a:buNone/>
              <a:defRPr sz="1600" b="1"/>
            </a:lvl4pPr>
            <a:lvl5pPr marL="2286000" lvl="4" indent="-228600" algn="l">
              <a:lnSpc>
                <a:spcPct val="100000"/>
              </a:lnSpc>
              <a:spcBef>
                <a:spcPts val="320"/>
              </a:spcBef>
              <a:spcAft>
                <a:spcPts val="0"/>
              </a:spcAft>
              <a:buClr>
                <a:srgbClr val="404040"/>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43" name="Google Shape;43;p1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404040"/>
              </a:buClr>
              <a:buSzPts val="2400"/>
              <a:buFont typeface="Arial"/>
              <a:buChar char="•"/>
              <a:defRPr sz="2400"/>
            </a:lvl1pPr>
            <a:lvl2pPr marL="914400" lvl="1" indent="-355600" algn="l">
              <a:lnSpc>
                <a:spcPct val="100000"/>
              </a:lnSpc>
              <a:spcBef>
                <a:spcPts val="400"/>
              </a:spcBef>
              <a:spcAft>
                <a:spcPts val="0"/>
              </a:spcAft>
              <a:buClr>
                <a:srgbClr val="404040"/>
              </a:buClr>
              <a:buSzPts val="2000"/>
              <a:buFont typeface="Arial"/>
              <a:buChar char="–"/>
              <a:defRPr sz="2000"/>
            </a:lvl2pPr>
            <a:lvl3pPr marL="1371600" lvl="2" indent="-342900" algn="l">
              <a:lnSpc>
                <a:spcPct val="100000"/>
              </a:lnSpc>
              <a:spcBef>
                <a:spcPts val="360"/>
              </a:spcBef>
              <a:spcAft>
                <a:spcPts val="0"/>
              </a:spcAft>
              <a:buClr>
                <a:srgbClr val="404040"/>
              </a:buClr>
              <a:buSzPts val="1800"/>
              <a:buFont typeface="Arial"/>
              <a:buChar char="•"/>
              <a:defRPr sz="1800"/>
            </a:lvl3pPr>
            <a:lvl4pPr marL="1828800" lvl="3" indent="-330200" algn="l">
              <a:lnSpc>
                <a:spcPct val="100000"/>
              </a:lnSpc>
              <a:spcBef>
                <a:spcPts val="320"/>
              </a:spcBef>
              <a:spcAft>
                <a:spcPts val="0"/>
              </a:spcAft>
              <a:buClr>
                <a:srgbClr val="404040"/>
              </a:buClr>
              <a:buSzPts val="1600"/>
              <a:buFont typeface="Arial"/>
              <a:buChar char="–"/>
              <a:defRPr sz="1600"/>
            </a:lvl4pPr>
            <a:lvl5pPr marL="2286000" lvl="4" indent="-330200" algn="l">
              <a:lnSpc>
                <a:spcPct val="100000"/>
              </a:lnSpc>
              <a:spcBef>
                <a:spcPts val="320"/>
              </a:spcBef>
              <a:spcAft>
                <a:spcPts val="0"/>
              </a:spcAft>
              <a:buClr>
                <a:srgbClr val="404040"/>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44" name="Google Shape;44;p1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5" name="Google Shape;45;p1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8" name="Google Shape;48;p1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9" name="Google Shape;49;p1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14"/>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404040"/>
              </a:buClr>
              <a:buSzPts val="3200"/>
              <a:buFont typeface="Arial"/>
              <a:buChar char="•"/>
              <a:defRPr sz="3200"/>
            </a:lvl1pPr>
            <a:lvl2pPr marL="914400" lvl="1" indent="-406400" algn="l">
              <a:lnSpc>
                <a:spcPct val="100000"/>
              </a:lnSpc>
              <a:spcBef>
                <a:spcPts val="560"/>
              </a:spcBef>
              <a:spcAft>
                <a:spcPts val="0"/>
              </a:spcAft>
              <a:buClr>
                <a:srgbClr val="404040"/>
              </a:buClr>
              <a:buSzPts val="2800"/>
              <a:buFont typeface="Arial"/>
              <a:buChar char="–"/>
              <a:defRPr sz="2800"/>
            </a:lvl2pPr>
            <a:lvl3pPr marL="1371600" lvl="2" indent="-381000" algn="l">
              <a:lnSpc>
                <a:spcPct val="100000"/>
              </a:lnSpc>
              <a:spcBef>
                <a:spcPts val="480"/>
              </a:spcBef>
              <a:spcAft>
                <a:spcPts val="0"/>
              </a:spcAft>
              <a:buClr>
                <a:srgbClr val="404040"/>
              </a:buClr>
              <a:buSzPts val="2400"/>
              <a:buFont typeface="Arial"/>
              <a:buChar char="•"/>
              <a:defRPr sz="2400"/>
            </a:lvl3pPr>
            <a:lvl4pPr marL="1828800" lvl="3" indent="-355600" algn="l">
              <a:lnSpc>
                <a:spcPct val="100000"/>
              </a:lnSpc>
              <a:spcBef>
                <a:spcPts val="400"/>
              </a:spcBef>
              <a:spcAft>
                <a:spcPts val="0"/>
              </a:spcAft>
              <a:buClr>
                <a:srgbClr val="404040"/>
              </a:buClr>
              <a:buSzPts val="2000"/>
              <a:buFont typeface="Arial"/>
              <a:buChar char="–"/>
              <a:defRPr sz="2000"/>
            </a:lvl4pPr>
            <a:lvl5pPr marL="2286000" lvl="4" indent="-355600" algn="l">
              <a:lnSpc>
                <a:spcPct val="100000"/>
              </a:lnSpc>
              <a:spcBef>
                <a:spcPts val="400"/>
              </a:spcBef>
              <a:spcAft>
                <a:spcPts val="0"/>
              </a:spcAft>
              <a:buClr>
                <a:srgbClr val="404040"/>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53" name="Google Shape;53;p14"/>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404040"/>
              </a:buClr>
              <a:buSzPts val="1400"/>
              <a:buFont typeface="Arial"/>
              <a:buNone/>
              <a:defRPr sz="1400"/>
            </a:lvl1pPr>
            <a:lvl2pPr marL="914400" lvl="1" indent="-228600" algn="l">
              <a:lnSpc>
                <a:spcPct val="100000"/>
              </a:lnSpc>
              <a:spcBef>
                <a:spcPts val="240"/>
              </a:spcBef>
              <a:spcAft>
                <a:spcPts val="0"/>
              </a:spcAft>
              <a:buClr>
                <a:srgbClr val="404040"/>
              </a:buClr>
              <a:buSzPts val="1200"/>
              <a:buFont typeface="Arial"/>
              <a:buNone/>
              <a:defRPr sz="1200"/>
            </a:lvl2pPr>
            <a:lvl3pPr marL="1371600" lvl="2" indent="-228600" algn="l">
              <a:lnSpc>
                <a:spcPct val="100000"/>
              </a:lnSpc>
              <a:spcBef>
                <a:spcPts val="200"/>
              </a:spcBef>
              <a:spcAft>
                <a:spcPts val="0"/>
              </a:spcAft>
              <a:buClr>
                <a:srgbClr val="404040"/>
              </a:buClr>
              <a:buSzPts val="1000"/>
              <a:buFont typeface="Arial"/>
              <a:buNone/>
              <a:defRPr sz="1000"/>
            </a:lvl3pPr>
            <a:lvl4pPr marL="1828800" lvl="3" indent="-228600" algn="l">
              <a:lnSpc>
                <a:spcPct val="100000"/>
              </a:lnSpc>
              <a:spcBef>
                <a:spcPts val="180"/>
              </a:spcBef>
              <a:spcAft>
                <a:spcPts val="0"/>
              </a:spcAft>
              <a:buClr>
                <a:srgbClr val="404040"/>
              </a:buClr>
              <a:buSzPts val="900"/>
              <a:buFont typeface="Arial"/>
              <a:buNone/>
              <a:defRPr sz="900"/>
            </a:lvl4pPr>
            <a:lvl5pPr marL="2286000" lvl="4" indent="-228600" algn="l">
              <a:lnSpc>
                <a:spcPct val="100000"/>
              </a:lnSpc>
              <a:spcBef>
                <a:spcPts val="180"/>
              </a:spcBef>
              <a:spcAft>
                <a:spcPts val="0"/>
              </a:spcAft>
              <a:buClr>
                <a:srgbClr val="404040"/>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54" name="Google Shape;54;p1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1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8" name="Google Shape;58;p15"/>
          <p:cNvSpPr>
            <a:spLocks noGrp="1"/>
          </p:cNvSpPr>
          <p:nvPr>
            <p:ph type="pic" idx="2"/>
          </p:nvPr>
        </p:nvSpPr>
        <p:spPr>
          <a:xfrm>
            <a:off x="2389717" y="612775"/>
            <a:ext cx="7315200" cy="4114800"/>
          </a:xfrm>
          <a:prstGeom prst="rect">
            <a:avLst/>
          </a:prstGeom>
          <a:noFill/>
          <a:ln>
            <a:noFill/>
          </a:ln>
        </p:spPr>
      </p:sp>
      <p:sp>
        <p:nvSpPr>
          <p:cNvPr id="59" name="Google Shape;59;p15"/>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404040"/>
              </a:buClr>
              <a:buSzPts val="1400"/>
              <a:buFont typeface="Arial"/>
              <a:buNone/>
              <a:defRPr sz="1400"/>
            </a:lvl1pPr>
            <a:lvl2pPr marL="914400" lvl="1" indent="-228600" algn="l">
              <a:lnSpc>
                <a:spcPct val="100000"/>
              </a:lnSpc>
              <a:spcBef>
                <a:spcPts val="240"/>
              </a:spcBef>
              <a:spcAft>
                <a:spcPts val="0"/>
              </a:spcAft>
              <a:buClr>
                <a:srgbClr val="404040"/>
              </a:buClr>
              <a:buSzPts val="1200"/>
              <a:buFont typeface="Arial"/>
              <a:buNone/>
              <a:defRPr sz="1200"/>
            </a:lvl2pPr>
            <a:lvl3pPr marL="1371600" lvl="2" indent="-228600" algn="l">
              <a:lnSpc>
                <a:spcPct val="100000"/>
              </a:lnSpc>
              <a:spcBef>
                <a:spcPts val="200"/>
              </a:spcBef>
              <a:spcAft>
                <a:spcPts val="0"/>
              </a:spcAft>
              <a:buClr>
                <a:srgbClr val="404040"/>
              </a:buClr>
              <a:buSzPts val="1000"/>
              <a:buFont typeface="Arial"/>
              <a:buNone/>
              <a:defRPr sz="1000"/>
            </a:lvl3pPr>
            <a:lvl4pPr marL="1828800" lvl="3" indent="-228600" algn="l">
              <a:lnSpc>
                <a:spcPct val="100000"/>
              </a:lnSpc>
              <a:spcBef>
                <a:spcPts val="180"/>
              </a:spcBef>
              <a:spcAft>
                <a:spcPts val="0"/>
              </a:spcAft>
              <a:buClr>
                <a:srgbClr val="404040"/>
              </a:buClr>
              <a:buSzPts val="900"/>
              <a:buFont typeface="Arial"/>
              <a:buNone/>
              <a:defRPr sz="900"/>
            </a:lvl4pPr>
            <a:lvl5pPr marL="2286000" lvl="4" indent="-228600" algn="l">
              <a:lnSpc>
                <a:spcPct val="100000"/>
              </a:lnSpc>
              <a:spcBef>
                <a:spcPts val="180"/>
              </a:spcBef>
              <a:spcAft>
                <a:spcPts val="0"/>
              </a:spcAft>
              <a:buClr>
                <a:srgbClr val="404040"/>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60" name="Google Shape;60;p1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1" name="Google Shape;61;p1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 name="Google Shape;64;p16"/>
          <p:cNvSpPr txBox="1">
            <a:spLocks noGrp="1"/>
          </p:cNvSpPr>
          <p:nvPr>
            <p:ph type="body" idx="1"/>
          </p:nvPr>
        </p:nvSpPr>
        <p:spPr>
          <a:xfrm rot="5400000">
            <a:off x="3833019" y="-1738633"/>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04040"/>
              </a:buClr>
              <a:buSzPts val="1800"/>
              <a:buChar char="•"/>
              <a:defRPr/>
            </a:lvl1pPr>
            <a:lvl2pPr marL="914400" lvl="1" indent="-342900" algn="l">
              <a:lnSpc>
                <a:spcPct val="100000"/>
              </a:lnSpc>
              <a:spcBef>
                <a:spcPts val="360"/>
              </a:spcBef>
              <a:spcAft>
                <a:spcPts val="0"/>
              </a:spcAft>
              <a:buClr>
                <a:srgbClr val="404040"/>
              </a:buClr>
              <a:buSzPts val="1800"/>
              <a:buChar char="–"/>
              <a:defRPr/>
            </a:lvl2pPr>
            <a:lvl3pPr marL="1371600" lvl="2" indent="-342900" algn="l">
              <a:lnSpc>
                <a:spcPct val="100000"/>
              </a:lnSpc>
              <a:spcBef>
                <a:spcPts val="360"/>
              </a:spcBef>
              <a:spcAft>
                <a:spcPts val="0"/>
              </a:spcAft>
              <a:buClr>
                <a:srgbClr val="404040"/>
              </a:buClr>
              <a:buSzPts val="1800"/>
              <a:buChar char="•"/>
              <a:defRPr/>
            </a:lvl3pPr>
            <a:lvl4pPr marL="1828800" lvl="3" indent="-342900" algn="l">
              <a:lnSpc>
                <a:spcPct val="100000"/>
              </a:lnSpc>
              <a:spcBef>
                <a:spcPts val="360"/>
              </a:spcBef>
              <a:spcAft>
                <a:spcPts val="0"/>
              </a:spcAft>
              <a:buClr>
                <a:srgbClr val="404040"/>
              </a:buClr>
              <a:buSzPts val="1800"/>
              <a:buChar char="–"/>
              <a:defRPr/>
            </a:lvl4pPr>
            <a:lvl5pPr marL="2286000" lvl="4" indent="-342900" algn="l">
              <a:lnSpc>
                <a:spcPct val="100000"/>
              </a:lnSpc>
              <a:spcBef>
                <a:spcPts val="360"/>
              </a:spcBef>
              <a:spcAft>
                <a:spcPts val="0"/>
              </a:spcAft>
              <a:buClr>
                <a:srgbClr val="404040"/>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1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6" name="Google Shape;66;p1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rgbClr val="50B4C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609600" y="1484785"/>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404040"/>
              </a:buClr>
              <a:buSzPts val="3200"/>
              <a:buFont typeface="Arial"/>
              <a:buChar char="•"/>
              <a:defRPr sz="3200" b="0" i="0" u="none" strike="noStrike" cap="none">
                <a:solidFill>
                  <a:srgbClr val="404040"/>
                </a:solidFill>
                <a:latin typeface="Arial"/>
                <a:ea typeface="Arial"/>
                <a:cs typeface="Arial"/>
                <a:sym typeface="Arial"/>
              </a:defRPr>
            </a:lvl1pPr>
            <a:lvl2pPr marL="914400" marR="0" lvl="1" indent="-406400" algn="l" rtl="0">
              <a:lnSpc>
                <a:spcPct val="100000"/>
              </a:lnSpc>
              <a:spcBef>
                <a:spcPts val="56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2pPr>
            <a:lvl3pPr marL="1371600" marR="0" lvl="2" indent="-381000" algn="l" rtl="0">
              <a:lnSpc>
                <a:spcPct val="100000"/>
              </a:lnSpc>
              <a:spcBef>
                <a:spcPts val="48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3pPr>
            <a:lvl4pPr marL="1828800" marR="0" lvl="3" indent="-355600" algn="l" rtl="0">
              <a:lnSpc>
                <a:spcPct val="100000"/>
              </a:lnSpc>
              <a:spcBef>
                <a:spcPts val="4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4pPr>
            <a:lvl5pPr marL="2286000" marR="0" lvl="4" indent="-355600" algn="l" rtl="0">
              <a:lnSpc>
                <a:spcPct val="100000"/>
              </a:lnSpc>
              <a:spcBef>
                <a:spcPts val="4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3.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888888"/>
              </a:buClr>
              <a:buSzPts val="1400"/>
              <a:buFont typeface="Trebuchet MS"/>
              <a:buNone/>
            </a:pPr>
            <a:fld id="{00000000-1234-1234-1234-123412341234}" type="slidenum">
              <a:rPr lang="bg-BG" sz="1400" b="1" i="0" u="none" strike="noStrike" cap="none" noProof="0" smtClean="0">
                <a:solidFill>
                  <a:srgbClr val="888888"/>
                </a:solidFill>
                <a:latin typeface="Trebuchet MS"/>
                <a:ea typeface="Trebuchet MS"/>
                <a:cs typeface="Trebuchet MS"/>
                <a:sym typeface="Trebuchet MS"/>
              </a:rPr>
              <a:t>1</a:t>
            </a:fld>
            <a:endParaRPr lang="bg-BG" sz="1400" b="1" i="0" u="none" strike="noStrike" cap="none" noProof="0" dirty="0">
              <a:solidFill>
                <a:srgbClr val="888888"/>
              </a:solidFill>
              <a:latin typeface="Trebuchet MS"/>
              <a:ea typeface="Trebuchet MS"/>
              <a:cs typeface="Trebuchet MS"/>
              <a:sym typeface="Trebuchet MS"/>
            </a:endParaRPr>
          </a:p>
        </p:txBody>
      </p:sp>
      <p:sp>
        <p:nvSpPr>
          <p:cNvPr id="78" name="Google Shape;78;p1"/>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lang="bg-BG" sz="1800" b="0" i="0" u="none" strike="noStrike" cap="none" noProof="0" dirty="0">
              <a:solidFill>
                <a:srgbClr val="000000"/>
              </a:solidFill>
              <a:latin typeface="Arial"/>
              <a:ea typeface="Arial"/>
              <a:cs typeface="Arial"/>
              <a:sym typeface="Arial"/>
            </a:endParaRPr>
          </a:p>
        </p:txBody>
      </p:sp>
      <p:sp>
        <p:nvSpPr>
          <p:cNvPr id="79" name="Google Shape;79;p1"/>
          <p:cNvSpPr/>
          <p:nvPr/>
        </p:nvSpPr>
        <p:spPr>
          <a:xfrm>
            <a:off x="0" y="304800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lang="bg-BG" sz="1800" b="0" i="0" u="none" strike="noStrike" cap="none" noProof="0" dirty="0">
              <a:solidFill>
                <a:srgbClr val="000000"/>
              </a:solidFill>
              <a:latin typeface="Arial"/>
              <a:ea typeface="Arial"/>
              <a:cs typeface="Arial"/>
              <a:sym typeface="Arial"/>
            </a:endParaRPr>
          </a:p>
        </p:txBody>
      </p:sp>
      <p:pic>
        <p:nvPicPr>
          <p:cNvPr id="80" name="Google Shape;80;p1" descr="Ein Bild, das Logo, Grafiken, Schrift, Grafikdesign enthält.&#10;&#10;Automatisch generierte Beschreibung"/>
          <p:cNvPicPr preferRelativeResize="0"/>
          <p:nvPr/>
        </p:nvPicPr>
        <p:blipFill rotWithShape="1">
          <a:blip r:embed="rId3">
            <a:alphaModFix/>
          </a:blip>
          <a:srcRect/>
          <a:stretch/>
        </p:blipFill>
        <p:spPr>
          <a:xfrm>
            <a:off x="6487294" y="0"/>
            <a:ext cx="5487563" cy="6858002"/>
          </a:xfrm>
          <a:prstGeom prst="rect">
            <a:avLst/>
          </a:prstGeom>
          <a:noFill/>
          <a:ln>
            <a:noFill/>
          </a:ln>
        </p:spPr>
      </p:pic>
      <p:sp>
        <p:nvSpPr>
          <p:cNvPr id="81" name="Google Shape;81;p1"/>
          <p:cNvSpPr txBox="1"/>
          <p:nvPr/>
        </p:nvSpPr>
        <p:spPr>
          <a:xfrm>
            <a:off x="1144800" y="2209450"/>
            <a:ext cx="5954090" cy="333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bg-BG" sz="3600" b="1" i="0" u="none" strike="noStrike" cap="none" noProof="0" dirty="0">
                <a:solidFill>
                  <a:srgbClr val="404040"/>
                </a:solidFill>
                <a:latin typeface="Cambria"/>
                <a:ea typeface="Cambria"/>
                <a:cs typeface="Cambria"/>
                <a:sym typeface="Cambria"/>
              </a:rPr>
              <a:t>Модул 3</a:t>
            </a:r>
          </a:p>
          <a:p>
            <a:pPr lvl="0">
              <a:buSzPts val="3600"/>
            </a:pPr>
            <a:r>
              <a:rPr lang="bg-BG" sz="3400" b="1" dirty="0">
                <a:solidFill>
                  <a:srgbClr val="404040"/>
                </a:solidFill>
                <a:latin typeface="Cambria"/>
                <a:ea typeface="Cambria"/>
                <a:cs typeface="Cambria"/>
                <a:sym typeface="Cambria"/>
              </a:rPr>
              <a:t>Строителство и малки инфраструктурни проекти</a:t>
            </a:r>
          </a:p>
          <a:p>
            <a:pPr marL="0" marR="0" lvl="0" indent="0" algn="l" rtl="0">
              <a:lnSpc>
                <a:spcPct val="100000"/>
              </a:lnSpc>
              <a:spcBef>
                <a:spcPts val="0"/>
              </a:spcBef>
              <a:spcAft>
                <a:spcPts val="0"/>
              </a:spcAft>
              <a:buClr>
                <a:schemeClr val="dk1"/>
              </a:buClr>
              <a:buSzPts val="3600"/>
              <a:buFont typeface="Arial"/>
              <a:buNone/>
            </a:pPr>
            <a:r>
              <a:rPr lang="bg-BG" sz="3300" b="1" dirty="0">
                <a:solidFill>
                  <a:srgbClr val="12B795"/>
                </a:solidFill>
                <a:latin typeface="Cambria"/>
                <a:ea typeface="Cambria"/>
                <a:cs typeface="Cambria"/>
                <a:sym typeface="Cambria"/>
              </a:rPr>
              <a:t>Наблюдение</a:t>
            </a:r>
            <a:r>
              <a:rPr lang="bg-BG" sz="3300" b="1" i="0" u="none" strike="noStrike" cap="none" noProof="0" dirty="0">
                <a:solidFill>
                  <a:srgbClr val="12B795"/>
                </a:solidFill>
                <a:latin typeface="Cambria"/>
                <a:ea typeface="Cambria"/>
                <a:cs typeface="Cambria"/>
                <a:sym typeface="Cambria"/>
              </a:rPr>
              <a:t> на договори отвъд „строителните работи“</a:t>
            </a:r>
          </a:p>
          <a:p>
            <a:pPr marL="0" marR="0" lvl="0" indent="0" algn="l" rtl="0">
              <a:lnSpc>
                <a:spcPct val="100000"/>
              </a:lnSpc>
              <a:spcBef>
                <a:spcPts val="0"/>
              </a:spcBef>
              <a:spcAft>
                <a:spcPts val="0"/>
              </a:spcAft>
              <a:buClr>
                <a:srgbClr val="000000"/>
              </a:buClr>
              <a:buSzPts val="3600"/>
              <a:buFont typeface="Arial"/>
              <a:buNone/>
            </a:pPr>
            <a:endParaRPr lang="bg-BG" sz="3600" b="1" i="0" u="none" strike="noStrike" cap="none" noProof="0" dirty="0">
              <a:solidFill>
                <a:srgbClr val="40404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700"/>
              <a:buFont typeface="Arial"/>
              <a:buNone/>
            </a:pPr>
            <a:r>
              <a:rPr lang="bg-BG" sz="2700" b="1" i="0" u="none" strike="noStrike" cap="none" noProof="0" dirty="0">
                <a:solidFill>
                  <a:srgbClr val="404040"/>
                </a:solidFill>
                <a:latin typeface="Cambria"/>
                <a:ea typeface="Cambria"/>
                <a:cs typeface="Cambria"/>
                <a:sym typeface="Cambria"/>
              </a:rPr>
              <a:t>М3.4: Договори за стоки и услуги</a:t>
            </a:r>
          </a:p>
        </p:txBody>
      </p:sp>
      <p:pic>
        <p:nvPicPr>
          <p:cNvPr id="2" name="Picture 1" descr="A close up of a card&#10;&#10;AI-generated content may be incorrect.">
            <a:extLst>
              <a:ext uri="{FF2B5EF4-FFF2-40B4-BE49-F238E27FC236}">
                <a16:creationId xmlns:a16="http://schemas.microsoft.com/office/drawing/2014/main" id="{11E3112B-1A3F-0B14-F417-F65FD0ECDB89}"/>
              </a:ext>
            </a:extLst>
          </p:cNvPr>
          <p:cNvPicPr>
            <a:picLocks noChangeAspect="1"/>
          </p:cNvPicPr>
          <p:nvPr/>
        </p:nvPicPr>
        <p:blipFill>
          <a:blip r:embed="rId4"/>
          <a:stretch>
            <a:fillRect/>
          </a:stretch>
        </p:blipFill>
        <p:spPr>
          <a:xfrm>
            <a:off x="3234690" y="282290"/>
            <a:ext cx="6332220" cy="1013460"/>
          </a:xfrm>
          <a:prstGeom prst="rect">
            <a:avLst/>
          </a:prstGeom>
        </p:spPr>
      </p:pic>
      <p:pic>
        <p:nvPicPr>
          <p:cNvPr id="3" name="Picture 2" descr="Blue and white text on a black background&#10;&#10;AI-generated content may be incorrect.">
            <a:extLst>
              <a:ext uri="{FF2B5EF4-FFF2-40B4-BE49-F238E27FC236}">
                <a16:creationId xmlns:a16="http://schemas.microsoft.com/office/drawing/2014/main" id="{63C48074-355C-9D42-D668-3D397F2E629A}"/>
              </a:ext>
            </a:extLst>
          </p:cNvPr>
          <p:cNvPicPr>
            <a:picLocks noChangeAspect="1"/>
          </p:cNvPicPr>
          <p:nvPr/>
        </p:nvPicPr>
        <p:blipFill>
          <a:blip r:embed="rId5"/>
          <a:stretch>
            <a:fillRect/>
          </a:stretch>
        </p:blipFill>
        <p:spPr>
          <a:xfrm>
            <a:off x="580841" y="457200"/>
            <a:ext cx="2388502" cy="5263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Shape 152">
          <a:extLst>
            <a:ext uri="{FF2B5EF4-FFF2-40B4-BE49-F238E27FC236}">
              <a16:creationId xmlns:a16="http://schemas.microsoft.com/office/drawing/2014/main" id="{C4333FA4-99A9-393C-15F7-16DBE6803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631C5-EABA-468E-9910-BF26A630786E}"/>
              </a:ext>
            </a:extLst>
          </p:cNvPr>
          <p:cNvSpPr txBox="1">
            <a:spLocks/>
          </p:cNvSpPr>
          <p:nvPr/>
        </p:nvSpPr>
        <p:spPr>
          <a:xfrm>
            <a:off x="291614" y="188640"/>
            <a:ext cx="11759710" cy="1143000"/>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bg-BG" sz="3500" noProof="0" dirty="0">
                <a:solidFill>
                  <a:srgbClr val="108670"/>
                </a:solidFill>
              </a:rPr>
              <a:t>Услуги: цялостна картина и ключови проверки</a:t>
            </a:r>
          </a:p>
        </p:txBody>
      </p:sp>
      <p:sp>
        <p:nvSpPr>
          <p:cNvPr id="4" name="TextBox 3">
            <a:extLst>
              <a:ext uri="{FF2B5EF4-FFF2-40B4-BE49-F238E27FC236}">
                <a16:creationId xmlns:a16="http://schemas.microsoft.com/office/drawing/2014/main" id="{23ACA5B1-7C16-D896-85FF-5FABE64FC8A7}"/>
              </a:ext>
            </a:extLst>
          </p:cNvPr>
          <p:cNvSpPr txBox="1"/>
          <p:nvPr/>
        </p:nvSpPr>
        <p:spPr>
          <a:xfrm>
            <a:off x="244717" y="981774"/>
            <a:ext cx="11655669" cy="649088"/>
          </a:xfrm>
          <a:prstGeom prst="rect">
            <a:avLst/>
          </a:prstGeom>
          <a:noFill/>
        </p:spPr>
        <p:txBody>
          <a:bodyPr wrap="square">
            <a:spAutoFit/>
          </a:bodyPr>
          <a:lstStyle/>
          <a:p>
            <a:pPr algn="just">
              <a:lnSpc>
                <a:spcPct val="104000"/>
              </a:lnSpc>
              <a:buNone/>
            </a:pPr>
            <a:r>
              <a:rPr lang="ru-RU" sz="1800" dirty="0">
                <a:solidFill>
                  <a:schemeClr val="tx1"/>
                </a:solidFill>
                <a:effectLst/>
                <a:latin typeface="Arial" panose="020B0604020202020204" pitchFamily="34" charset="0"/>
                <a:ea typeface="Arial" panose="020B0604020202020204" pitchFamily="34" charset="0"/>
              </a:rPr>
              <a:t>При наблюдение на договори за </a:t>
            </a:r>
            <a:r>
              <a:rPr lang="bg-BG" sz="1800" noProof="0" dirty="0">
                <a:solidFill>
                  <a:schemeClr val="tx1"/>
                </a:solidFill>
                <a:effectLst/>
                <a:latin typeface="Arial" panose="020B0604020202020204" pitchFamily="34" charset="0"/>
                <a:ea typeface="Arial" panose="020B0604020202020204" pitchFamily="34" charset="0"/>
              </a:rPr>
              <a:t>консултантски услуги, проектиране или обучение, въпросите са подобни на тези при строителните работи, но доказателствата са в документите и отработеното време.</a:t>
            </a:r>
            <a:endParaRPr lang="en-GB" sz="1800" dirty="0">
              <a:solidFill>
                <a:schemeClr val="tx1"/>
              </a:solidFill>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F2777B00-6963-1E46-8F7C-674C34C258DB}"/>
              </a:ext>
            </a:extLst>
          </p:cNvPr>
          <p:cNvSpPr txBox="1"/>
          <p:nvPr/>
        </p:nvSpPr>
        <p:spPr>
          <a:xfrm>
            <a:off x="239590" y="1857894"/>
            <a:ext cx="4069371" cy="400110"/>
          </a:xfrm>
          <a:prstGeom prst="rect">
            <a:avLst/>
          </a:prstGeom>
          <a:noFill/>
        </p:spPr>
        <p:txBody>
          <a:bodyPr wrap="square">
            <a:spAutoFit/>
          </a:bodyPr>
          <a:lstStyle/>
          <a:p>
            <a:r>
              <a:rPr lang="bg-BG" sz="2000" b="1" dirty="0">
                <a:solidFill>
                  <a:srgbClr val="108670"/>
                </a:solidFill>
                <a:effectLst/>
                <a:latin typeface="Arial" panose="020B0604020202020204" pitchFamily="34" charset="0"/>
                <a:ea typeface="Arial" panose="020B0604020202020204" pitchFamily="34" charset="0"/>
              </a:rPr>
              <a:t>Четири основни проверки</a:t>
            </a:r>
            <a:endParaRPr lang="en-GB" sz="2000" b="1" dirty="0">
              <a:solidFill>
                <a:srgbClr val="108670"/>
              </a:solidFill>
            </a:endParaRPr>
          </a:p>
        </p:txBody>
      </p:sp>
      <p:sp>
        <p:nvSpPr>
          <p:cNvPr id="6" name="TextBox 5">
            <a:extLst>
              <a:ext uri="{FF2B5EF4-FFF2-40B4-BE49-F238E27FC236}">
                <a16:creationId xmlns:a16="http://schemas.microsoft.com/office/drawing/2014/main" id="{1300E7B0-6786-7D6E-D107-2BE79FF06AC3}"/>
              </a:ext>
            </a:extLst>
          </p:cNvPr>
          <p:cNvSpPr txBox="1"/>
          <p:nvPr/>
        </p:nvSpPr>
        <p:spPr>
          <a:xfrm>
            <a:off x="668216" y="3820581"/>
            <a:ext cx="2133600" cy="1421415"/>
          </a:xfrm>
          <a:prstGeom prst="rect">
            <a:avLst/>
          </a:prstGeom>
          <a:noFill/>
        </p:spPr>
        <p:txBody>
          <a:bodyPr wrap="square">
            <a:spAutoFit/>
          </a:bodyPr>
          <a:lstStyle/>
          <a:p>
            <a:pPr lvl="0" algn="ctr">
              <a:lnSpc>
                <a:spcPct val="104000"/>
              </a:lnSpc>
            </a:pPr>
            <a:r>
              <a:rPr lang="bg-BG" b="1" u="none" strike="noStrike" noProof="0" dirty="0">
                <a:solidFill>
                  <a:srgbClr val="666666"/>
                </a:solidFill>
                <a:effectLst/>
                <a:latin typeface="Arial" panose="020B0604020202020204" pitchFamily="34" charset="0"/>
                <a:ea typeface="Arial" panose="020B0604020202020204" pitchFamily="34" charset="0"/>
              </a:rPr>
              <a:t>Писмено ли е приемането? </a:t>
            </a:r>
            <a:r>
              <a:rPr lang="bg-BG" u="none" strike="noStrike" noProof="0" dirty="0">
                <a:solidFill>
                  <a:srgbClr val="666666"/>
                </a:solidFill>
                <a:effectLst/>
                <a:latin typeface="Arial" panose="020B0604020202020204" pitchFamily="34" charset="0"/>
                <a:ea typeface="Arial" panose="020B0604020202020204" pitchFamily="34" charset="0"/>
              </a:rPr>
              <a:t>Има ли приемо-предавателен протокол или друг документ, с който резултатът е одобрен?</a:t>
            </a:r>
            <a:endParaRPr lang="bg-BG" u="none" strike="noStrike" noProof="0" dirty="0">
              <a:effectLst/>
              <a:latin typeface="Arial" panose="020B0604020202020204" pitchFamily="34" charset="0"/>
              <a:ea typeface="Arial" panose="020B0604020202020204" pitchFamily="34" charset="0"/>
            </a:endParaRPr>
          </a:p>
        </p:txBody>
      </p:sp>
      <p:sp>
        <p:nvSpPr>
          <p:cNvPr id="7" name="TextBox 6">
            <a:extLst>
              <a:ext uri="{FF2B5EF4-FFF2-40B4-BE49-F238E27FC236}">
                <a16:creationId xmlns:a16="http://schemas.microsoft.com/office/drawing/2014/main" id="{5429C95C-EAF0-DAEA-2052-551324339E99}"/>
              </a:ext>
            </a:extLst>
          </p:cNvPr>
          <p:cNvSpPr txBox="1"/>
          <p:nvPr/>
        </p:nvSpPr>
        <p:spPr>
          <a:xfrm>
            <a:off x="244718" y="5241646"/>
            <a:ext cx="5464420" cy="400110"/>
          </a:xfrm>
          <a:prstGeom prst="rect">
            <a:avLst/>
          </a:prstGeom>
          <a:noFill/>
        </p:spPr>
        <p:txBody>
          <a:bodyPr wrap="square">
            <a:spAutoFit/>
          </a:bodyPr>
          <a:lstStyle/>
          <a:p>
            <a:r>
              <a:rPr lang="bg-BG" sz="2000" b="1" dirty="0">
                <a:solidFill>
                  <a:srgbClr val="108670"/>
                </a:solidFill>
                <a:effectLst/>
                <a:latin typeface="Arial" panose="020B0604020202020204" pitchFamily="34" charset="0"/>
                <a:ea typeface="Arial" panose="020B0604020202020204" pitchFamily="34" charset="0"/>
              </a:rPr>
              <a:t>Корупционни модели за проследяване</a:t>
            </a:r>
            <a:endParaRPr lang="en-GB" sz="2000" b="1" dirty="0">
              <a:solidFill>
                <a:srgbClr val="108670"/>
              </a:solidFill>
            </a:endParaRPr>
          </a:p>
        </p:txBody>
      </p:sp>
      <p:sp>
        <p:nvSpPr>
          <p:cNvPr id="8" name="TextBox 7">
            <a:extLst>
              <a:ext uri="{FF2B5EF4-FFF2-40B4-BE49-F238E27FC236}">
                <a16:creationId xmlns:a16="http://schemas.microsoft.com/office/drawing/2014/main" id="{557DBB65-2970-895E-925A-E199026E452E}"/>
              </a:ext>
            </a:extLst>
          </p:cNvPr>
          <p:cNvSpPr txBox="1"/>
          <p:nvPr/>
        </p:nvSpPr>
        <p:spPr>
          <a:xfrm>
            <a:off x="192697" y="5587752"/>
            <a:ext cx="11759710" cy="1162241"/>
          </a:xfrm>
          <a:prstGeom prst="rect">
            <a:avLst/>
          </a:prstGeom>
          <a:noFill/>
        </p:spPr>
        <p:txBody>
          <a:bodyPr wrap="square">
            <a:spAutoFit/>
          </a:bodyPr>
          <a:lstStyle/>
          <a:p>
            <a:pPr marL="342900" lvl="0" indent="-342900">
              <a:lnSpc>
                <a:spcPct val="104000"/>
              </a:lnSpc>
              <a:buFont typeface="Arial" panose="020B0604020202020204" pitchFamily="34" charset="0"/>
              <a:buChar char="●"/>
            </a:pPr>
            <a:r>
              <a:rPr lang="ru-RU" sz="1700" b="1" u="none" strike="noStrike" dirty="0">
                <a:solidFill>
                  <a:srgbClr val="666666"/>
                </a:solidFill>
                <a:effectLst/>
                <a:latin typeface="Arial" panose="020B0604020202020204" pitchFamily="34" charset="0"/>
                <a:ea typeface="Arial" panose="020B0604020202020204" pitchFamily="34" charset="0"/>
              </a:rPr>
              <a:t>КМ2</a:t>
            </a:r>
            <a:r>
              <a:rPr lang="ru-RU" sz="1700" u="none" strike="noStrike" dirty="0">
                <a:solidFill>
                  <a:srgbClr val="666666"/>
                </a:solidFill>
                <a:effectLst/>
                <a:latin typeface="Arial" panose="020B0604020202020204" pitchFamily="34" charset="0"/>
                <a:ea typeface="Arial" panose="020B0604020202020204" pitchFamily="34" charset="0"/>
              </a:rPr>
              <a:t> – </a:t>
            </a:r>
            <a:r>
              <a:rPr lang="bg-BG" sz="1700" u="none" strike="noStrike" noProof="0" dirty="0">
                <a:solidFill>
                  <a:srgbClr val="666666"/>
                </a:solidFill>
                <a:effectLst/>
                <a:latin typeface="Arial" panose="020B0604020202020204" pitchFamily="34" charset="0"/>
                <a:ea typeface="Arial" panose="020B0604020202020204" pitchFamily="34" charset="0"/>
              </a:rPr>
              <a:t>фиктивни</a:t>
            </a:r>
            <a:r>
              <a:rPr lang="ru-RU" sz="1700" u="none" strike="noStrike" dirty="0">
                <a:solidFill>
                  <a:srgbClr val="666666"/>
                </a:solidFill>
                <a:effectLst/>
                <a:latin typeface="Arial" panose="020B0604020202020204" pitchFamily="34" charset="0"/>
                <a:ea typeface="Arial" panose="020B0604020202020204" pitchFamily="34" charset="0"/>
              </a:rPr>
              <a:t> услуги и </a:t>
            </a:r>
            <a:r>
              <a:rPr lang="bg-BG" sz="1700" u="none" strike="noStrike" noProof="0" dirty="0">
                <a:solidFill>
                  <a:srgbClr val="666666"/>
                </a:solidFill>
                <a:effectLst/>
                <a:latin typeface="Arial" panose="020B0604020202020204" pitchFamily="34" charset="0"/>
                <a:ea typeface="Arial" panose="020B0604020202020204" pitchFamily="34" charset="0"/>
              </a:rPr>
              <a:t>надценка, когато предоставеното е малко в сравнение с фактурираното отработено време</a:t>
            </a:r>
            <a:r>
              <a:rPr lang="bg-BG" sz="1700" u="none" strike="noStrike" dirty="0">
                <a:solidFill>
                  <a:srgbClr val="666666"/>
                </a:solidFill>
                <a:effectLst/>
                <a:latin typeface="Arial" panose="020B0604020202020204" pitchFamily="34" charset="0"/>
                <a:ea typeface="Arial" panose="020B0604020202020204" pitchFamily="34" charset="0"/>
              </a:rPr>
              <a:t>.</a:t>
            </a:r>
            <a:endParaRPr lang="en-GB" sz="1700" u="none" strike="noStrike" dirty="0">
              <a:effectLst/>
              <a:latin typeface="Arial" panose="020B0604020202020204" pitchFamily="34" charset="0"/>
              <a:ea typeface="Arial" panose="020B0604020202020204" pitchFamily="34" charset="0"/>
            </a:endParaRPr>
          </a:p>
          <a:p>
            <a:pPr marL="342900" lvl="0" indent="-342900">
              <a:lnSpc>
                <a:spcPct val="104000"/>
              </a:lnSpc>
              <a:buFont typeface="Arial" panose="020B0604020202020204" pitchFamily="34" charset="0"/>
              <a:buChar char="●"/>
            </a:pPr>
            <a:r>
              <a:rPr lang="ru-RU" sz="1700" b="1" u="none" strike="noStrike" dirty="0">
                <a:solidFill>
                  <a:srgbClr val="666666"/>
                </a:solidFill>
                <a:effectLst/>
                <a:latin typeface="Arial" panose="020B0604020202020204" pitchFamily="34" charset="0"/>
                <a:ea typeface="Arial" panose="020B0604020202020204" pitchFamily="34" charset="0"/>
              </a:rPr>
              <a:t>КМ1</a:t>
            </a:r>
            <a:r>
              <a:rPr lang="ru-RU" sz="1700" u="none" strike="noStrike" dirty="0">
                <a:solidFill>
                  <a:srgbClr val="666666"/>
                </a:solidFill>
                <a:effectLst/>
                <a:latin typeface="Arial" panose="020B0604020202020204" pitchFamily="34" charset="0"/>
                <a:ea typeface="Arial" panose="020B0604020202020204" pitchFamily="34" charset="0"/>
              </a:rPr>
              <a:t> – </a:t>
            </a:r>
            <a:r>
              <a:rPr lang="bg-BG" sz="1700" u="none" strike="noStrike" noProof="0" dirty="0">
                <a:solidFill>
                  <a:srgbClr val="666666"/>
                </a:solidFill>
                <a:effectLst/>
                <a:latin typeface="Arial" panose="020B0604020202020204" pitchFamily="34" charset="0"/>
                <a:ea typeface="Arial" panose="020B0604020202020204" pitchFamily="34" charset="0"/>
              </a:rPr>
              <a:t>разширяване на обхвата чрез неясни или ретроактивни изменения и допълнителни задачи</a:t>
            </a:r>
            <a:r>
              <a:rPr lang="ru-RU" sz="1700" u="none" strike="noStrike" dirty="0">
                <a:solidFill>
                  <a:srgbClr val="666666"/>
                </a:solidFill>
                <a:effectLst/>
                <a:latin typeface="Arial" panose="020B0604020202020204" pitchFamily="34" charset="0"/>
                <a:ea typeface="Arial" panose="020B0604020202020204" pitchFamily="34" charset="0"/>
              </a:rPr>
              <a:t>.</a:t>
            </a:r>
          </a:p>
          <a:p>
            <a:pPr marL="342900" lvl="0" indent="-342900">
              <a:lnSpc>
                <a:spcPct val="104000"/>
              </a:lnSpc>
              <a:buFont typeface="Arial" panose="020B0604020202020204" pitchFamily="34" charset="0"/>
              <a:buChar char="●"/>
            </a:pPr>
            <a:r>
              <a:rPr lang="ru-RU" sz="1700" b="1" u="none" strike="noStrike" dirty="0">
                <a:solidFill>
                  <a:srgbClr val="666666"/>
                </a:solidFill>
                <a:effectLst/>
                <a:latin typeface="Arial" panose="020B0604020202020204" pitchFamily="34" charset="0"/>
                <a:ea typeface="Arial" panose="020B0604020202020204" pitchFamily="34" charset="0"/>
              </a:rPr>
              <a:t>КМ3</a:t>
            </a:r>
            <a:r>
              <a:rPr lang="ru-RU" sz="1700" u="none" strike="noStrike" dirty="0">
                <a:solidFill>
                  <a:srgbClr val="666666"/>
                </a:solidFill>
                <a:effectLst/>
                <a:latin typeface="Arial" panose="020B0604020202020204" pitchFamily="34" charset="0"/>
                <a:ea typeface="Arial" panose="020B0604020202020204" pitchFamily="34" charset="0"/>
              </a:rPr>
              <a:t> – </a:t>
            </a:r>
            <a:r>
              <a:rPr lang="bg-BG" sz="1700" u="none" strike="noStrike" noProof="0" dirty="0">
                <a:solidFill>
                  <a:srgbClr val="666666"/>
                </a:solidFill>
                <a:effectLst/>
                <a:latin typeface="Arial" panose="020B0604020202020204" pitchFamily="34" charset="0"/>
                <a:ea typeface="Arial" panose="020B0604020202020204" pitchFamily="34" charset="0"/>
              </a:rPr>
              <a:t>експерти-призраци или фантомни подизпълнители, извършващи работата вместо посочения екип</a:t>
            </a:r>
            <a:r>
              <a:rPr lang="ru-RU" sz="1700" u="none" strike="noStrike" dirty="0">
                <a:solidFill>
                  <a:srgbClr val="666666"/>
                </a:solidFill>
                <a:effectLst/>
                <a:latin typeface="Arial" panose="020B0604020202020204" pitchFamily="34" charset="0"/>
                <a:ea typeface="Arial" panose="020B0604020202020204" pitchFamily="34" charset="0"/>
              </a:rPr>
              <a:t>.</a:t>
            </a:r>
          </a:p>
        </p:txBody>
      </p:sp>
      <p:sp>
        <p:nvSpPr>
          <p:cNvPr id="10" name="TextBox 9">
            <a:extLst>
              <a:ext uri="{FF2B5EF4-FFF2-40B4-BE49-F238E27FC236}">
                <a16:creationId xmlns:a16="http://schemas.microsoft.com/office/drawing/2014/main" id="{6FC87901-21C0-86FA-8898-C44A64D07233}"/>
              </a:ext>
            </a:extLst>
          </p:cNvPr>
          <p:cNvSpPr txBox="1"/>
          <p:nvPr/>
        </p:nvSpPr>
        <p:spPr>
          <a:xfrm>
            <a:off x="3106616" y="3820581"/>
            <a:ext cx="2684585" cy="1384995"/>
          </a:xfrm>
          <a:prstGeom prst="rect">
            <a:avLst/>
          </a:prstGeom>
          <a:noFill/>
        </p:spPr>
        <p:txBody>
          <a:bodyPr wrap="square">
            <a:spAutoFit/>
          </a:bodyPr>
          <a:lstStyle/>
          <a:p>
            <a:pPr algn="ctr">
              <a:buNone/>
            </a:pPr>
            <a:r>
              <a:rPr lang="bg-BG" sz="1400" b="1" dirty="0">
                <a:solidFill>
                  <a:srgbClr val="666666"/>
                </a:solidFill>
                <a:effectLst/>
                <a:latin typeface="Arial" panose="020B0604020202020204" pitchFamily="34" charset="0"/>
                <a:ea typeface="Arial" panose="020B0604020202020204" pitchFamily="34" charset="0"/>
              </a:rPr>
              <a:t>Фактурирано време спрямо резултати:</a:t>
            </a:r>
            <a:r>
              <a:rPr lang="bg-BG" sz="1400" dirty="0">
                <a:solidFill>
                  <a:srgbClr val="666666"/>
                </a:solidFill>
                <a:effectLst/>
                <a:latin typeface="Arial" panose="020B0604020202020204" pitchFamily="34" charset="0"/>
                <a:ea typeface="Arial" panose="020B0604020202020204" pitchFamily="34" charset="0"/>
              </a:rPr>
              <a:t> Съответстват ли отчетите за отработено време и извършени дейности на представените отчети, проекти или обучения?</a:t>
            </a:r>
            <a:endParaRPr lang="en-GB" sz="1400" dirty="0">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B71C84F5-A104-9A1A-1DE4-FC7CFA5AC9F7}"/>
              </a:ext>
            </a:extLst>
          </p:cNvPr>
          <p:cNvSpPr txBox="1"/>
          <p:nvPr/>
        </p:nvSpPr>
        <p:spPr>
          <a:xfrm>
            <a:off x="6400801" y="3807716"/>
            <a:ext cx="2532184" cy="1384995"/>
          </a:xfrm>
          <a:prstGeom prst="rect">
            <a:avLst/>
          </a:prstGeom>
          <a:noFill/>
        </p:spPr>
        <p:txBody>
          <a:bodyPr wrap="square">
            <a:spAutoFit/>
          </a:bodyPr>
          <a:lstStyle/>
          <a:p>
            <a:pPr algn="ctr">
              <a:buNone/>
            </a:pPr>
            <a:r>
              <a:rPr lang="bg-BG" sz="1400" b="1" dirty="0">
                <a:solidFill>
                  <a:srgbClr val="666666"/>
                </a:solidFill>
                <a:effectLst/>
                <a:latin typeface="Arial" panose="020B0604020202020204" pitchFamily="34" charset="0"/>
                <a:ea typeface="Arial" panose="020B0604020202020204" pitchFamily="34" charset="0"/>
              </a:rPr>
              <a:t>Кой е извършил работата?</a:t>
            </a:r>
            <a:r>
              <a:rPr lang="bg-BG" sz="1400" dirty="0">
                <a:solidFill>
                  <a:srgbClr val="666666"/>
                </a:solidFill>
                <a:effectLst/>
                <a:latin typeface="Arial" panose="020B0604020202020204" pitchFamily="34" charset="0"/>
                <a:ea typeface="Arial" panose="020B0604020202020204" pitchFamily="34" charset="0"/>
              </a:rPr>
              <a:t> Авторите и консултантите, посочени в резултатите/продуктите, отговарят ли на списъка с експерти според договора?</a:t>
            </a:r>
            <a:endParaRPr lang="en-GB" sz="1400" dirty="0">
              <a:effectLst/>
              <a:latin typeface="Arial" panose="020B0604020202020204" pitchFamily="34" charset="0"/>
              <a:ea typeface="Arial" panose="020B0604020202020204" pitchFamily="34" charset="0"/>
            </a:endParaRPr>
          </a:p>
        </p:txBody>
      </p:sp>
      <p:sp>
        <p:nvSpPr>
          <p:cNvPr id="14" name="TextBox 13">
            <a:extLst>
              <a:ext uri="{FF2B5EF4-FFF2-40B4-BE49-F238E27FC236}">
                <a16:creationId xmlns:a16="http://schemas.microsoft.com/office/drawing/2014/main" id="{A833848B-84EB-BE41-0F05-AD971A98F702}"/>
              </a:ext>
            </a:extLst>
          </p:cNvPr>
          <p:cNvSpPr txBox="1"/>
          <p:nvPr/>
        </p:nvSpPr>
        <p:spPr>
          <a:xfrm>
            <a:off x="9073665" y="3735800"/>
            <a:ext cx="2826722" cy="1815882"/>
          </a:xfrm>
          <a:prstGeom prst="rect">
            <a:avLst/>
          </a:prstGeom>
          <a:noFill/>
        </p:spPr>
        <p:txBody>
          <a:bodyPr wrap="square">
            <a:spAutoFit/>
          </a:bodyPr>
          <a:lstStyle/>
          <a:p>
            <a:pPr algn="ctr">
              <a:buNone/>
            </a:pPr>
            <a:r>
              <a:rPr lang="bg-BG" sz="1400" b="1" dirty="0">
                <a:solidFill>
                  <a:srgbClr val="666666"/>
                </a:solidFill>
                <a:effectLst/>
                <a:latin typeface="Arial" panose="020B0604020202020204" pitchFamily="34" charset="0"/>
                <a:ea typeface="Arial" panose="020B0604020202020204" pitchFamily="34" charset="0"/>
              </a:rPr>
              <a:t>Подписани изменения преди предоставянето на допълнителни услуги:</a:t>
            </a:r>
            <a:r>
              <a:rPr lang="bg-BG" sz="1400" dirty="0">
                <a:solidFill>
                  <a:srgbClr val="666666"/>
                </a:solidFill>
                <a:effectLst/>
                <a:latin typeface="Arial" panose="020B0604020202020204" pitchFamily="34" charset="0"/>
                <a:ea typeface="Arial" panose="020B0604020202020204" pitchFamily="34" charset="0"/>
              </a:rPr>
              <a:t> Бяха ли официално одобрени и обосновани измененията за допълнителни услуги и задачи преди да бъдат фактически предоставени?</a:t>
            </a:r>
            <a:endParaRPr lang="en-GB" sz="1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249716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3aa4ca22eb9_0_28"/>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
        <p:nvSpPr>
          <p:cNvPr id="159" name="Google Shape;159;g3aa4ca22eb9_0_28"/>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ts val="1400"/>
              <a:buNone/>
            </a:pPr>
            <a:r>
              <a:rPr lang="bg" sz="3500" dirty="0">
                <a:solidFill>
                  <a:srgbClr val="108670"/>
                </a:solidFill>
              </a:rPr>
              <a:t>Услуги: приемателни протоколи и проверка на качеството</a:t>
            </a:r>
            <a:endParaRPr sz="3500" dirty="0">
              <a:solidFill>
                <a:srgbClr val="108670"/>
              </a:solidFill>
            </a:endParaRPr>
          </a:p>
        </p:txBody>
      </p:sp>
      <p:sp>
        <p:nvSpPr>
          <p:cNvPr id="160" name="Google Shape;160;g3aa4ca22eb9_0_28"/>
          <p:cNvSpPr txBox="1">
            <a:spLocks noGrp="1"/>
          </p:cNvSpPr>
          <p:nvPr>
            <p:ph type="body" idx="1"/>
          </p:nvPr>
        </p:nvSpPr>
        <p:spPr>
          <a:xfrm>
            <a:off x="609600" y="3827625"/>
            <a:ext cx="5147700" cy="27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bg" sz="1600" b="1" dirty="0">
                <a:solidFill>
                  <a:srgbClr val="108670"/>
                </a:solidFill>
              </a:rPr>
              <a:t>Какво проверяваме</a:t>
            </a:r>
            <a:endParaRPr sz="1600" b="1" dirty="0"/>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Потърсете писмено </a:t>
            </a:r>
            <a:r>
              <a:rPr lang="bg" sz="1600" b="1" dirty="0">
                <a:solidFill>
                  <a:schemeClr val="dk1"/>
                </a:solidFill>
              </a:rPr>
              <a:t>потвърждение за приемане / протокол / имейл за одобрение</a:t>
            </a:r>
            <a:endParaRPr sz="1600" b="1"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Проверете дали е </a:t>
            </a:r>
            <a:r>
              <a:rPr lang="bg" sz="1600" b="1" dirty="0">
                <a:solidFill>
                  <a:schemeClr val="dk1"/>
                </a:solidFill>
              </a:rPr>
              <a:t>подписано, датирано </a:t>
            </a:r>
            <a:r>
              <a:rPr lang="bg" sz="1600" dirty="0">
                <a:solidFill>
                  <a:schemeClr val="dk1"/>
                </a:solidFill>
              </a:rPr>
              <a:t>и ясно свързано с конкретната поръчка</a:t>
            </a:r>
            <a:endParaRPr sz="16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Вижте дали се отнася до </a:t>
            </a:r>
            <a:r>
              <a:rPr lang="bg" sz="1600" b="1" dirty="0">
                <a:solidFill>
                  <a:schemeClr val="dk1"/>
                </a:solidFill>
              </a:rPr>
              <a:t>конкретни резултати или критерии за приемане</a:t>
            </a:r>
            <a:endParaRPr sz="1600" b="1" dirty="0">
              <a:solidFill>
                <a:schemeClr val="dk1"/>
              </a:solidFill>
            </a:endParaRPr>
          </a:p>
          <a:p>
            <a:pPr lvl="0">
              <a:lnSpc>
                <a:spcPct val="115000"/>
              </a:lnSpc>
              <a:spcBef>
                <a:spcPts val="0"/>
              </a:spcBef>
              <a:buClr>
                <a:schemeClr val="dk1"/>
              </a:buClr>
              <a:buChar char="❏"/>
            </a:pPr>
            <a:r>
              <a:rPr lang="bg" sz="1600" dirty="0">
                <a:solidFill>
                  <a:schemeClr val="dk1"/>
                </a:solidFill>
              </a:rPr>
              <a:t>Приложете </a:t>
            </a:r>
            <a:r>
              <a:rPr lang="bg" sz="1600" b="1" dirty="0">
                <a:solidFill>
                  <a:schemeClr val="dk1"/>
                </a:solidFill>
              </a:rPr>
              <a:t>документ, дата, позоваване на кореспонденция и пр. </a:t>
            </a:r>
            <a:r>
              <a:rPr lang="bg" sz="1600" dirty="0">
                <a:solidFill>
                  <a:schemeClr val="dk1"/>
                </a:solidFill>
              </a:rPr>
              <a:t>(ако е възможно) </a:t>
            </a:r>
            <a:endParaRPr sz="1600" b="1" dirty="0">
              <a:solidFill>
                <a:schemeClr val="dk1"/>
              </a:solidFill>
            </a:endParaRPr>
          </a:p>
        </p:txBody>
      </p:sp>
      <p:sp>
        <p:nvSpPr>
          <p:cNvPr id="161" name="Google Shape;161;g3aa4ca22eb9_0_28"/>
          <p:cNvSpPr txBox="1"/>
          <p:nvPr/>
        </p:nvSpPr>
        <p:spPr>
          <a:xfrm>
            <a:off x="6943723" y="2325053"/>
            <a:ext cx="4856219" cy="420317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2000"/>
              <a:buFont typeface="Arial"/>
              <a:buNone/>
            </a:pPr>
            <a:r>
              <a:rPr lang="bg" sz="1600" b="1" i="0" u="none" strike="noStrike" cap="none" dirty="0">
                <a:solidFill>
                  <a:srgbClr val="108670"/>
                </a:solidFill>
                <a:latin typeface="Arial"/>
                <a:ea typeface="Arial"/>
                <a:cs typeface="Arial"/>
                <a:sym typeface="Arial"/>
              </a:rPr>
              <a:t>Връзка </a:t>
            </a:r>
            <a:r>
              <a:rPr lang="bg" sz="1600" b="1" dirty="0">
                <a:solidFill>
                  <a:srgbClr val="108670"/>
                </a:solidFill>
              </a:rPr>
              <a:t>с Корупционен модел </a:t>
            </a:r>
            <a:r>
              <a:rPr lang="bg" sz="1600" b="1" i="0" u="none" strike="noStrike" cap="none" dirty="0">
                <a:solidFill>
                  <a:srgbClr val="108670"/>
                </a:solidFill>
                <a:latin typeface="Arial"/>
                <a:ea typeface="Arial"/>
                <a:cs typeface="Arial"/>
                <a:sym typeface="Arial"/>
              </a:rPr>
              <a:t>2 (фантомни услуги/ завишаване на цената)</a:t>
            </a:r>
            <a:endParaRPr sz="1600" b="1" i="0" u="none" strike="noStrike" cap="none" dirty="0">
              <a:solidFill>
                <a:srgbClr val="404040"/>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bg" sz="1600" b="1" i="0" u="none" strike="noStrike" cap="none" dirty="0">
                <a:solidFill>
                  <a:schemeClr val="dk1"/>
                </a:solidFill>
                <a:latin typeface="Arial"/>
                <a:ea typeface="Arial"/>
                <a:cs typeface="Arial"/>
                <a:sym typeface="Arial"/>
              </a:rPr>
              <a:t>Липса на писмено приемане </a:t>
            </a:r>
            <a:r>
              <a:rPr lang="bg" sz="1600" b="0" i="0" u="none" strike="noStrike" cap="none" dirty="0">
                <a:solidFill>
                  <a:schemeClr val="dk1"/>
                </a:solidFill>
                <a:latin typeface="Arial"/>
                <a:ea typeface="Arial"/>
                <a:cs typeface="Arial"/>
                <a:sym typeface="Arial"/>
              </a:rPr>
              <a:t>→ слаб контрол, висок риск (услугите може да не са предоставени / непълни)</a:t>
            </a:r>
            <a:endParaRPr sz="1600" b="0" i="0" u="none" strike="noStrike" cap="none" dirty="0">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bg" sz="1600" b="1" i="0" u="none" strike="noStrike" cap="none" dirty="0">
                <a:solidFill>
                  <a:schemeClr val="dk1"/>
                </a:solidFill>
                <a:latin typeface="Arial"/>
                <a:ea typeface="Arial"/>
                <a:cs typeface="Arial"/>
                <a:sym typeface="Arial"/>
              </a:rPr>
              <a:t>Едноредово, много „обтекаемо“ приемане </a:t>
            </a:r>
            <a:r>
              <a:rPr lang="bg" sz="1600" b="0" i="0" u="none" strike="noStrike" cap="none" dirty="0">
                <a:solidFill>
                  <a:schemeClr val="dk1"/>
                </a:solidFill>
                <a:latin typeface="Arial"/>
                <a:ea typeface="Arial"/>
                <a:cs typeface="Arial"/>
                <a:sym typeface="Arial"/>
              </a:rPr>
              <a:t>с фактура на висока стайност → по-висок корупционен риск</a:t>
            </a:r>
            <a:endParaRPr sz="1600" b="0" i="0" u="none" strike="noStrike" cap="none" dirty="0">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bg" sz="1600" b="1" i="0" u="none" strike="noStrike" cap="none" dirty="0">
                <a:solidFill>
                  <a:schemeClr val="dk1"/>
                </a:solidFill>
                <a:latin typeface="Arial"/>
                <a:ea typeface="Arial"/>
                <a:cs typeface="Arial"/>
                <a:sym typeface="Arial"/>
              </a:rPr>
              <a:t>Приемането е подписано много време след плащането </a:t>
            </a:r>
            <a:r>
              <a:rPr lang="bg" sz="1600" b="0" i="0" u="none" strike="noStrike" cap="none" dirty="0">
                <a:solidFill>
                  <a:schemeClr val="dk1"/>
                </a:solidFill>
                <a:latin typeface="Arial"/>
                <a:ea typeface="Arial"/>
                <a:cs typeface="Arial"/>
                <a:sym typeface="Arial"/>
              </a:rPr>
              <a:t>→ несъответствие във времето, което следва да се отбележи</a:t>
            </a:r>
            <a:endParaRPr sz="1600" b="0" i="0" u="none" strike="noStrike" cap="none" dirty="0">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bg" sz="1600" b="1" i="0" u="none" strike="noStrike" cap="none" dirty="0">
                <a:solidFill>
                  <a:schemeClr val="dk1"/>
                </a:solidFill>
                <a:latin typeface="Arial"/>
                <a:ea typeface="Arial"/>
                <a:cs typeface="Arial"/>
                <a:sym typeface="Arial"/>
              </a:rPr>
              <a:t>Ясно приемане по конкретни критерии </a:t>
            </a:r>
            <a:r>
              <a:rPr lang="bg" sz="1600" b="0" i="0" u="none" strike="noStrike" cap="none" dirty="0">
                <a:solidFill>
                  <a:schemeClr val="dk1"/>
                </a:solidFill>
                <a:latin typeface="Arial"/>
                <a:ea typeface="Arial"/>
                <a:cs typeface="Arial"/>
                <a:sym typeface="Arial"/>
              </a:rPr>
              <a:t>→ нисък риск, но все пак сравнете с крайния резултат</a:t>
            </a:r>
            <a:endParaRPr sz="16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56DAB6BD-CF13-DB59-EB30-B9EB7274C6B9}"/>
              </a:ext>
            </a:extLst>
          </p:cNvPr>
          <p:cNvPicPr>
            <a:picLocks noChangeAspect="1"/>
          </p:cNvPicPr>
          <p:nvPr/>
        </p:nvPicPr>
        <p:blipFill>
          <a:blip r:embed="rId3"/>
          <a:srcRect/>
          <a:stretch/>
        </p:blipFill>
        <p:spPr>
          <a:xfrm>
            <a:off x="747251" y="1331641"/>
            <a:ext cx="6082174" cy="24328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3aa4ca22eb9_0_37"/>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
        <p:nvSpPr>
          <p:cNvPr id="168" name="Google Shape;168;g3aa4ca22eb9_0_37"/>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ts val="1400"/>
              <a:buNone/>
            </a:pPr>
            <a:r>
              <a:rPr lang="bg" sz="3500" dirty="0">
                <a:solidFill>
                  <a:srgbClr val="108670"/>
                </a:solidFill>
              </a:rPr>
              <a:t>Услуги: Фактуриране и резултати/продукти (проверка на реалността на отчетите за отработено време)</a:t>
            </a:r>
            <a:endParaRPr sz="3500" dirty="0">
              <a:solidFill>
                <a:srgbClr val="108670"/>
              </a:solidFill>
            </a:endParaRPr>
          </a:p>
        </p:txBody>
      </p:sp>
      <p:sp>
        <p:nvSpPr>
          <p:cNvPr id="169" name="Google Shape;169;g3aa4ca22eb9_0_37"/>
          <p:cNvSpPr txBox="1">
            <a:spLocks noGrp="1"/>
          </p:cNvSpPr>
          <p:nvPr>
            <p:ph type="body" idx="1"/>
          </p:nvPr>
        </p:nvSpPr>
        <p:spPr>
          <a:xfrm>
            <a:off x="1663800" y="3776600"/>
            <a:ext cx="8864400" cy="2700600"/>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bg" sz="1600" b="1" dirty="0">
                <a:solidFill>
                  <a:srgbClr val="108670"/>
                </a:solidFill>
              </a:rPr>
              <a:t>Какво проверяваме</a:t>
            </a:r>
            <a:endParaRPr lang="ru-RU" sz="1600" b="1" dirty="0"/>
          </a:p>
          <a:p>
            <a:pPr marL="457200" lvl="0" indent="-342900" algn="l" rtl="0">
              <a:lnSpc>
                <a:spcPct val="115000"/>
              </a:lnSpc>
              <a:spcBef>
                <a:spcPts val="0"/>
              </a:spcBef>
              <a:spcAft>
                <a:spcPts val="0"/>
              </a:spcAft>
              <a:buClr>
                <a:schemeClr val="dk1"/>
              </a:buClr>
              <a:buSzPts val="1800"/>
              <a:buChar char="❏"/>
            </a:pPr>
            <a:r>
              <a:rPr lang="bg-BG" sz="1600" noProof="0" dirty="0">
                <a:solidFill>
                  <a:schemeClr val="dk1"/>
                </a:solidFill>
              </a:rPr>
              <a:t>Използвайте това поле само при договори, базирани на време (дневни/почасови ставки, рамков договор</a:t>
            </a:r>
            <a:r>
              <a:rPr lang="ru-RU" sz="1600" dirty="0">
                <a:solidFill>
                  <a:schemeClr val="dk1"/>
                </a:solidFill>
              </a:rPr>
              <a:t>)</a:t>
            </a:r>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Сравнете отчетите за отработено време или регистрите за извършени дейности със:</a:t>
            </a:r>
            <a:endParaRPr sz="16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bg" sz="1600" dirty="0">
                <a:solidFill>
                  <a:schemeClr val="dk1"/>
                </a:solidFill>
              </a:rPr>
              <a:t>Задачите, описани в договора/заданието</a:t>
            </a:r>
            <a:endParaRPr sz="16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bg" sz="1600" dirty="0">
                <a:solidFill>
                  <a:schemeClr val="dk1"/>
                </a:solidFill>
              </a:rPr>
              <a:t>Реалните резултати (доклади, проекти, семинари, обучения)</a:t>
            </a:r>
            <a:endParaRPr sz="16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Обърнете внимание на сценарии като:</a:t>
            </a:r>
            <a:endParaRPr sz="16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bg" sz="1600" dirty="0">
                <a:solidFill>
                  <a:schemeClr val="dk1"/>
                </a:solidFill>
              </a:rPr>
              <a:t>Много фактурирани дни срещу незадоволителни резултати</a:t>
            </a:r>
            <a:endParaRPr sz="16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bg" sz="1600" dirty="0">
                <a:solidFill>
                  <a:schemeClr val="dk1"/>
                </a:solidFill>
              </a:rPr>
              <a:t>Отчети за отработено време „под индиго“ – с идентични записи всеки месец</a:t>
            </a:r>
            <a:endParaRPr sz="1600" dirty="0">
              <a:solidFill>
                <a:schemeClr val="dk1"/>
              </a:solidFill>
            </a:endParaRPr>
          </a:p>
        </p:txBody>
      </p:sp>
      <p:pic>
        <p:nvPicPr>
          <p:cNvPr id="3" name="Picture 2">
            <a:extLst>
              <a:ext uri="{FF2B5EF4-FFF2-40B4-BE49-F238E27FC236}">
                <a16:creationId xmlns:a16="http://schemas.microsoft.com/office/drawing/2014/main" id="{C259B3CD-3F65-C214-90DC-72764736F8EC}"/>
              </a:ext>
            </a:extLst>
          </p:cNvPr>
          <p:cNvPicPr>
            <a:picLocks noChangeAspect="1"/>
          </p:cNvPicPr>
          <p:nvPr/>
        </p:nvPicPr>
        <p:blipFill>
          <a:blip r:embed="rId3"/>
          <a:srcRect/>
          <a:stretch/>
        </p:blipFill>
        <p:spPr>
          <a:xfrm>
            <a:off x="1996647" y="1331640"/>
            <a:ext cx="7460861" cy="230329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a9ecc4a29f_0_47"/>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
        <p:nvSpPr>
          <p:cNvPr id="176" name="Google Shape;176;g3a9ecc4a29f_0_47"/>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bg" sz="3500" dirty="0">
                <a:solidFill>
                  <a:srgbClr val="108670"/>
                </a:solidFill>
              </a:rPr>
              <a:t>Услуги: изменения на договора</a:t>
            </a:r>
            <a:endParaRPr sz="3500" dirty="0">
              <a:solidFill>
                <a:srgbClr val="108670"/>
              </a:solidFill>
            </a:endParaRPr>
          </a:p>
        </p:txBody>
      </p:sp>
      <p:sp>
        <p:nvSpPr>
          <p:cNvPr id="177" name="Google Shape;177;g3a9ecc4a29f_0_47"/>
          <p:cNvSpPr txBox="1">
            <a:spLocks noGrp="1"/>
          </p:cNvSpPr>
          <p:nvPr>
            <p:ph type="body" idx="1"/>
          </p:nvPr>
        </p:nvSpPr>
        <p:spPr>
          <a:xfrm>
            <a:off x="1543355" y="3841874"/>
            <a:ext cx="8616695" cy="28274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bg" sz="1600" b="1" dirty="0">
                <a:solidFill>
                  <a:srgbClr val="108670"/>
                </a:solidFill>
              </a:rPr>
              <a:t>Какво попълваме</a:t>
            </a:r>
            <a:endParaRPr sz="1600" b="1" dirty="0"/>
          </a:p>
          <a:p>
            <a:pPr lvl="0">
              <a:lnSpc>
                <a:spcPct val="115000"/>
              </a:lnSpc>
              <a:spcBef>
                <a:spcPts val="0"/>
              </a:spcBef>
              <a:buClr>
                <a:schemeClr val="dk1"/>
              </a:buClr>
              <a:buChar char="❏"/>
            </a:pPr>
            <a:r>
              <a:rPr lang="bg" sz="1600" dirty="0">
                <a:solidFill>
                  <a:schemeClr val="dk1"/>
                </a:solidFill>
              </a:rPr>
              <a:t>Отбележете </a:t>
            </a:r>
            <a:r>
              <a:rPr lang="bg" sz="1600" b="1" i="1" dirty="0">
                <a:solidFill>
                  <a:schemeClr val="dk1"/>
                </a:solidFill>
              </a:rPr>
              <a:t>„Да“</a:t>
            </a:r>
            <a:r>
              <a:rPr lang="bg" sz="1600" dirty="0">
                <a:solidFill>
                  <a:schemeClr val="dk1"/>
                </a:solidFill>
              </a:rPr>
              <a:t>, ако откриете </a:t>
            </a:r>
            <a:r>
              <a:rPr lang="bg" sz="1600" b="1" dirty="0">
                <a:solidFill>
                  <a:schemeClr val="dk1"/>
                </a:solidFill>
              </a:rPr>
              <a:t>подписано изменение </a:t>
            </a:r>
            <a:r>
              <a:rPr lang="bg" sz="1600" dirty="0">
                <a:solidFill>
                  <a:schemeClr val="dk1"/>
                </a:solidFill>
              </a:rPr>
              <a:t>(или допълнително задание), датирано преди изпълнението на новите задачи / предоставянето на допълнителния период.</a:t>
            </a:r>
            <a:endParaRPr sz="16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Отбележете </a:t>
            </a:r>
            <a:r>
              <a:rPr lang="bg" sz="1600" b="1" i="1" dirty="0">
                <a:solidFill>
                  <a:schemeClr val="dk1"/>
                </a:solidFill>
              </a:rPr>
              <a:t>„Не“</a:t>
            </a:r>
            <a:r>
              <a:rPr lang="bg" sz="1600" dirty="0">
                <a:solidFill>
                  <a:schemeClr val="dk1"/>
                </a:solidFill>
              </a:rPr>
              <a:t>, ако допълнителните услуги / новите задачи са били извършени </a:t>
            </a:r>
            <a:r>
              <a:rPr lang="bg" sz="1600" b="1" dirty="0">
                <a:solidFill>
                  <a:schemeClr val="dk1"/>
                </a:solidFill>
              </a:rPr>
              <a:t>без </a:t>
            </a:r>
            <a:r>
              <a:rPr lang="bg" sz="1600" dirty="0">
                <a:solidFill>
                  <a:schemeClr val="dk1"/>
                </a:solidFill>
              </a:rPr>
              <a:t>подписано изменение/без писмена обосновка преди фактическото извършване.</a:t>
            </a:r>
            <a:endParaRPr sz="1600" dirty="0">
              <a:solidFill>
                <a:schemeClr val="dk1"/>
              </a:solidFill>
            </a:endParaRPr>
          </a:p>
          <a:p>
            <a:pPr lvl="0">
              <a:lnSpc>
                <a:spcPct val="115000"/>
              </a:lnSpc>
              <a:spcBef>
                <a:spcPts val="0"/>
              </a:spcBef>
              <a:buClr>
                <a:schemeClr val="dk1"/>
              </a:buClr>
              <a:buChar char="❏"/>
            </a:pPr>
            <a:r>
              <a:rPr lang="bg" sz="1600" dirty="0">
                <a:solidFill>
                  <a:schemeClr val="dk1"/>
                </a:solidFill>
              </a:rPr>
              <a:t>Отбележете </a:t>
            </a:r>
            <a:r>
              <a:rPr lang="bg" sz="1600" b="1" i="1" dirty="0">
                <a:solidFill>
                  <a:schemeClr val="dk1"/>
                </a:solidFill>
              </a:rPr>
              <a:t>„Друго“</a:t>
            </a:r>
            <a:r>
              <a:rPr lang="bg" sz="1600" dirty="0">
                <a:solidFill>
                  <a:schemeClr val="dk1"/>
                </a:solidFill>
              </a:rPr>
              <a:t>, ако документите липсват или са неясни (напр. само имейли/устни инструкции/подписан анекс след приключване на работата)</a:t>
            </a:r>
            <a:endParaRPr sz="1600" dirty="0">
              <a:solidFill>
                <a:schemeClr val="dk1"/>
              </a:solidFill>
            </a:endParaRPr>
          </a:p>
        </p:txBody>
      </p:sp>
      <p:pic>
        <p:nvPicPr>
          <p:cNvPr id="3" name="Picture 2">
            <a:extLst>
              <a:ext uri="{FF2B5EF4-FFF2-40B4-BE49-F238E27FC236}">
                <a16:creationId xmlns:a16="http://schemas.microsoft.com/office/drawing/2014/main" id="{C435B947-691B-E81E-E35A-813BB035935B}"/>
              </a:ext>
            </a:extLst>
          </p:cNvPr>
          <p:cNvPicPr>
            <a:picLocks noChangeAspect="1"/>
          </p:cNvPicPr>
          <p:nvPr/>
        </p:nvPicPr>
        <p:blipFill>
          <a:blip r:embed="rId3"/>
          <a:srcRect/>
          <a:stretch/>
        </p:blipFill>
        <p:spPr>
          <a:xfrm>
            <a:off x="1543355" y="1223247"/>
            <a:ext cx="8616695" cy="243947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a9ecc4a29f_0_55"/>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
        <p:nvSpPr>
          <p:cNvPr id="184" name="Google Shape;184;g3a9ecc4a29f_0_55"/>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ts val="1400"/>
              <a:buNone/>
            </a:pPr>
            <a:r>
              <a:rPr lang="bg" sz="3500" dirty="0">
                <a:solidFill>
                  <a:srgbClr val="108670"/>
                </a:solidFill>
              </a:rPr>
              <a:t>Услуги: декларирани спрямо наблюдавани изпълнители</a:t>
            </a:r>
            <a:endParaRPr sz="3500" dirty="0">
              <a:solidFill>
                <a:srgbClr val="108670"/>
              </a:solidFill>
            </a:endParaRPr>
          </a:p>
        </p:txBody>
      </p:sp>
      <p:sp>
        <p:nvSpPr>
          <p:cNvPr id="185" name="Google Shape;185;g3a9ecc4a29f_0_55"/>
          <p:cNvSpPr txBox="1">
            <a:spLocks noGrp="1"/>
          </p:cNvSpPr>
          <p:nvPr>
            <p:ph type="body" idx="1"/>
          </p:nvPr>
        </p:nvSpPr>
        <p:spPr>
          <a:xfrm>
            <a:off x="2038350" y="3972850"/>
            <a:ext cx="8763900" cy="27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bg" sz="1600" b="1" dirty="0">
                <a:solidFill>
                  <a:srgbClr val="108670"/>
                </a:solidFill>
              </a:rPr>
              <a:t>Какво проверяваме</a:t>
            </a:r>
            <a:endParaRPr sz="1600" b="1" dirty="0"/>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Разгледайте </a:t>
            </a:r>
            <a:r>
              <a:rPr lang="bg" sz="1600" b="1" dirty="0">
                <a:solidFill>
                  <a:schemeClr val="dk1"/>
                </a:solidFill>
              </a:rPr>
              <a:t>конкретните продукти и записите по проекта</a:t>
            </a:r>
            <a:r>
              <a:rPr lang="bg" sz="1600" dirty="0">
                <a:solidFill>
                  <a:schemeClr val="dk1"/>
                </a:solidFill>
              </a:rPr>
              <a:t>:</a:t>
            </a:r>
            <a:endParaRPr sz="16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bg" sz="1600" dirty="0">
                <a:solidFill>
                  <a:schemeClr val="dk1"/>
                </a:solidFill>
              </a:rPr>
              <a:t>Титулни страници, подписи, лога в докладите</a:t>
            </a:r>
            <a:endParaRPr sz="16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bg" sz="1600" dirty="0">
                <a:solidFill>
                  <a:schemeClr val="dk1"/>
                </a:solidFill>
              </a:rPr>
              <a:t>Програма за обучение и списъци на обучените лица</a:t>
            </a:r>
            <a:endParaRPr sz="16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bg" sz="1600" dirty="0">
                <a:solidFill>
                  <a:schemeClr val="dk1"/>
                </a:solidFill>
              </a:rPr>
              <a:t>Дневници на обекта, доклади от надзора</a:t>
            </a:r>
            <a:endParaRPr sz="16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bg" sz="1600" dirty="0">
                <a:solidFill>
                  <a:schemeClr val="dk1"/>
                </a:solidFill>
              </a:rPr>
              <a:t>Сертификати от лабораторни тестове, чертежи, планове за изпълнение</a:t>
            </a:r>
            <a:endParaRPr sz="16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Запишете </a:t>
            </a:r>
            <a:r>
              <a:rPr lang="bg" sz="1600" b="1" dirty="0">
                <a:solidFill>
                  <a:schemeClr val="dk1"/>
                </a:solidFill>
              </a:rPr>
              <a:t>имената на авторите и организацията, която представляват</a:t>
            </a:r>
            <a:endParaRPr sz="1600" b="1"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Сравнете със </a:t>
            </a:r>
            <a:r>
              <a:rPr lang="bg" sz="1600" b="1" dirty="0">
                <a:solidFill>
                  <a:schemeClr val="dk1"/>
                </a:solidFill>
              </a:rPr>
              <a:t>списъка с експерти и/или подизпълнители </a:t>
            </a:r>
            <a:r>
              <a:rPr lang="bg" sz="1600" dirty="0">
                <a:solidFill>
                  <a:schemeClr val="dk1"/>
                </a:solidFill>
              </a:rPr>
              <a:t>според договора (и анексите)</a:t>
            </a:r>
            <a:endParaRPr sz="1600" dirty="0">
              <a:solidFill>
                <a:schemeClr val="dk1"/>
              </a:solidFill>
            </a:endParaRPr>
          </a:p>
        </p:txBody>
      </p:sp>
      <p:pic>
        <p:nvPicPr>
          <p:cNvPr id="3" name="Picture 2">
            <a:extLst>
              <a:ext uri="{FF2B5EF4-FFF2-40B4-BE49-F238E27FC236}">
                <a16:creationId xmlns:a16="http://schemas.microsoft.com/office/drawing/2014/main" id="{80DC58E6-0E23-777E-B258-EDFAEEA07940}"/>
              </a:ext>
            </a:extLst>
          </p:cNvPr>
          <p:cNvPicPr>
            <a:picLocks noChangeAspect="1"/>
          </p:cNvPicPr>
          <p:nvPr/>
        </p:nvPicPr>
        <p:blipFill>
          <a:blip r:embed="rId3"/>
          <a:srcRect/>
          <a:stretch/>
        </p:blipFill>
        <p:spPr>
          <a:xfrm>
            <a:off x="2137322" y="1218042"/>
            <a:ext cx="7734973" cy="25968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g3a9b0ea2687_0_961"/>
          <p:cNvPicPr preferRelativeResize="0"/>
          <p:nvPr/>
        </p:nvPicPr>
        <p:blipFill rotWithShape="1">
          <a:blip r:embed="rId3">
            <a:alphaModFix/>
          </a:blip>
          <a:srcRect b="10"/>
          <a:stretch/>
        </p:blipFill>
        <p:spPr>
          <a:xfrm>
            <a:off x="10128528" y="0"/>
            <a:ext cx="1921091" cy="2400300"/>
          </a:xfrm>
          <a:prstGeom prst="rect">
            <a:avLst/>
          </a:prstGeom>
          <a:noFill/>
          <a:ln>
            <a:noFill/>
          </a:ln>
        </p:spPr>
      </p:pic>
      <p:sp>
        <p:nvSpPr>
          <p:cNvPr id="192" name="Google Shape;192;g3a9b0ea2687_0_961"/>
          <p:cNvSpPr txBox="1"/>
          <p:nvPr/>
        </p:nvSpPr>
        <p:spPr>
          <a:xfrm>
            <a:off x="865300" y="1356789"/>
            <a:ext cx="51666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endParaRPr sz="3000" b="1" i="0" u="none" strike="noStrike" cap="none">
              <a:solidFill>
                <a:srgbClr val="12856F"/>
              </a:solidFill>
              <a:latin typeface="Arial"/>
              <a:ea typeface="Arial"/>
              <a:cs typeface="Arial"/>
              <a:sym typeface="Arial"/>
            </a:endParaRPr>
          </a:p>
        </p:txBody>
      </p:sp>
      <p:sp>
        <p:nvSpPr>
          <p:cNvPr id="196" name="Google Shape;196;g3a9b0ea2687_0_961"/>
          <p:cNvSpPr txBox="1">
            <a:spLocks noGrp="1"/>
          </p:cNvSpPr>
          <p:nvPr>
            <p:ph type="body" idx="1"/>
          </p:nvPr>
        </p:nvSpPr>
        <p:spPr>
          <a:xfrm>
            <a:off x="1255950" y="1785050"/>
            <a:ext cx="9685500" cy="3198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08670"/>
              </a:buClr>
              <a:buSzPts val="3200"/>
              <a:buFont typeface="Oi"/>
              <a:buNone/>
            </a:pPr>
            <a:r>
              <a:rPr lang="bg" sz="2000" b="1" dirty="0">
                <a:solidFill>
                  <a:srgbClr val="108670"/>
                </a:solidFill>
              </a:rPr>
              <a:t>Днес научихте:</a:t>
            </a:r>
            <a:endParaRPr sz="2000" b="1" dirty="0"/>
          </a:p>
          <a:p>
            <a:pPr marL="457200" marR="0" lvl="0" indent="-355600" algn="l" rtl="0">
              <a:lnSpc>
                <a:spcPct val="100000"/>
              </a:lnSpc>
              <a:spcBef>
                <a:spcPts val="0"/>
              </a:spcBef>
              <a:spcAft>
                <a:spcPts val="0"/>
              </a:spcAft>
              <a:buClr>
                <a:srgbClr val="666666"/>
              </a:buClr>
              <a:buSzPts val="2000"/>
              <a:buChar char="❏"/>
            </a:pPr>
            <a:r>
              <a:rPr lang="bg" sz="2000" dirty="0">
                <a:solidFill>
                  <a:srgbClr val="666666"/>
                </a:solidFill>
              </a:rPr>
              <a:t>Проучено е как Стъпка 2 (на практика) може да включва допълнителни опции за стоки и услуги, за да разшири шаблона за отчитане отвъд строителните работи.</a:t>
            </a:r>
            <a:endParaRPr sz="2000" dirty="0">
              <a:solidFill>
                <a:srgbClr val="666666"/>
              </a:solidFill>
            </a:endParaRPr>
          </a:p>
          <a:p>
            <a:pPr marL="457200" marR="0" lvl="0" indent="-355600" algn="l" rtl="0">
              <a:lnSpc>
                <a:spcPct val="100000"/>
              </a:lnSpc>
              <a:spcBef>
                <a:spcPts val="0"/>
              </a:spcBef>
              <a:spcAft>
                <a:spcPts val="0"/>
              </a:spcAft>
              <a:buClr>
                <a:srgbClr val="666666"/>
              </a:buClr>
              <a:buSzPts val="2000"/>
              <a:buChar char="❏"/>
            </a:pPr>
            <a:r>
              <a:rPr lang="bg" sz="2000" dirty="0">
                <a:solidFill>
                  <a:srgbClr val="666666"/>
                </a:solidFill>
              </a:rPr>
              <a:t>Разгледано е кои допълнителни проверки помагат за разкриването на CS1-CS3 в тези договори: достъп до складирани стоки, доставка спрямо плащане и декларирани спрямо наблюдавани изпълнители.</a:t>
            </a:r>
            <a:endParaRPr sz="2000" dirty="0">
              <a:solidFill>
                <a:srgbClr val="666666"/>
              </a:solidFill>
            </a:endParaRPr>
          </a:p>
          <a:p>
            <a:pPr marL="457200" marR="0" lvl="0" indent="-355600" algn="l" rtl="0">
              <a:lnSpc>
                <a:spcPct val="100000"/>
              </a:lnSpc>
              <a:spcBef>
                <a:spcPts val="0"/>
              </a:spcBef>
              <a:spcAft>
                <a:spcPts val="0"/>
              </a:spcAft>
              <a:buClr>
                <a:srgbClr val="666666"/>
              </a:buClr>
              <a:buSzPts val="2000"/>
              <a:buChar char="❏"/>
            </a:pPr>
            <a:r>
              <a:rPr lang="bg" sz="2000" dirty="0">
                <a:solidFill>
                  <a:srgbClr val="666666"/>
                </a:solidFill>
              </a:rPr>
              <a:t>Практикуваше се превръщането на тези проверки в кратки, неутрални въпроси, на които мониторите могат да отговорят на място, създавайки доказателства, които могат да бъдат проверени отново, а не мнения.</a:t>
            </a:r>
            <a:endParaRPr sz="2000" dirty="0">
              <a:solidFill>
                <a:srgbClr val="666666"/>
              </a:solidFill>
            </a:endParaRPr>
          </a:p>
        </p:txBody>
      </p:sp>
      <p:pic>
        <p:nvPicPr>
          <p:cNvPr id="197" name="Google Shape;197;g3a9b0ea2687_0_961"/>
          <p:cNvPicPr preferRelativeResize="0"/>
          <p:nvPr/>
        </p:nvPicPr>
        <p:blipFill rotWithShape="1">
          <a:blip r:embed="rId4">
            <a:alphaModFix/>
          </a:blip>
          <a:srcRect/>
          <a:stretch/>
        </p:blipFill>
        <p:spPr>
          <a:xfrm>
            <a:off x="80988" y="5631337"/>
            <a:ext cx="11901824" cy="646500"/>
          </a:xfrm>
          <a:prstGeom prst="rect">
            <a:avLst/>
          </a:prstGeom>
          <a:noFill/>
          <a:ln>
            <a:noFill/>
          </a:ln>
        </p:spPr>
      </p:pic>
      <p:pic>
        <p:nvPicPr>
          <p:cNvPr id="2" name="Picture 1" descr="Blue and white text on a black background&#10;&#10;AI-generated content may be incorrect.">
            <a:extLst>
              <a:ext uri="{FF2B5EF4-FFF2-40B4-BE49-F238E27FC236}">
                <a16:creationId xmlns:a16="http://schemas.microsoft.com/office/drawing/2014/main" id="{F776D46D-0554-CD69-51A1-6FDC3AC8D18A}"/>
              </a:ext>
            </a:extLst>
          </p:cNvPr>
          <p:cNvPicPr>
            <a:picLocks noChangeAspect="1"/>
          </p:cNvPicPr>
          <p:nvPr/>
        </p:nvPicPr>
        <p:blipFill>
          <a:blip r:embed="rId5"/>
          <a:stretch>
            <a:fillRect/>
          </a:stretch>
        </p:blipFill>
        <p:spPr>
          <a:xfrm>
            <a:off x="580841" y="457200"/>
            <a:ext cx="2388502" cy="526387"/>
          </a:xfrm>
          <a:prstGeom prst="rect">
            <a:avLst/>
          </a:prstGeom>
        </p:spPr>
      </p:pic>
      <p:pic>
        <p:nvPicPr>
          <p:cNvPr id="3" name="Picture 2" descr="A close up of a card&#10;&#10;AI-generated content may be incorrect.">
            <a:extLst>
              <a:ext uri="{FF2B5EF4-FFF2-40B4-BE49-F238E27FC236}">
                <a16:creationId xmlns:a16="http://schemas.microsoft.com/office/drawing/2014/main" id="{E4872F9D-CDFD-ABDA-BA46-9A5A10D1E512}"/>
              </a:ext>
            </a:extLst>
          </p:cNvPr>
          <p:cNvPicPr>
            <a:picLocks noChangeAspect="1"/>
          </p:cNvPicPr>
          <p:nvPr/>
        </p:nvPicPr>
        <p:blipFill>
          <a:blip r:embed="rId6"/>
          <a:stretch>
            <a:fillRect/>
          </a:stretch>
        </p:blipFill>
        <p:spPr>
          <a:xfrm>
            <a:off x="3234690" y="282290"/>
            <a:ext cx="6332220" cy="1013460"/>
          </a:xfrm>
          <a:prstGeom prst="rect">
            <a:avLst/>
          </a:prstGeom>
        </p:spPr>
      </p:pic>
      <p:sp>
        <p:nvSpPr>
          <p:cNvPr id="4" name="Google Shape;456;g3a9b0ea2687_0_961">
            <a:extLst>
              <a:ext uri="{FF2B5EF4-FFF2-40B4-BE49-F238E27FC236}">
                <a16:creationId xmlns:a16="http://schemas.microsoft.com/office/drawing/2014/main" id="{985FDD50-A0C0-4892-971D-F84308651435}"/>
              </a:ext>
            </a:extLst>
          </p:cNvPr>
          <p:cNvSpPr txBox="1"/>
          <p:nvPr/>
        </p:nvSpPr>
        <p:spPr>
          <a:xfrm>
            <a:off x="0" y="6519300"/>
            <a:ext cx="10295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bg-BG" sz="1000" b="0" i="0" u="none" strike="noStrike" cap="none" dirty="0">
                <a:solidFill>
                  <a:srgbClr val="404040"/>
                </a:solidFill>
                <a:latin typeface="Arial"/>
                <a:ea typeface="Arial"/>
                <a:cs typeface="Arial"/>
                <a:sym typeface="Arial"/>
              </a:rPr>
              <a:t>Автор: </a:t>
            </a:r>
            <a:r>
              <a:rPr lang="en-US" sz="1000" b="0" i="0" u="none" strike="noStrike" cap="none" dirty="0">
                <a:solidFill>
                  <a:srgbClr val="404040"/>
                </a:solidFill>
                <a:latin typeface="Arial"/>
                <a:ea typeface="Arial"/>
                <a:cs typeface="Arial"/>
                <a:sym typeface="Arial"/>
              </a:rPr>
              <a:t>Emma O’Connell – </a:t>
            </a:r>
            <a:r>
              <a:rPr lang="bg-BG" sz="1000" b="0" i="0" u="none" strike="noStrike" cap="none" dirty="0">
                <a:solidFill>
                  <a:srgbClr val="404040"/>
                </a:solidFill>
                <a:latin typeface="Arial"/>
                <a:ea typeface="Arial"/>
                <a:cs typeface="Arial"/>
                <a:sym typeface="Arial"/>
              </a:rPr>
              <a:t>Експерт по обществени поръчки и Изследовател по правни въпроси</a:t>
            </a:r>
            <a:r>
              <a:rPr lang="en-US" sz="1000" b="0" i="0" u="none" strike="noStrike" cap="none" dirty="0">
                <a:solidFill>
                  <a:srgbClr val="404040"/>
                </a:solidFill>
                <a:latin typeface="Arial"/>
                <a:ea typeface="Arial"/>
                <a:cs typeface="Arial"/>
                <a:sym typeface="Arial"/>
              </a:rPr>
              <a:t> (iMonitor 2.0)</a:t>
            </a:r>
            <a:endParaRPr sz="1000" b="0" i="0" u="none" strike="noStrike" cap="none" dirty="0">
              <a:solidFill>
                <a:srgbClr val="40404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3586E-515F-B6CE-FDAD-90594E91885A}"/>
              </a:ext>
            </a:extLst>
          </p:cNvPr>
          <p:cNvSpPr>
            <a:spLocks noGrp="1"/>
          </p:cNvSpPr>
          <p:nvPr>
            <p:ph type="title"/>
          </p:nvPr>
        </p:nvSpPr>
        <p:spPr/>
        <p:txBody>
          <a:bodyPr>
            <a:normAutofit fontScale="90000"/>
          </a:bodyPr>
          <a:lstStyle/>
          <a:p>
            <a:pPr algn="l"/>
            <a:r>
              <a:rPr lang="bg-BG" sz="3500" dirty="0">
                <a:solidFill>
                  <a:srgbClr val="AB0D08"/>
                </a:solidFill>
              </a:rPr>
              <a:t>Защо поръчките за доставки и услуги имат значение</a:t>
            </a:r>
            <a:endParaRPr lang="en-GB" sz="3500" dirty="0">
              <a:solidFill>
                <a:srgbClr val="AB0D08"/>
              </a:solidFill>
            </a:endParaRPr>
          </a:p>
        </p:txBody>
      </p:sp>
      <p:sp>
        <p:nvSpPr>
          <p:cNvPr id="3" name="Text Placeholder 2">
            <a:extLst>
              <a:ext uri="{FF2B5EF4-FFF2-40B4-BE49-F238E27FC236}">
                <a16:creationId xmlns:a16="http://schemas.microsoft.com/office/drawing/2014/main" id="{81190E56-5ECE-9DE8-5A3A-4C04AD09327D}"/>
              </a:ext>
            </a:extLst>
          </p:cNvPr>
          <p:cNvSpPr>
            <a:spLocks noGrp="1"/>
          </p:cNvSpPr>
          <p:nvPr>
            <p:ph type="body" idx="1"/>
          </p:nvPr>
        </p:nvSpPr>
        <p:spPr>
          <a:xfrm>
            <a:off x="1459463" y="1295964"/>
            <a:ext cx="5386917" cy="639762"/>
          </a:xfrm>
        </p:spPr>
        <p:txBody>
          <a:bodyPr>
            <a:normAutofit fontScale="77500" lnSpcReduction="20000"/>
          </a:bodyPr>
          <a:lstStyle/>
          <a:p>
            <a:r>
              <a:rPr lang="bg-BG" dirty="0">
                <a:solidFill>
                  <a:srgbClr val="AB0D08"/>
                </a:solidFill>
              </a:rPr>
              <a:t>Защо доставките и услугите имат значение</a:t>
            </a:r>
            <a:endParaRPr lang="en-GB" dirty="0"/>
          </a:p>
        </p:txBody>
      </p:sp>
      <p:sp>
        <p:nvSpPr>
          <p:cNvPr id="4" name="Text Placeholder 3">
            <a:extLst>
              <a:ext uri="{FF2B5EF4-FFF2-40B4-BE49-F238E27FC236}">
                <a16:creationId xmlns:a16="http://schemas.microsoft.com/office/drawing/2014/main" id="{4857F1BE-657E-80C8-BBD7-E81A299E8339}"/>
              </a:ext>
            </a:extLst>
          </p:cNvPr>
          <p:cNvSpPr>
            <a:spLocks noGrp="1"/>
          </p:cNvSpPr>
          <p:nvPr>
            <p:ph type="body" idx="2"/>
          </p:nvPr>
        </p:nvSpPr>
        <p:spPr>
          <a:xfrm>
            <a:off x="1386554" y="1871816"/>
            <a:ext cx="5190272" cy="4373409"/>
          </a:xfrm>
        </p:spPr>
        <p:txBody>
          <a:bodyPr>
            <a:noAutofit/>
          </a:bodyPr>
          <a:lstStyle/>
          <a:p>
            <a:pPr lvl="0">
              <a:lnSpc>
                <a:spcPct val="120000"/>
              </a:lnSpc>
              <a:spcBef>
                <a:spcPts val="600"/>
              </a:spcBef>
              <a:spcAft>
                <a:spcPts val="600"/>
              </a:spcAft>
            </a:pPr>
            <a:r>
              <a:rPr lang="bg-BG" sz="1700" b="1" dirty="0"/>
              <a:t>Разнообразие на наблюдаваните поръчки: </a:t>
            </a:r>
            <a:r>
              <a:rPr lang="bg-BG" sz="1700" dirty="0"/>
              <a:t>включва различни договори (напр. ремонт на училищен покрив, доставка на компютри, консултантски услуги)</a:t>
            </a:r>
          </a:p>
          <a:p>
            <a:pPr lvl="0">
              <a:lnSpc>
                <a:spcPct val="120000"/>
              </a:lnSpc>
              <a:spcBef>
                <a:spcPts val="600"/>
              </a:spcBef>
              <a:spcAft>
                <a:spcPts val="600"/>
              </a:spcAft>
            </a:pPr>
            <a:r>
              <a:rPr lang="bg-BG" sz="1700" b="1" dirty="0"/>
              <a:t>Същите корупционни модели: </a:t>
            </a:r>
            <a:r>
              <a:rPr lang="bg-BG" sz="1700" dirty="0"/>
              <a:t>разширяване на обхвата, увеличаване на стойността, фантомни изпълнители – могат да се случат не само в строителството</a:t>
            </a:r>
            <a:endParaRPr lang="en-GB" sz="1700" dirty="0"/>
          </a:p>
          <a:p>
            <a:pPr lvl="0">
              <a:lnSpc>
                <a:spcPct val="120000"/>
              </a:lnSpc>
              <a:spcBef>
                <a:spcPts val="600"/>
              </a:spcBef>
              <a:spcAft>
                <a:spcPts val="600"/>
              </a:spcAft>
            </a:pPr>
            <a:r>
              <a:rPr lang="bg-BG" sz="1700" b="1" dirty="0"/>
              <a:t>Реализиране на публичните политики: </a:t>
            </a:r>
            <a:r>
              <a:rPr lang="bg-BG" sz="1700" dirty="0"/>
              <a:t>жизненоважно при здравеопазването, образованието, социалното приобщаване – игнорирането им не дава цялостна картина</a:t>
            </a:r>
            <a:endParaRPr lang="en-GB" sz="1700" dirty="0"/>
          </a:p>
        </p:txBody>
      </p:sp>
      <p:sp>
        <p:nvSpPr>
          <p:cNvPr id="5" name="Text Placeholder 4">
            <a:extLst>
              <a:ext uri="{FF2B5EF4-FFF2-40B4-BE49-F238E27FC236}">
                <a16:creationId xmlns:a16="http://schemas.microsoft.com/office/drawing/2014/main" id="{3E11B64A-DE81-1413-0687-FEB18EC263DE}"/>
              </a:ext>
            </a:extLst>
          </p:cNvPr>
          <p:cNvSpPr>
            <a:spLocks noGrp="1"/>
          </p:cNvSpPr>
          <p:nvPr>
            <p:ph type="body" idx="3"/>
          </p:nvPr>
        </p:nvSpPr>
        <p:spPr>
          <a:xfrm>
            <a:off x="6743973" y="1295964"/>
            <a:ext cx="4838427" cy="639762"/>
          </a:xfrm>
        </p:spPr>
        <p:txBody>
          <a:bodyPr>
            <a:normAutofit fontScale="77500" lnSpcReduction="20000"/>
          </a:bodyPr>
          <a:lstStyle/>
          <a:p>
            <a:r>
              <a:rPr lang="bg-BG" dirty="0">
                <a:solidFill>
                  <a:srgbClr val="AB0D08"/>
                </a:solidFill>
              </a:rPr>
              <a:t>Важно уточнение: въображаеми </a:t>
            </a:r>
            <a:r>
              <a:rPr lang="bg-BG" b="0" dirty="0">
                <a:solidFill>
                  <a:srgbClr val="AB0D08"/>
                </a:solidFill>
              </a:rPr>
              <a:t>вместо истински примери</a:t>
            </a:r>
            <a:endParaRPr lang="en-GB" b="0" dirty="0">
              <a:solidFill>
                <a:srgbClr val="AB0D08"/>
              </a:solidFill>
            </a:endParaRPr>
          </a:p>
        </p:txBody>
      </p:sp>
      <p:sp>
        <p:nvSpPr>
          <p:cNvPr id="6" name="Text Placeholder 5">
            <a:extLst>
              <a:ext uri="{FF2B5EF4-FFF2-40B4-BE49-F238E27FC236}">
                <a16:creationId xmlns:a16="http://schemas.microsoft.com/office/drawing/2014/main" id="{E3995158-43FE-1F6D-A940-CDA2904D3945}"/>
              </a:ext>
            </a:extLst>
          </p:cNvPr>
          <p:cNvSpPr>
            <a:spLocks noGrp="1"/>
          </p:cNvSpPr>
          <p:nvPr>
            <p:ph type="body" idx="4"/>
          </p:nvPr>
        </p:nvSpPr>
        <p:spPr>
          <a:xfrm>
            <a:off x="6743973" y="2066988"/>
            <a:ext cx="4670322" cy="4274818"/>
          </a:xfrm>
        </p:spPr>
        <p:txBody>
          <a:bodyPr>
            <a:noAutofit/>
          </a:bodyPr>
          <a:lstStyle/>
          <a:p>
            <a:pPr lvl="0">
              <a:lnSpc>
                <a:spcPct val="120000"/>
              </a:lnSpc>
              <a:spcBef>
                <a:spcPts val="600"/>
              </a:spcBef>
              <a:spcAft>
                <a:spcPts val="600"/>
              </a:spcAft>
            </a:pPr>
            <a:r>
              <a:rPr lang="bg-BG" sz="1700" dirty="0"/>
              <a:t>Екранните снимки в тази презентация са </a:t>
            </a:r>
            <a:r>
              <a:rPr lang="bg-BG" sz="1700" b="1" dirty="0"/>
              <a:t>шаблони за обучение</a:t>
            </a:r>
            <a:r>
              <a:rPr lang="bg-BG" sz="1700" dirty="0"/>
              <a:t>, а не реални, налични във формуляра на iMonitor въпроси. </a:t>
            </a:r>
            <a:r>
              <a:rPr lang="bg-BG" sz="1700" b="1" dirty="0"/>
              <a:t>Приемете </a:t>
            </a:r>
            <a:r>
              <a:rPr lang="bg-BG" sz="1700" dirty="0"/>
              <a:t>ги като списък с </a:t>
            </a:r>
            <a:r>
              <a:rPr lang="bg-BG" sz="1700" b="1" dirty="0"/>
              <a:t>контролни въпроси, които да си зададете </a:t>
            </a:r>
            <a:r>
              <a:rPr lang="bg-BG" sz="1700" dirty="0"/>
              <a:t>при наблюдение на търгове за стоки или услуги</a:t>
            </a:r>
            <a:endParaRPr lang="en-GB" sz="1700" dirty="0"/>
          </a:p>
          <a:p>
            <a:pPr>
              <a:lnSpc>
                <a:spcPct val="120000"/>
              </a:lnSpc>
              <a:spcBef>
                <a:spcPts val="600"/>
              </a:spcBef>
              <a:spcAft>
                <a:spcPts val="600"/>
              </a:spcAft>
            </a:pPr>
            <a:r>
              <a:rPr lang="bg-BG" sz="1700" dirty="0"/>
              <a:t>Ценното е в </a:t>
            </a:r>
            <a:r>
              <a:rPr lang="bg-BG" sz="1700" b="1" dirty="0"/>
              <a:t>логиката зад въпросите</a:t>
            </a:r>
            <a:r>
              <a:rPr lang="bg-BG" sz="1700" dirty="0"/>
              <a:t>, тъй като представляват вероятни допълнения при бъдещо актуализиране на формуляра за доклад от наблюдението</a:t>
            </a:r>
            <a:endParaRPr lang="en-GB" sz="1700" dirty="0"/>
          </a:p>
        </p:txBody>
      </p:sp>
      <p:sp>
        <p:nvSpPr>
          <p:cNvPr id="7" name="Slide Number Placeholder 6">
            <a:extLst>
              <a:ext uri="{FF2B5EF4-FFF2-40B4-BE49-F238E27FC236}">
                <a16:creationId xmlns:a16="http://schemas.microsoft.com/office/drawing/2014/main" id="{9E845775-CCAC-96B9-6613-E90CBD7EC9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pic>
        <p:nvPicPr>
          <p:cNvPr id="9" name="Picture 8">
            <a:extLst>
              <a:ext uri="{FF2B5EF4-FFF2-40B4-BE49-F238E27FC236}">
                <a16:creationId xmlns:a16="http://schemas.microsoft.com/office/drawing/2014/main" id="{7F1AF1F1-72ED-1D74-4045-99BDE20DA175}"/>
              </a:ext>
            </a:extLst>
          </p:cNvPr>
          <p:cNvPicPr>
            <a:picLocks noChangeAspect="1"/>
          </p:cNvPicPr>
          <p:nvPr/>
        </p:nvPicPr>
        <p:blipFill>
          <a:blip r:embed="rId3"/>
          <a:stretch>
            <a:fillRect/>
          </a:stretch>
        </p:blipFill>
        <p:spPr>
          <a:xfrm>
            <a:off x="517232" y="1871816"/>
            <a:ext cx="942231" cy="3939049"/>
          </a:xfrm>
          <a:prstGeom prst="rect">
            <a:avLst/>
          </a:prstGeom>
        </p:spPr>
      </p:pic>
      <p:pic>
        <p:nvPicPr>
          <p:cNvPr id="11" name="Picture 10">
            <a:extLst>
              <a:ext uri="{FF2B5EF4-FFF2-40B4-BE49-F238E27FC236}">
                <a16:creationId xmlns:a16="http://schemas.microsoft.com/office/drawing/2014/main" id="{AEC67134-E715-9137-F6CF-06A89327EF6C}"/>
              </a:ext>
            </a:extLst>
          </p:cNvPr>
          <p:cNvPicPr>
            <a:picLocks noChangeAspect="1"/>
          </p:cNvPicPr>
          <p:nvPr/>
        </p:nvPicPr>
        <p:blipFill>
          <a:blip r:embed="rId4"/>
          <a:srcRect t="14385"/>
          <a:stretch>
            <a:fillRect/>
          </a:stretch>
        </p:blipFill>
        <p:spPr>
          <a:xfrm>
            <a:off x="10985210" y="1179036"/>
            <a:ext cx="1059511" cy="1016565"/>
          </a:xfrm>
          <a:prstGeom prst="rect">
            <a:avLst/>
          </a:prstGeom>
        </p:spPr>
      </p:pic>
    </p:spTree>
    <p:extLst>
      <p:ext uri="{BB962C8B-B14F-4D97-AF65-F5344CB8AC3E}">
        <p14:creationId xmlns:p14="http://schemas.microsoft.com/office/powerpoint/2010/main" val="1899823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3">
          <a:extLst>
            <a:ext uri="{FF2B5EF4-FFF2-40B4-BE49-F238E27FC236}">
              <a16:creationId xmlns:a16="http://schemas.microsoft.com/office/drawing/2014/main" id="{B236930E-EAE2-26EF-2FB6-61572449DD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0E358A-BA66-F12D-C080-6B97612DA13D}"/>
              </a:ext>
            </a:extLst>
          </p:cNvPr>
          <p:cNvSpPr txBox="1">
            <a:spLocks/>
          </p:cNvSpPr>
          <p:nvPr/>
        </p:nvSpPr>
        <p:spPr>
          <a:xfrm>
            <a:off x="291614" y="188640"/>
            <a:ext cx="11759710" cy="1143000"/>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bg-BG" sz="3500" noProof="0" dirty="0">
                <a:solidFill>
                  <a:srgbClr val="108670"/>
                </a:solidFill>
              </a:rPr>
              <a:t>Доставки: цялостна картина и ключови проверки</a:t>
            </a:r>
          </a:p>
        </p:txBody>
      </p:sp>
      <p:sp>
        <p:nvSpPr>
          <p:cNvPr id="5" name="TextBox 4">
            <a:extLst>
              <a:ext uri="{FF2B5EF4-FFF2-40B4-BE49-F238E27FC236}">
                <a16:creationId xmlns:a16="http://schemas.microsoft.com/office/drawing/2014/main" id="{4DE0D6F6-23A7-B10A-9E97-3EB0436DC9E4}"/>
              </a:ext>
            </a:extLst>
          </p:cNvPr>
          <p:cNvSpPr txBox="1"/>
          <p:nvPr/>
        </p:nvSpPr>
        <p:spPr>
          <a:xfrm>
            <a:off x="244718" y="863050"/>
            <a:ext cx="11655669" cy="890180"/>
          </a:xfrm>
          <a:prstGeom prst="rect">
            <a:avLst/>
          </a:prstGeom>
          <a:noFill/>
        </p:spPr>
        <p:txBody>
          <a:bodyPr wrap="square">
            <a:spAutoFit/>
          </a:bodyPr>
          <a:lstStyle/>
          <a:p>
            <a:pPr algn="just">
              <a:lnSpc>
                <a:spcPct val="104000"/>
              </a:lnSpc>
              <a:buNone/>
            </a:pPr>
            <a:r>
              <a:rPr lang="bg-BG" sz="1700" dirty="0">
                <a:solidFill>
                  <a:schemeClr val="tx1"/>
                </a:solidFill>
                <a:effectLst/>
                <a:latin typeface="Arial" panose="020B0604020202020204" pitchFamily="34" charset="0"/>
                <a:ea typeface="Arial" panose="020B0604020202020204" pitchFamily="34" charset="0"/>
              </a:rPr>
              <a:t>Когато наблюдаваме доставка на медицински хладилници, лаптопи или комплекти пътни знаци, въпросите са подобни на тези при договорите за Строителство, но доказателствата са преместваеми – побират се на палети и в кашони</a:t>
            </a:r>
            <a:r>
              <a:rPr lang="bg-BG" sz="1700" dirty="0">
                <a:solidFill>
                  <a:schemeClr val="tx1"/>
                </a:solidFill>
                <a:latin typeface="Arial" panose="020B0604020202020204" pitchFamily="34" charset="0"/>
                <a:ea typeface="Arial" panose="020B0604020202020204" pitchFamily="34" charset="0"/>
              </a:rPr>
              <a:t>.</a:t>
            </a:r>
            <a:endParaRPr lang="en-GB" sz="1700" dirty="0">
              <a:solidFill>
                <a:schemeClr val="tx1"/>
              </a:solidFill>
              <a:effectLst/>
              <a:latin typeface="Arial" panose="020B0604020202020204" pitchFamily="34" charset="0"/>
              <a:ea typeface="Arial" panose="020B0604020202020204" pitchFamily="34" charset="0"/>
            </a:endParaRPr>
          </a:p>
        </p:txBody>
      </p:sp>
      <p:sp>
        <p:nvSpPr>
          <p:cNvPr id="7" name="TextBox 6">
            <a:extLst>
              <a:ext uri="{FF2B5EF4-FFF2-40B4-BE49-F238E27FC236}">
                <a16:creationId xmlns:a16="http://schemas.microsoft.com/office/drawing/2014/main" id="{DC4C028C-83B0-20EF-6E76-7B5E51AA3715}"/>
              </a:ext>
            </a:extLst>
          </p:cNvPr>
          <p:cNvSpPr txBox="1"/>
          <p:nvPr/>
        </p:nvSpPr>
        <p:spPr>
          <a:xfrm>
            <a:off x="244718" y="1831512"/>
            <a:ext cx="4069371" cy="400110"/>
          </a:xfrm>
          <a:prstGeom prst="rect">
            <a:avLst/>
          </a:prstGeom>
          <a:noFill/>
        </p:spPr>
        <p:txBody>
          <a:bodyPr wrap="square">
            <a:spAutoFit/>
          </a:bodyPr>
          <a:lstStyle/>
          <a:p>
            <a:r>
              <a:rPr lang="bg-BG" sz="2000" b="1" dirty="0">
                <a:solidFill>
                  <a:srgbClr val="108670"/>
                </a:solidFill>
                <a:effectLst/>
                <a:latin typeface="Arial" panose="020B0604020202020204" pitchFamily="34" charset="0"/>
                <a:ea typeface="Arial" panose="020B0604020202020204" pitchFamily="34" charset="0"/>
              </a:rPr>
              <a:t>Четири основни проверки</a:t>
            </a:r>
            <a:endParaRPr lang="en-GB" sz="2000" b="1" dirty="0">
              <a:solidFill>
                <a:srgbClr val="108670"/>
              </a:solidFill>
            </a:endParaRPr>
          </a:p>
        </p:txBody>
      </p:sp>
      <p:sp>
        <p:nvSpPr>
          <p:cNvPr id="9" name="TextBox 8">
            <a:extLst>
              <a:ext uri="{FF2B5EF4-FFF2-40B4-BE49-F238E27FC236}">
                <a16:creationId xmlns:a16="http://schemas.microsoft.com/office/drawing/2014/main" id="{63815138-B14B-4EAA-63C8-A91D5001C184}"/>
              </a:ext>
            </a:extLst>
          </p:cNvPr>
          <p:cNvSpPr txBox="1"/>
          <p:nvPr/>
        </p:nvSpPr>
        <p:spPr>
          <a:xfrm>
            <a:off x="644770" y="3429000"/>
            <a:ext cx="2133600" cy="1611595"/>
          </a:xfrm>
          <a:prstGeom prst="rect">
            <a:avLst/>
          </a:prstGeom>
          <a:noFill/>
        </p:spPr>
        <p:txBody>
          <a:bodyPr wrap="square">
            <a:spAutoFit/>
          </a:bodyPr>
          <a:lstStyle/>
          <a:p>
            <a:pPr lvl="0" algn="ctr">
              <a:lnSpc>
                <a:spcPct val="104000"/>
              </a:lnSpc>
            </a:pPr>
            <a:r>
              <a:rPr lang="bg-BG" sz="1600" b="1" u="none" strike="noStrike" dirty="0">
                <a:solidFill>
                  <a:srgbClr val="666666"/>
                </a:solidFill>
                <a:effectLst/>
                <a:latin typeface="Arial" panose="020B0604020202020204" pitchFamily="34" charset="0"/>
                <a:ea typeface="Arial" panose="020B0604020202020204" pitchFamily="34" charset="0"/>
              </a:rPr>
              <a:t>Къде са артикулите? </a:t>
            </a:r>
            <a:r>
              <a:rPr lang="bg-BG" sz="1600" u="none" strike="noStrike" dirty="0">
                <a:solidFill>
                  <a:srgbClr val="666666"/>
                </a:solidFill>
                <a:effectLst/>
                <a:latin typeface="Arial" panose="020B0604020202020204" pitchFamily="34" charset="0"/>
                <a:ea typeface="Arial" panose="020B0604020202020204" pitchFamily="34" charset="0"/>
              </a:rPr>
              <a:t>Можете ли да ги видите в склад, на съхранение или монтирани?</a:t>
            </a:r>
            <a:endParaRPr lang="en-GB" sz="1600" u="none" strike="noStrike" dirty="0">
              <a:effectLst/>
              <a:latin typeface="Arial" panose="020B0604020202020204" pitchFamily="34" charset="0"/>
              <a:ea typeface="Arial" panose="020B0604020202020204" pitchFamily="34" charset="0"/>
            </a:endParaRPr>
          </a:p>
        </p:txBody>
      </p:sp>
      <p:sp>
        <p:nvSpPr>
          <p:cNvPr id="11" name="TextBox 10">
            <a:extLst>
              <a:ext uri="{FF2B5EF4-FFF2-40B4-BE49-F238E27FC236}">
                <a16:creationId xmlns:a16="http://schemas.microsoft.com/office/drawing/2014/main" id="{99BC7D88-C25D-3474-1DE6-990FC178D4D0}"/>
              </a:ext>
            </a:extLst>
          </p:cNvPr>
          <p:cNvSpPr txBox="1"/>
          <p:nvPr/>
        </p:nvSpPr>
        <p:spPr>
          <a:xfrm>
            <a:off x="3071446" y="3429000"/>
            <a:ext cx="2637692" cy="1867691"/>
          </a:xfrm>
          <a:prstGeom prst="rect">
            <a:avLst/>
          </a:prstGeom>
          <a:noFill/>
        </p:spPr>
        <p:txBody>
          <a:bodyPr wrap="square">
            <a:spAutoFit/>
          </a:bodyPr>
          <a:lstStyle/>
          <a:p>
            <a:pPr lvl="0" algn="ctr">
              <a:lnSpc>
                <a:spcPct val="104000"/>
              </a:lnSpc>
            </a:pPr>
            <a:r>
              <a:rPr lang="bg-BG" sz="1600" b="1" u="none" strike="noStrike" dirty="0">
                <a:solidFill>
                  <a:srgbClr val="666666"/>
                </a:solidFill>
                <a:effectLst/>
                <a:latin typeface="Arial" panose="020B0604020202020204" pitchFamily="34" charset="0"/>
                <a:ea typeface="Arial" panose="020B0604020202020204" pitchFamily="34" charset="0"/>
              </a:rPr>
              <a:t>Какво всъщност е доставено? </a:t>
            </a:r>
            <a:r>
              <a:rPr lang="bg-BG" sz="1600" u="none" strike="noStrike" dirty="0">
                <a:solidFill>
                  <a:srgbClr val="666666"/>
                </a:solidFill>
                <a:effectLst/>
                <a:latin typeface="Arial" panose="020B0604020202020204" pitchFamily="34" charset="0"/>
                <a:ea typeface="Arial" panose="020B0604020202020204" pitchFamily="34" charset="0"/>
              </a:rPr>
              <a:t>Проверете модела, количеството, серийните/партидните номера за евентуални подмени/по-ниско качество.</a:t>
            </a:r>
            <a:endParaRPr lang="en-GB" sz="1600" u="none" strike="noStrike" dirty="0">
              <a:effectLst/>
              <a:latin typeface="Arial" panose="020B0604020202020204" pitchFamily="34" charset="0"/>
              <a:ea typeface="Arial" panose="020B0604020202020204" pitchFamily="34" charset="0"/>
            </a:endParaRPr>
          </a:p>
        </p:txBody>
      </p:sp>
      <p:sp>
        <p:nvSpPr>
          <p:cNvPr id="13" name="TextBox 12">
            <a:extLst>
              <a:ext uri="{FF2B5EF4-FFF2-40B4-BE49-F238E27FC236}">
                <a16:creationId xmlns:a16="http://schemas.microsoft.com/office/drawing/2014/main" id="{65B001C7-3614-2DA4-346B-F57769D67442}"/>
              </a:ext>
            </a:extLst>
          </p:cNvPr>
          <p:cNvSpPr txBox="1"/>
          <p:nvPr/>
        </p:nvSpPr>
        <p:spPr>
          <a:xfrm>
            <a:off x="6002214" y="3429000"/>
            <a:ext cx="2532186" cy="1611595"/>
          </a:xfrm>
          <a:prstGeom prst="rect">
            <a:avLst/>
          </a:prstGeom>
          <a:noFill/>
        </p:spPr>
        <p:txBody>
          <a:bodyPr wrap="square">
            <a:spAutoFit/>
          </a:bodyPr>
          <a:lstStyle/>
          <a:p>
            <a:pPr lvl="0" algn="ctr">
              <a:lnSpc>
                <a:spcPct val="104000"/>
              </a:lnSpc>
            </a:pPr>
            <a:r>
              <a:rPr lang="bg-BG" sz="1600" b="1" u="none" strike="noStrike" dirty="0">
                <a:solidFill>
                  <a:srgbClr val="666666"/>
                </a:solidFill>
                <a:effectLst/>
                <a:latin typeface="Arial" panose="020B0604020202020204" pitchFamily="34" charset="0"/>
                <a:ea typeface="Arial" panose="020B0604020202020204" pitchFamily="34" charset="0"/>
              </a:rPr>
              <a:t>Какво е платено? </a:t>
            </a:r>
            <a:r>
              <a:rPr lang="bg-BG" sz="1600" u="none" strike="noStrike" dirty="0">
                <a:solidFill>
                  <a:srgbClr val="666666"/>
                </a:solidFill>
                <a:effectLst/>
                <a:latin typeface="Arial" panose="020B0604020202020204" pitchFamily="34" charset="0"/>
                <a:ea typeface="Arial" panose="020B0604020202020204" pitchFamily="34" charset="0"/>
              </a:rPr>
              <a:t>Сравнете фактурите/плащанията с протокола от действителната доставка.</a:t>
            </a:r>
            <a:endParaRPr lang="en-GB" sz="1600" u="none" strike="noStrike" dirty="0">
              <a:effectLst/>
              <a:latin typeface="Arial" panose="020B0604020202020204" pitchFamily="34" charset="0"/>
              <a:ea typeface="Arial" panose="020B0604020202020204" pitchFamily="34" charset="0"/>
            </a:endParaRPr>
          </a:p>
        </p:txBody>
      </p:sp>
      <p:sp>
        <p:nvSpPr>
          <p:cNvPr id="15" name="TextBox 14">
            <a:extLst>
              <a:ext uri="{FF2B5EF4-FFF2-40B4-BE49-F238E27FC236}">
                <a16:creationId xmlns:a16="http://schemas.microsoft.com/office/drawing/2014/main" id="{70C23E35-90F7-0C2C-BF1C-58E1BFEF738F}"/>
              </a:ext>
            </a:extLst>
          </p:cNvPr>
          <p:cNvSpPr txBox="1"/>
          <p:nvPr/>
        </p:nvSpPr>
        <p:spPr>
          <a:xfrm>
            <a:off x="9097110" y="3428999"/>
            <a:ext cx="2954214" cy="1355499"/>
          </a:xfrm>
          <a:prstGeom prst="rect">
            <a:avLst/>
          </a:prstGeom>
          <a:noFill/>
        </p:spPr>
        <p:txBody>
          <a:bodyPr wrap="square">
            <a:spAutoFit/>
          </a:bodyPr>
          <a:lstStyle/>
          <a:p>
            <a:pPr lvl="0" algn="ctr">
              <a:lnSpc>
                <a:spcPct val="104000"/>
              </a:lnSpc>
            </a:pPr>
            <a:r>
              <a:rPr lang="bg-BG" sz="1600" b="1" u="none" strike="noStrike" dirty="0">
                <a:solidFill>
                  <a:srgbClr val="666666"/>
                </a:solidFill>
                <a:effectLst/>
                <a:latin typeface="Arial" panose="020B0604020202020204" pitchFamily="34" charset="0"/>
                <a:ea typeface="Arial" panose="020B0604020202020204" pitchFamily="34" charset="0"/>
              </a:rPr>
              <a:t>Кой ги е доставил или монтирал? </a:t>
            </a:r>
            <a:r>
              <a:rPr lang="bg-BG" sz="1600" u="none" strike="noStrike" dirty="0">
                <a:solidFill>
                  <a:srgbClr val="666666"/>
                </a:solidFill>
                <a:effectLst/>
                <a:latin typeface="Arial" panose="020B0604020202020204" pitchFamily="34" charset="0"/>
                <a:ea typeface="Arial" panose="020B0604020202020204" pitchFamily="34" charset="0"/>
              </a:rPr>
              <a:t>Логистиката или монтажници от трети страни могат да бъдат скрити канали за злоупотреби.</a:t>
            </a:r>
            <a:endParaRPr lang="en-GB" sz="1600" u="none" strike="noStrike" dirty="0">
              <a:effectLst/>
              <a:latin typeface="Arial" panose="020B0604020202020204" pitchFamily="34" charset="0"/>
              <a:ea typeface="Arial" panose="020B0604020202020204" pitchFamily="34" charset="0"/>
            </a:endParaRPr>
          </a:p>
        </p:txBody>
      </p:sp>
      <p:sp>
        <p:nvSpPr>
          <p:cNvPr id="16" name="TextBox 15">
            <a:extLst>
              <a:ext uri="{FF2B5EF4-FFF2-40B4-BE49-F238E27FC236}">
                <a16:creationId xmlns:a16="http://schemas.microsoft.com/office/drawing/2014/main" id="{32713651-15E8-F8CB-03B0-242A6C279F20}"/>
              </a:ext>
            </a:extLst>
          </p:cNvPr>
          <p:cNvSpPr txBox="1"/>
          <p:nvPr/>
        </p:nvSpPr>
        <p:spPr>
          <a:xfrm>
            <a:off x="244718" y="5332070"/>
            <a:ext cx="5464420" cy="400110"/>
          </a:xfrm>
          <a:prstGeom prst="rect">
            <a:avLst/>
          </a:prstGeom>
          <a:noFill/>
        </p:spPr>
        <p:txBody>
          <a:bodyPr wrap="square">
            <a:spAutoFit/>
          </a:bodyPr>
          <a:lstStyle/>
          <a:p>
            <a:r>
              <a:rPr lang="bg-BG" sz="2000" b="1" dirty="0">
                <a:solidFill>
                  <a:srgbClr val="108670"/>
                </a:solidFill>
                <a:effectLst/>
                <a:latin typeface="Arial" panose="020B0604020202020204" pitchFamily="34" charset="0"/>
                <a:ea typeface="Arial" panose="020B0604020202020204" pitchFamily="34" charset="0"/>
              </a:rPr>
              <a:t>Корупционни модели за проследяване</a:t>
            </a:r>
            <a:endParaRPr lang="en-GB" sz="2000" b="1" dirty="0">
              <a:solidFill>
                <a:srgbClr val="108670"/>
              </a:solidFill>
            </a:endParaRPr>
          </a:p>
        </p:txBody>
      </p:sp>
      <p:sp>
        <p:nvSpPr>
          <p:cNvPr id="18" name="TextBox 17">
            <a:extLst>
              <a:ext uri="{FF2B5EF4-FFF2-40B4-BE49-F238E27FC236}">
                <a16:creationId xmlns:a16="http://schemas.microsoft.com/office/drawing/2014/main" id="{9A3021E4-7F21-4B62-D553-251F4FC21094}"/>
              </a:ext>
            </a:extLst>
          </p:cNvPr>
          <p:cNvSpPr txBox="1"/>
          <p:nvPr/>
        </p:nvSpPr>
        <p:spPr>
          <a:xfrm>
            <a:off x="244718" y="5732180"/>
            <a:ext cx="11608773" cy="937180"/>
          </a:xfrm>
          <a:prstGeom prst="rect">
            <a:avLst/>
          </a:prstGeom>
          <a:noFill/>
        </p:spPr>
        <p:txBody>
          <a:bodyPr wrap="square">
            <a:spAutoFit/>
          </a:bodyPr>
          <a:lstStyle/>
          <a:p>
            <a:pPr marL="342900" lvl="0" indent="-342900">
              <a:lnSpc>
                <a:spcPct val="104000"/>
              </a:lnSpc>
              <a:buFont typeface="Arial" panose="020B0604020202020204" pitchFamily="34" charset="0"/>
              <a:buChar char="●"/>
            </a:pPr>
            <a:r>
              <a:rPr lang="bg-BG" sz="1800" u="none" strike="noStrike" dirty="0">
                <a:solidFill>
                  <a:srgbClr val="666666"/>
                </a:solidFill>
                <a:effectLst/>
                <a:latin typeface="Arial" panose="020B0604020202020204" pitchFamily="34" charset="0"/>
                <a:ea typeface="Arial" panose="020B0604020202020204" pitchFamily="34" charset="0"/>
              </a:rPr>
              <a:t>Основен модел: </a:t>
            </a:r>
            <a:r>
              <a:rPr lang="bg-BG" sz="1800" b="1" u="none" strike="noStrike" dirty="0">
                <a:solidFill>
                  <a:srgbClr val="666666"/>
                </a:solidFill>
                <a:effectLst/>
                <a:latin typeface="Arial" panose="020B0604020202020204" pitchFamily="34" charset="0"/>
                <a:ea typeface="Arial" panose="020B0604020202020204" pitchFamily="34" charset="0"/>
              </a:rPr>
              <a:t>КМ2 </a:t>
            </a:r>
            <a:r>
              <a:rPr lang="bg-BG" sz="1800" u="none" strike="noStrike" dirty="0">
                <a:solidFill>
                  <a:srgbClr val="666666"/>
                </a:solidFill>
                <a:effectLst/>
                <a:latin typeface="Arial" panose="020B0604020202020204" pitchFamily="34" charset="0"/>
                <a:ea typeface="Arial" panose="020B0604020202020204" pitchFamily="34" charset="0"/>
              </a:rPr>
              <a:t>– Некачествени или непълни доставки в сравнение с разплатеното.</a:t>
            </a:r>
            <a:endParaRPr lang="en-GB" sz="1800" u="none" strike="noStrike" dirty="0">
              <a:effectLst/>
              <a:latin typeface="Arial" panose="020B0604020202020204" pitchFamily="34" charset="0"/>
              <a:ea typeface="Arial" panose="020B0604020202020204" pitchFamily="34" charset="0"/>
            </a:endParaRPr>
          </a:p>
          <a:p>
            <a:pPr marL="342900" lvl="0" indent="-342900">
              <a:lnSpc>
                <a:spcPct val="104000"/>
              </a:lnSpc>
              <a:buFont typeface="Arial" panose="020B0604020202020204" pitchFamily="34" charset="0"/>
              <a:buChar char="●"/>
            </a:pPr>
            <a:r>
              <a:rPr lang="bg-BG" sz="1800" u="none" strike="noStrike" dirty="0">
                <a:solidFill>
                  <a:srgbClr val="666666"/>
                </a:solidFill>
                <a:effectLst/>
                <a:latin typeface="Arial" panose="020B0604020202020204" pitchFamily="34" charset="0"/>
                <a:ea typeface="Arial" panose="020B0604020202020204" pitchFamily="34" charset="0"/>
              </a:rPr>
              <a:t>Перспектива за </a:t>
            </a:r>
            <a:r>
              <a:rPr lang="bg-BG" sz="1800" b="1" u="none" strike="noStrike" dirty="0">
                <a:solidFill>
                  <a:srgbClr val="666666"/>
                </a:solidFill>
                <a:effectLst/>
                <a:latin typeface="Arial" panose="020B0604020202020204" pitchFamily="34" charset="0"/>
                <a:ea typeface="Arial" panose="020B0604020202020204" pitchFamily="34" charset="0"/>
              </a:rPr>
              <a:t>КМ3 </a:t>
            </a:r>
            <a:r>
              <a:rPr lang="bg-BG" sz="1800" u="none" strike="noStrike" dirty="0">
                <a:solidFill>
                  <a:srgbClr val="666666"/>
                </a:solidFill>
                <a:effectLst/>
                <a:latin typeface="Arial" panose="020B0604020202020204" pitchFamily="34" charset="0"/>
                <a:ea typeface="Arial" panose="020B0604020202020204" pitchFamily="34" charset="0"/>
              </a:rPr>
              <a:t>– в случай, че изникнат непосочени логистични/монтажни фирми.</a:t>
            </a:r>
          </a:p>
          <a:p>
            <a:pPr marL="342900" lvl="0" indent="-342900">
              <a:lnSpc>
                <a:spcPct val="104000"/>
              </a:lnSpc>
              <a:buFont typeface="Arial" panose="020B0604020202020204" pitchFamily="34" charset="0"/>
              <a:buChar char="●"/>
            </a:pPr>
            <a:r>
              <a:rPr lang="bg-BG" sz="1800" dirty="0">
                <a:solidFill>
                  <a:srgbClr val="666666"/>
                </a:solidFill>
                <a:effectLst/>
                <a:latin typeface="Arial" panose="020B0604020202020204" pitchFamily="34" charset="0"/>
                <a:ea typeface="Arial" panose="020B0604020202020204" pitchFamily="34" charset="0"/>
              </a:rPr>
              <a:t>Препятстването на достъпа (напр. заключен склад) е предупредителен сигнал.</a:t>
            </a:r>
            <a:endParaRPr lang="en-GB" sz="1800" dirty="0"/>
          </a:p>
        </p:txBody>
      </p:sp>
    </p:spTree>
    <p:extLst>
      <p:ext uri="{BB962C8B-B14F-4D97-AF65-F5344CB8AC3E}">
        <p14:creationId xmlns:p14="http://schemas.microsoft.com/office/powerpoint/2010/main" val="344919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a9b0ea2687_0_0"/>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
        <p:nvSpPr>
          <p:cNvPr id="100" name="Google Shape;100;g3a9b0ea2687_0_0"/>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bg" sz="3500" dirty="0">
                <a:solidFill>
                  <a:srgbClr val="108670"/>
                </a:solidFill>
              </a:rPr>
              <a:t>Оглед на място: достъп и възпрепятстване</a:t>
            </a:r>
            <a:endParaRPr sz="3500" dirty="0">
              <a:solidFill>
                <a:srgbClr val="108670"/>
              </a:solidFill>
            </a:endParaRPr>
          </a:p>
        </p:txBody>
      </p:sp>
      <p:sp>
        <p:nvSpPr>
          <p:cNvPr id="101" name="Google Shape;101;g3a9b0ea2687_0_0"/>
          <p:cNvSpPr txBox="1"/>
          <p:nvPr/>
        </p:nvSpPr>
        <p:spPr>
          <a:xfrm>
            <a:off x="7169902" y="1142325"/>
            <a:ext cx="4869698" cy="278534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Aft>
                <a:spcPts val="0"/>
              </a:spcAft>
              <a:buClr>
                <a:srgbClr val="000000"/>
              </a:buClr>
              <a:buSzPts val="2000"/>
              <a:buFont typeface="Arial"/>
              <a:buNone/>
            </a:pPr>
            <a:r>
              <a:rPr lang="bg" sz="1800" b="1" i="0" u="none" strike="noStrike" cap="none" dirty="0">
                <a:solidFill>
                  <a:srgbClr val="108670"/>
                </a:solidFill>
                <a:latin typeface="Arial"/>
                <a:ea typeface="Arial"/>
                <a:cs typeface="Arial"/>
                <a:sym typeface="Arial"/>
              </a:rPr>
              <a:t>Защо е важно?</a:t>
            </a:r>
            <a:endParaRPr sz="1800" b="1" i="0" u="none" strike="noStrike" cap="none" dirty="0">
              <a:solidFill>
                <a:srgbClr val="404040"/>
              </a:solidFill>
              <a:latin typeface="Arial"/>
              <a:ea typeface="Arial"/>
              <a:cs typeface="Arial"/>
              <a:sym typeface="Arial"/>
            </a:endParaRPr>
          </a:p>
          <a:p>
            <a:pPr marL="457200" marR="0" lvl="0" indent="-342900" algn="l" rtl="0">
              <a:lnSpc>
                <a:spcPct val="100000"/>
              </a:lnSpc>
              <a:spcBef>
                <a:spcPts val="1000"/>
              </a:spcBef>
              <a:spcAft>
                <a:spcPts val="0"/>
              </a:spcAft>
              <a:buClr>
                <a:srgbClr val="666666"/>
              </a:buClr>
              <a:buSzPts val="1800"/>
              <a:buFont typeface="Arial"/>
              <a:buChar char="❏"/>
            </a:pPr>
            <a:r>
              <a:rPr lang="bg" sz="1800" b="0" i="0" u="none" strike="noStrike" cap="none" dirty="0">
                <a:solidFill>
                  <a:srgbClr val="666666"/>
                </a:solidFill>
                <a:latin typeface="Arial"/>
                <a:ea typeface="Arial"/>
                <a:cs typeface="Arial"/>
                <a:sym typeface="Arial"/>
              </a:rPr>
              <a:t>Стоките могат да бъдат </a:t>
            </a:r>
            <a:r>
              <a:rPr lang="bg" sz="1800" b="1" i="0" u="none" strike="noStrike" cap="none" dirty="0">
                <a:solidFill>
                  <a:srgbClr val="666666"/>
                </a:solidFill>
                <a:latin typeface="Arial"/>
                <a:ea typeface="Arial"/>
                <a:cs typeface="Arial"/>
                <a:sym typeface="Arial"/>
              </a:rPr>
              <a:t>скрити в в помещения за съхранение / външен склад</a:t>
            </a:r>
            <a:endParaRPr sz="1800" b="1" i="0" u="none" strike="noStrike" cap="none" dirty="0">
              <a:solidFill>
                <a:srgbClr val="666666"/>
              </a:solidFill>
              <a:latin typeface="Arial"/>
              <a:ea typeface="Arial"/>
              <a:cs typeface="Arial"/>
              <a:sym typeface="Arial"/>
            </a:endParaRPr>
          </a:p>
          <a:p>
            <a:pPr marL="457200" marR="0" lvl="0" indent="-342900" algn="l" rtl="0">
              <a:lnSpc>
                <a:spcPct val="100000"/>
              </a:lnSpc>
              <a:spcBef>
                <a:spcPts val="1000"/>
              </a:spcBef>
              <a:spcAft>
                <a:spcPts val="0"/>
              </a:spcAft>
              <a:buClr>
                <a:srgbClr val="666666"/>
              </a:buClr>
              <a:buSzPts val="1800"/>
              <a:buFont typeface="Arial"/>
              <a:buChar char="❏"/>
            </a:pPr>
            <a:r>
              <a:rPr lang="bg" sz="1800" b="0" i="0" u="none" strike="noStrike" cap="none" dirty="0">
                <a:solidFill>
                  <a:srgbClr val="666666"/>
                </a:solidFill>
                <a:latin typeface="Arial"/>
                <a:ea typeface="Arial"/>
                <a:cs typeface="Arial"/>
                <a:sym typeface="Arial"/>
              </a:rPr>
              <a:t>Отказът на достъп е често явление, когато </a:t>
            </a:r>
            <a:r>
              <a:rPr lang="bg" sz="1800" b="1" i="0" u="none" strike="noStrike" cap="none" dirty="0">
                <a:solidFill>
                  <a:srgbClr val="666666"/>
                </a:solidFill>
                <a:latin typeface="Arial"/>
                <a:ea typeface="Arial"/>
                <a:cs typeface="Arial"/>
                <a:sym typeface="Arial"/>
              </a:rPr>
              <a:t>нещо не е наред</a:t>
            </a:r>
            <a:endParaRPr sz="1800" b="1" i="0" u="none" strike="noStrike" cap="none" dirty="0">
              <a:solidFill>
                <a:srgbClr val="666666"/>
              </a:solidFill>
              <a:latin typeface="Arial"/>
              <a:ea typeface="Arial"/>
              <a:cs typeface="Arial"/>
              <a:sym typeface="Arial"/>
            </a:endParaRPr>
          </a:p>
          <a:p>
            <a:pPr marL="457200" marR="0" lvl="0" indent="-342900" algn="l" rtl="0">
              <a:lnSpc>
                <a:spcPct val="100000"/>
              </a:lnSpc>
              <a:spcBef>
                <a:spcPts val="1000"/>
              </a:spcBef>
              <a:spcAft>
                <a:spcPts val="0"/>
              </a:spcAft>
              <a:buClr>
                <a:srgbClr val="666666"/>
              </a:buClr>
              <a:buSzPts val="1800"/>
              <a:buFont typeface="Arial"/>
              <a:buChar char="❏"/>
            </a:pPr>
            <a:r>
              <a:rPr lang="bg" sz="1800" b="0" i="0" u="none" strike="noStrike" cap="none" dirty="0">
                <a:solidFill>
                  <a:srgbClr val="666666"/>
                </a:solidFill>
                <a:latin typeface="Arial"/>
                <a:ea typeface="Arial"/>
                <a:cs typeface="Arial"/>
                <a:sym typeface="Arial"/>
              </a:rPr>
              <a:t>Искаме да знаем </a:t>
            </a:r>
            <a:r>
              <a:rPr lang="bg" sz="1800" b="1" i="0" u="none" strike="noStrike" cap="none" dirty="0">
                <a:solidFill>
                  <a:srgbClr val="666666"/>
                </a:solidFill>
                <a:latin typeface="Arial"/>
                <a:ea typeface="Arial"/>
                <a:cs typeface="Arial"/>
                <a:sym typeface="Arial"/>
              </a:rPr>
              <a:t>кой </a:t>
            </a:r>
            <a:r>
              <a:rPr lang="bg" sz="1800" b="0" i="0" u="none" strike="noStrike" cap="none" dirty="0">
                <a:solidFill>
                  <a:srgbClr val="666666"/>
                </a:solidFill>
                <a:latin typeface="Arial"/>
                <a:ea typeface="Arial"/>
                <a:cs typeface="Arial"/>
                <a:sym typeface="Arial"/>
              </a:rPr>
              <a:t>не Ви е допуснал и </a:t>
            </a:r>
            <a:r>
              <a:rPr lang="bg" sz="1800" b="1" i="0" u="none" strike="noStrike" cap="none" dirty="0">
                <a:solidFill>
                  <a:srgbClr val="666666"/>
                </a:solidFill>
                <a:latin typeface="Arial"/>
                <a:ea typeface="Arial"/>
                <a:cs typeface="Arial"/>
                <a:sym typeface="Arial"/>
              </a:rPr>
              <a:t>къде</a:t>
            </a:r>
            <a:endParaRPr sz="1800" b="1" i="0" u="none" strike="noStrike" cap="none" dirty="0">
              <a:solidFill>
                <a:srgbClr val="666666"/>
              </a:solidFill>
              <a:latin typeface="Arial"/>
              <a:ea typeface="Arial"/>
              <a:cs typeface="Arial"/>
              <a:sym typeface="Arial"/>
            </a:endParaRPr>
          </a:p>
        </p:txBody>
      </p:sp>
      <p:sp>
        <p:nvSpPr>
          <p:cNvPr id="103" name="Google Shape;103;g3a9b0ea2687_0_0"/>
          <p:cNvSpPr txBox="1"/>
          <p:nvPr/>
        </p:nvSpPr>
        <p:spPr>
          <a:xfrm>
            <a:off x="7169902" y="3884012"/>
            <a:ext cx="4869698" cy="273405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Aft>
                <a:spcPts val="0"/>
              </a:spcAft>
              <a:buClr>
                <a:srgbClr val="000000"/>
              </a:buClr>
              <a:buSzPts val="1800"/>
              <a:buFont typeface="Arial"/>
              <a:buNone/>
            </a:pPr>
            <a:r>
              <a:rPr lang="ru-RU" sz="1800" b="1" i="0" u="none" strike="noStrike" cap="none" dirty="0">
                <a:solidFill>
                  <a:srgbClr val="108670"/>
                </a:solidFill>
                <a:latin typeface="Arial"/>
                <a:ea typeface="Arial"/>
                <a:cs typeface="Arial"/>
                <a:sym typeface="Arial"/>
              </a:rPr>
              <a:t>Как го </a:t>
            </a:r>
            <a:r>
              <a:rPr lang="bg-BG" sz="1800" b="1" i="0" u="none" strike="noStrike" cap="none" noProof="0" dirty="0">
                <a:solidFill>
                  <a:srgbClr val="108670"/>
                </a:solidFill>
                <a:latin typeface="Arial"/>
                <a:ea typeface="Arial"/>
                <a:cs typeface="Arial"/>
                <a:sym typeface="Arial"/>
              </a:rPr>
              <a:t>интерпретираме</a:t>
            </a:r>
            <a:endParaRPr lang="ru-RU" sz="1800" b="1" i="0" u="none" strike="noStrike" cap="none" dirty="0">
              <a:solidFill>
                <a:srgbClr val="108670"/>
              </a:solidFill>
              <a:latin typeface="Arial"/>
              <a:ea typeface="Arial"/>
              <a:cs typeface="Arial"/>
              <a:sym typeface="Arial"/>
            </a:endParaRPr>
          </a:p>
          <a:p>
            <a:pPr marL="457200" marR="0" lvl="0" indent="-342900" algn="l" rtl="0">
              <a:lnSpc>
                <a:spcPct val="100000"/>
              </a:lnSpc>
              <a:spcBef>
                <a:spcPts val="1000"/>
              </a:spcBef>
              <a:spcAft>
                <a:spcPts val="0"/>
              </a:spcAft>
              <a:buClr>
                <a:srgbClr val="666666"/>
              </a:buClr>
              <a:buSzPts val="1800"/>
              <a:buFont typeface="Arial"/>
              <a:buChar char="❏"/>
            </a:pPr>
            <a:r>
              <a:rPr lang="bg" sz="1800" b="0" i="0" u="none" strike="noStrike" cap="none" dirty="0">
                <a:solidFill>
                  <a:srgbClr val="666666"/>
                </a:solidFill>
                <a:latin typeface="Arial"/>
                <a:ea typeface="Arial"/>
                <a:cs typeface="Arial"/>
                <a:sym typeface="Arial"/>
              </a:rPr>
              <a:t>„Не е извършено посещение“ + </a:t>
            </a:r>
            <a:r>
              <a:rPr lang="bg" sz="1800" b="1" i="0" u="none" strike="noStrike" cap="none" dirty="0">
                <a:solidFill>
                  <a:srgbClr val="666666"/>
                </a:solidFill>
                <a:latin typeface="Arial"/>
                <a:ea typeface="Arial"/>
                <a:cs typeface="Arial"/>
                <a:sym typeface="Arial"/>
              </a:rPr>
              <a:t>без опит за оглед на склада/ мястото на монтаж </a:t>
            </a:r>
            <a:r>
              <a:rPr lang="bg" sz="1800" b="0" i="0" u="none" strike="noStrike" cap="none" dirty="0">
                <a:solidFill>
                  <a:srgbClr val="666666"/>
                </a:solidFill>
                <a:latin typeface="Arial"/>
                <a:ea typeface="Arial"/>
                <a:cs typeface="Arial"/>
                <a:sym typeface="Arial"/>
              </a:rPr>
              <a:t>→ слабост при мониторинг</a:t>
            </a:r>
            <a:r>
              <a:rPr lang="bg" sz="1800" dirty="0">
                <a:solidFill>
                  <a:srgbClr val="666666"/>
                </a:solidFill>
              </a:rPr>
              <a:t>а</a:t>
            </a:r>
            <a:endParaRPr sz="1800" b="0" i="0" u="none" strike="noStrike" cap="none" dirty="0">
              <a:solidFill>
                <a:srgbClr val="666666"/>
              </a:solidFill>
              <a:latin typeface="Arial"/>
              <a:ea typeface="Arial"/>
              <a:cs typeface="Arial"/>
              <a:sym typeface="Arial"/>
            </a:endParaRPr>
          </a:p>
          <a:p>
            <a:pPr marL="457200" marR="0" lvl="0" indent="-342900" algn="l" rtl="0">
              <a:lnSpc>
                <a:spcPct val="100000"/>
              </a:lnSpc>
              <a:spcBef>
                <a:spcPts val="600"/>
              </a:spcBef>
              <a:spcAft>
                <a:spcPts val="0"/>
              </a:spcAft>
              <a:buClr>
                <a:srgbClr val="666666"/>
              </a:buClr>
              <a:buSzPts val="1800"/>
              <a:buFont typeface="Arial"/>
              <a:buChar char="❏"/>
            </a:pPr>
            <a:r>
              <a:rPr lang="bg" sz="1800" b="0" i="0" u="none" strike="noStrike" cap="none" dirty="0">
                <a:solidFill>
                  <a:srgbClr val="666666"/>
                </a:solidFill>
                <a:latin typeface="Arial"/>
                <a:ea typeface="Arial"/>
                <a:cs typeface="Arial"/>
                <a:sym typeface="Arial"/>
              </a:rPr>
              <a:t>„Направен е опит, но достъпът е забранен“ → </a:t>
            </a:r>
            <a:r>
              <a:rPr lang="bg" sz="1800" b="1" i="0" u="none" strike="noStrike" cap="none" dirty="0">
                <a:solidFill>
                  <a:srgbClr val="666666"/>
                </a:solidFill>
                <a:latin typeface="Arial"/>
                <a:ea typeface="Arial"/>
                <a:cs typeface="Arial"/>
                <a:sym typeface="Arial"/>
              </a:rPr>
              <a:t>слабост при контрола</a:t>
            </a:r>
            <a:endParaRPr sz="1800" b="1" i="0" u="none" strike="noStrike" cap="none" dirty="0">
              <a:solidFill>
                <a:srgbClr val="666666"/>
              </a:solidFill>
              <a:latin typeface="Arial"/>
              <a:ea typeface="Arial"/>
              <a:cs typeface="Arial"/>
              <a:sym typeface="Arial"/>
            </a:endParaRPr>
          </a:p>
          <a:p>
            <a:pPr marL="457200" marR="0" lvl="0" indent="-342900" algn="l" rtl="0">
              <a:lnSpc>
                <a:spcPct val="100000"/>
              </a:lnSpc>
              <a:spcBef>
                <a:spcPts val="1000"/>
              </a:spcBef>
              <a:spcAft>
                <a:spcPts val="0"/>
              </a:spcAft>
              <a:buClr>
                <a:srgbClr val="666666"/>
              </a:buClr>
              <a:buSzPts val="1800"/>
              <a:buFont typeface="Arial"/>
              <a:buChar char="❏"/>
            </a:pPr>
            <a:r>
              <a:rPr lang="bg" sz="1800" b="0" i="0" u="none" strike="noStrike" cap="none" dirty="0">
                <a:solidFill>
                  <a:srgbClr val="666666"/>
                </a:solidFill>
                <a:latin typeface="Arial"/>
                <a:ea typeface="Arial"/>
                <a:cs typeface="Arial"/>
                <a:sym typeface="Arial"/>
              </a:rPr>
              <a:t>Запишете </a:t>
            </a:r>
            <a:r>
              <a:rPr lang="bg" sz="1800" b="1" i="0" u="none" strike="noStrike" cap="none" dirty="0">
                <a:solidFill>
                  <a:srgbClr val="666666"/>
                </a:solidFill>
                <a:latin typeface="Arial"/>
                <a:ea typeface="Arial"/>
                <a:cs typeface="Arial"/>
                <a:sym typeface="Arial"/>
              </a:rPr>
              <a:t>кой, кога, защо </a:t>
            </a:r>
            <a:r>
              <a:rPr lang="bg" sz="1800" b="0" i="0" u="none" strike="noStrike" cap="none" dirty="0">
                <a:solidFill>
                  <a:srgbClr val="666666"/>
                </a:solidFill>
                <a:latin typeface="Arial"/>
                <a:ea typeface="Arial"/>
                <a:cs typeface="Arial"/>
                <a:sym typeface="Arial"/>
              </a:rPr>
              <a:t>→ полезно впоследствие за </a:t>
            </a:r>
            <a:r>
              <a:rPr lang="bg" sz="1800" b="1" i="0" u="none" strike="noStrike" cap="none" dirty="0">
                <a:solidFill>
                  <a:srgbClr val="666666"/>
                </a:solidFill>
                <a:latin typeface="Arial"/>
                <a:ea typeface="Arial"/>
                <a:cs typeface="Arial"/>
                <a:sym typeface="Arial"/>
              </a:rPr>
              <a:t>КМ2 </a:t>
            </a:r>
            <a:r>
              <a:rPr lang="bg" sz="1800" b="0" i="0" u="none" strike="noStrike" cap="none" dirty="0">
                <a:solidFill>
                  <a:srgbClr val="666666"/>
                </a:solidFill>
                <a:latin typeface="Arial"/>
                <a:ea typeface="Arial"/>
                <a:cs typeface="Arial"/>
                <a:sym typeface="Arial"/>
              </a:rPr>
              <a:t>и/или </a:t>
            </a:r>
            <a:r>
              <a:rPr lang="bg" sz="1800" b="1" i="0" u="none" strike="noStrike" cap="none" dirty="0">
                <a:solidFill>
                  <a:srgbClr val="666666"/>
                </a:solidFill>
                <a:latin typeface="Arial"/>
                <a:ea typeface="Arial"/>
                <a:cs typeface="Arial"/>
                <a:sym typeface="Arial"/>
              </a:rPr>
              <a:t>КМ3</a:t>
            </a:r>
            <a:endParaRPr sz="1400" b="1"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9F60418B-78B8-BAA6-06AA-CCE716B06D18}"/>
              </a:ext>
            </a:extLst>
          </p:cNvPr>
          <p:cNvPicPr>
            <a:picLocks noChangeAspect="1"/>
          </p:cNvPicPr>
          <p:nvPr/>
        </p:nvPicPr>
        <p:blipFill>
          <a:blip r:embed="rId3"/>
          <a:stretch>
            <a:fillRect/>
          </a:stretch>
        </p:blipFill>
        <p:spPr>
          <a:xfrm>
            <a:off x="609600" y="1142325"/>
            <a:ext cx="6498620" cy="42241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3a9ecc4a29f_0_23"/>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
        <p:nvSpPr>
          <p:cNvPr id="109" name="Google Shape;109;g3a9ecc4a29f_0_23"/>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ts val="1400"/>
              <a:buNone/>
            </a:pPr>
            <a:r>
              <a:rPr lang="bg" sz="3500" dirty="0">
                <a:solidFill>
                  <a:srgbClr val="108670"/>
                </a:solidFill>
              </a:rPr>
              <a:t>Доставка на стоки: проверка на количествата и качеството</a:t>
            </a:r>
            <a:endParaRPr sz="3500" dirty="0">
              <a:solidFill>
                <a:srgbClr val="108670"/>
              </a:solidFill>
            </a:endParaRPr>
          </a:p>
        </p:txBody>
      </p:sp>
      <p:sp>
        <p:nvSpPr>
          <p:cNvPr id="110" name="Google Shape;110;g3a9ecc4a29f_0_23"/>
          <p:cNvSpPr txBox="1">
            <a:spLocks noGrp="1"/>
          </p:cNvSpPr>
          <p:nvPr>
            <p:ph type="body" idx="1"/>
          </p:nvPr>
        </p:nvSpPr>
        <p:spPr>
          <a:xfrm>
            <a:off x="623141" y="3968760"/>
            <a:ext cx="5147700" cy="27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bg" sz="1600" b="1" dirty="0">
                <a:solidFill>
                  <a:srgbClr val="108670"/>
                </a:solidFill>
              </a:rPr>
              <a:t>Какво </a:t>
            </a:r>
            <a:r>
              <a:rPr lang="bg-BG" sz="1600" b="1" dirty="0">
                <a:solidFill>
                  <a:srgbClr val="108670"/>
                </a:solidFill>
              </a:rPr>
              <a:t>проверяваме</a:t>
            </a:r>
            <a:endParaRPr sz="1600" b="1" dirty="0"/>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Сравнете </a:t>
            </a:r>
            <a:r>
              <a:rPr lang="bg" sz="1600" b="1" dirty="0">
                <a:solidFill>
                  <a:schemeClr val="dk1"/>
                </a:solidFill>
              </a:rPr>
              <a:t>фактура / опаковъчен лист / товарителница</a:t>
            </a:r>
            <a:endParaRPr sz="1600" b="1"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Проверете </a:t>
            </a:r>
            <a:r>
              <a:rPr lang="bg" sz="1600" b="1" dirty="0">
                <a:solidFill>
                  <a:schemeClr val="dk1"/>
                </a:solidFill>
              </a:rPr>
              <a:t>модела/типа и спецификациите </a:t>
            </a:r>
            <a:r>
              <a:rPr lang="bg" sz="1600" dirty="0">
                <a:solidFill>
                  <a:schemeClr val="dk1"/>
                </a:solidFill>
              </a:rPr>
              <a:t>на етикетите спрямо документите</a:t>
            </a:r>
            <a:endParaRPr sz="16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Пребройте </a:t>
            </a:r>
            <a:r>
              <a:rPr lang="bg" sz="1600" b="1" dirty="0">
                <a:solidFill>
                  <a:schemeClr val="dk1"/>
                </a:solidFill>
              </a:rPr>
              <a:t>малка извадка бройки </a:t>
            </a:r>
            <a:r>
              <a:rPr lang="bg" sz="1600" dirty="0">
                <a:solidFill>
                  <a:schemeClr val="dk1"/>
                </a:solidFill>
              </a:rPr>
              <a:t>от всеки ключов артикул</a:t>
            </a:r>
            <a:endParaRPr sz="16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Обърнете внимание на всяко </a:t>
            </a:r>
            <a:r>
              <a:rPr lang="bg" sz="1600" b="1" dirty="0">
                <a:solidFill>
                  <a:schemeClr val="dk1"/>
                </a:solidFill>
              </a:rPr>
              <a:t>отклонение над 2% </a:t>
            </a:r>
            <a:r>
              <a:rPr lang="bg" sz="1600" dirty="0">
                <a:solidFill>
                  <a:schemeClr val="dk1"/>
                </a:solidFill>
              </a:rPr>
              <a:t>(липсващи или допълнителни бройки)</a:t>
            </a:r>
            <a:endParaRPr sz="1600" dirty="0">
              <a:solidFill>
                <a:schemeClr val="dk1"/>
              </a:solidFill>
            </a:endParaRPr>
          </a:p>
        </p:txBody>
      </p:sp>
      <p:sp>
        <p:nvSpPr>
          <p:cNvPr id="111" name="Google Shape;111;g3a9ecc4a29f_0_23"/>
          <p:cNvSpPr txBox="1"/>
          <p:nvPr/>
        </p:nvSpPr>
        <p:spPr>
          <a:xfrm>
            <a:off x="5812255" y="3968760"/>
            <a:ext cx="5784000" cy="269609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Aft>
                <a:spcPts val="0"/>
              </a:spcAft>
              <a:buClr>
                <a:srgbClr val="000000"/>
              </a:buClr>
              <a:buSzPts val="2000"/>
              <a:buFont typeface="Arial"/>
              <a:buNone/>
            </a:pPr>
            <a:r>
              <a:rPr lang="bg" sz="1600" b="1" i="0" u="none" strike="noStrike" cap="none" dirty="0">
                <a:solidFill>
                  <a:srgbClr val="108670"/>
                </a:solidFill>
                <a:latin typeface="Arial"/>
                <a:ea typeface="Arial"/>
                <a:cs typeface="Arial"/>
                <a:sym typeface="Arial"/>
              </a:rPr>
              <a:t>Връзка с Корупционен модел 2</a:t>
            </a:r>
            <a:endParaRPr sz="1600" b="1" i="0" u="none" strike="noStrike" cap="none" dirty="0">
              <a:solidFill>
                <a:srgbClr val="404040"/>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bg" sz="1600" b="1" i="0" u="none" strike="noStrike" cap="none" dirty="0">
                <a:solidFill>
                  <a:schemeClr val="dk1"/>
                </a:solidFill>
                <a:latin typeface="Arial"/>
                <a:ea typeface="Arial"/>
                <a:cs typeface="Arial"/>
                <a:sym typeface="Arial"/>
              </a:rPr>
              <a:t>Несъответствие между модел/спецификации при една и съща цена </a:t>
            </a:r>
            <a:r>
              <a:rPr lang="bg" sz="1600" b="0" i="0" u="none" strike="noStrike" cap="none" dirty="0">
                <a:solidFill>
                  <a:schemeClr val="dk1"/>
                </a:solidFill>
                <a:latin typeface="Arial"/>
                <a:ea typeface="Arial"/>
                <a:cs typeface="Arial"/>
                <a:sym typeface="Arial"/>
              </a:rPr>
              <a:t>→ риск от понижаване на качеството</a:t>
            </a:r>
            <a:endParaRPr sz="1600" b="0" i="0" u="none" strike="noStrike" cap="none" dirty="0">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bg" sz="1600" b="1" i="0" u="none" strike="noStrike" cap="none" dirty="0">
                <a:solidFill>
                  <a:schemeClr val="dk1"/>
                </a:solidFill>
                <a:latin typeface="Arial"/>
                <a:ea typeface="Arial"/>
                <a:cs typeface="Arial"/>
                <a:sym typeface="Arial"/>
              </a:rPr>
              <a:t>По-малко доставени бройки от платените </a:t>
            </a:r>
            <a:r>
              <a:rPr lang="bg" sz="1600" b="0" i="0" u="none" strike="noStrike" cap="none" dirty="0">
                <a:solidFill>
                  <a:schemeClr val="dk1"/>
                </a:solidFill>
                <a:latin typeface="Arial"/>
                <a:ea typeface="Arial"/>
                <a:cs typeface="Arial"/>
                <a:sym typeface="Arial"/>
              </a:rPr>
              <a:t>→ класическа „червена лампичка“</a:t>
            </a:r>
            <a:endParaRPr lang="ru-RU" sz="1600" b="0" i="0" u="none" strike="noStrike" cap="none" dirty="0">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ru-RU" sz="1600" b="1" i="0" u="none" strike="noStrike" cap="none" dirty="0">
                <a:solidFill>
                  <a:schemeClr val="dk1"/>
                </a:solidFill>
                <a:latin typeface="Arial"/>
                <a:ea typeface="Arial"/>
                <a:cs typeface="Arial"/>
                <a:sym typeface="Arial"/>
              </a:rPr>
              <a:t>Множество </a:t>
            </a:r>
            <a:r>
              <a:rPr lang="bg-BG" sz="1600" b="1" i="0" u="none" strike="noStrike" cap="none" noProof="0" dirty="0">
                <a:solidFill>
                  <a:schemeClr val="dk1"/>
                </a:solidFill>
                <a:latin typeface="Arial"/>
                <a:ea typeface="Arial"/>
                <a:cs typeface="Arial"/>
                <a:sym typeface="Arial"/>
              </a:rPr>
              <a:t>дребни несъответствия </a:t>
            </a:r>
            <a:r>
              <a:rPr lang="bg-BG" sz="1600" b="0" i="0" u="none" strike="noStrike" cap="none" noProof="0" dirty="0">
                <a:solidFill>
                  <a:schemeClr val="dk1"/>
                </a:solidFill>
                <a:latin typeface="Arial"/>
                <a:ea typeface="Arial"/>
                <a:cs typeface="Arial"/>
                <a:sym typeface="Arial"/>
              </a:rPr>
              <a:t>→ систематични </a:t>
            </a:r>
            <a:r>
              <a:rPr lang="bg-BG" sz="1600" b="1" i="0" u="none" strike="noStrike" cap="none" noProof="0" dirty="0">
                <a:solidFill>
                  <a:schemeClr val="dk1"/>
                </a:solidFill>
                <a:latin typeface="Arial"/>
                <a:ea typeface="Arial"/>
                <a:cs typeface="Arial"/>
                <a:sym typeface="Arial"/>
              </a:rPr>
              <a:t>пропуски при контрола</a:t>
            </a:r>
            <a:r>
              <a:rPr lang="bg-BG" sz="1600" b="0" i="0" u="none" strike="noStrike" cap="none" noProof="0" dirty="0">
                <a:solidFill>
                  <a:schemeClr val="dk1"/>
                </a:solidFill>
                <a:latin typeface="Arial"/>
                <a:ea typeface="Arial"/>
                <a:cs typeface="Arial"/>
                <a:sym typeface="Arial"/>
              </a:rPr>
              <a:t>, а не единична грешка</a:t>
            </a:r>
            <a:endParaRPr lang="ru-RU" sz="1600" b="0" i="0" u="none" strike="noStrike" cap="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2562E4B0-AB8C-513E-C1D8-7DC59065521D}"/>
              </a:ext>
            </a:extLst>
          </p:cNvPr>
          <p:cNvPicPr>
            <a:picLocks noChangeAspect="1"/>
          </p:cNvPicPr>
          <p:nvPr/>
        </p:nvPicPr>
        <p:blipFill>
          <a:blip r:embed="rId3"/>
          <a:srcRect/>
          <a:stretch/>
        </p:blipFill>
        <p:spPr>
          <a:xfrm>
            <a:off x="1461220" y="1331640"/>
            <a:ext cx="9269559" cy="26308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3aa4ca22eb9_0_2"/>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
        <p:nvSpPr>
          <p:cNvPr id="118" name="Google Shape;118;g3aa4ca22eb9_0_2"/>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ts val="1400"/>
              <a:buNone/>
            </a:pPr>
            <a:r>
              <a:rPr lang="bg" sz="3500" dirty="0">
                <a:solidFill>
                  <a:srgbClr val="108670"/>
                </a:solidFill>
              </a:rPr>
              <a:t>Доставка на стоки: документи за съответствие и серийни номера</a:t>
            </a:r>
            <a:endParaRPr sz="3500" dirty="0">
              <a:solidFill>
                <a:srgbClr val="108670"/>
              </a:solidFill>
            </a:endParaRPr>
          </a:p>
        </p:txBody>
      </p:sp>
      <p:sp>
        <p:nvSpPr>
          <p:cNvPr id="119" name="Google Shape;119;g3aa4ca22eb9_0_2"/>
          <p:cNvSpPr txBox="1">
            <a:spLocks noGrp="1"/>
          </p:cNvSpPr>
          <p:nvPr>
            <p:ph type="body" idx="1"/>
          </p:nvPr>
        </p:nvSpPr>
        <p:spPr>
          <a:xfrm>
            <a:off x="609600" y="3827625"/>
            <a:ext cx="5147700" cy="27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bg" sz="1800" b="1" dirty="0">
                <a:solidFill>
                  <a:srgbClr val="108670"/>
                </a:solidFill>
              </a:rPr>
              <a:t>Какво </a:t>
            </a:r>
            <a:r>
              <a:rPr lang="bg-BG" sz="1800" b="1" dirty="0">
                <a:solidFill>
                  <a:srgbClr val="108670"/>
                </a:solidFill>
              </a:rPr>
              <a:t>проверяваме</a:t>
            </a:r>
            <a:endParaRPr sz="1800" b="1" dirty="0"/>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Наличие (</a:t>
            </a:r>
            <a:r>
              <a:rPr lang="bg" sz="1600" b="1" i="1" dirty="0">
                <a:solidFill>
                  <a:schemeClr val="dk1"/>
                </a:solidFill>
              </a:rPr>
              <a:t>„Да“/„Не“</a:t>
            </a:r>
            <a:r>
              <a:rPr lang="bg" sz="1600" i="1" dirty="0">
                <a:solidFill>
                  <a:schemeClr val="dk1"/>
                </a:solidFill>
              </a:rPr>
              <a:t>)</a:t>
            </a:r>
            <a:r>
              <a:rPr lang="bg" sz="1600" b="1" i="1" dirty="0">
                <a:solidFill>
                  <a:schemeClr val="dk1"/>
                </a:solidFill>
              </a:rPr>
              <a:t> </a:t>
            </a:r>
            <a:r>
              <a:rPr lang="bg" sz="1600" dirty="0">
                <a:solidFill>
                  <a:schemeClr val="dk1"/>
                </a:solidFill>
              </a:rPr>
              <a:t>на необходимите </a:t>
            </a:r>
            <a:r>
              <a:rPr lang="bg" sz="1600" b="1" dirty="0">
                <a:solidFill>
                  <a:schemeClr val="dk1"/>
                </a:solidFill>
              </a:rPr>
              <a:t>документи за съответствие</a:t>
            </a:r>
            <a:endParaRPr sz="1600" b="1"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Избройте кои документи сте видели (CE/DoC, протоколи от изпитвания, </a:t>
            </a:r>
            <a:r>
              <a:rPr lang="bg" sz="1600" b="1" dirty="0">
                <a:solidFill>
                  <a:schemeClr val="dk1"/>
                </a:solidFill>
              </a:rPr>
              <a:t>енергийни етикети </a:t>
            </a:r>
            <a:r>
              <a:rPr lang="bg" sz="1600" dirty="0">
                <a:solidFill>
                  <a:schemeClr val="dk1"/>
                </a:solidFill>
              </a:rPr>
              <a:t>и др.)</a:t>
            </a:r>
            <a:endParaRPr sz="16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Обърнете внимание къде са описани </a:t>
            </a:r>
            <a:endParaRPr sz="16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За няколко ключови артикула </a:t>
            </a:r>
            <a:r>
              <a:rPr lang="bg" sz="1600" b="1" dirty="0">
                <a:solidFill>
                  <a:schemeClr val="dk1"/>
                </a:solidFill>
              </a:rPr>
              <a:t>запишете/ фотографирайте </a:t>
            </a:r>
            <a:r>
              <a:rPr lang="bg" sz="1600" dirty="0">
                <a:solidFill>
                  <a:schemeClr val="dk1"/>
                </a:solidFill>
              </a:rPr>
              <a:t>серийните/партидните номера</a:t>
            </a:r>
            <a:endParaRPr sz="1600" dirty="0">
              <a:solidFill>
                <a:schemeClr val="dk1"/>
              </a:solidFill>
            </a:endParaRPr>
          </a:p>
        </p:txBody>
      </p:sp>
      <p:sp>
        <p:nvSpPr>
          <p:cNvPr id="120" name="Google Shape;120;g3aa4ca22eb9_0_2"/>
          <p:cNvSpPr txBox="1"/>
          <p:nvPr/>
        </p:nvSpPr>
        <p:spPr>
          <a:xfrm>
            <a:off x="5798400" y="3828175"/>
            <a:ext cx="5784000" cy="301002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Aft>
                <a:spcPts val="0"/>
              </a:spcAft>
              <a:buClr>
                <a:srgbClr val="000000"/>
              </a:buClr>
              <a:buSzPts val="2000"/>
              <a:buFont typeface="Arial"/>
              <a:buNone/>
            </a:pPr>
            <a:r>
              <a:rPr lang="bg-BG" sz="1800" b="1" i="0" u="none" strike="noStrike" cap="none" noProof="0" dirty="0">
                <a:solidFill>
                  <a:srgbClr val="108670"/>
                </a:solidFill>
                <a:latin typeface="Arial"/>
                <a:ea typeface="Arial"/>
                <a:cs typeface="Arial"/>
                <a:sym typeface="Arial"/>
              </a:rPr>
              <a:t>Връзка с Корупционен модел 2</a:t>
            </a:r>
          </a:p>
          <a:p>
            <a:pPr marL="457200" marR="0" lvl="0" indent="-342900" algn="l" rtl="0">
              <a:lnSpc>
                <a:spcPct val="115000"/>
              </a:lnSpc>
              <a:spcBef>
                <a:spcPts val="0"/>
              </a:spcBef>
              <a:spcAft>
                <a:spcPts val="0"/>
              </a:spcAft>
              <a:buClr>
                <a:schemeClr val="dk1"/>
              </a:buClr>
              <a:buSzPts val="1800"/>
              <a:buFont typeface="Arial"/>
              <a:buChar char="❏"/>
            </a:pPr>
            <a:r>
              <a:rPr lang="bg" sz="1600" b="1" i="0" u="none" strike="noStrike" cap="none" dirty="0">
                <a:solidFill>
                  <a:schemeClr val="dk1"/>
                </a:solidFill>
                <a:latin typeface="Arial"/>
                <a:ea typeface="Arial"/>
                <a:cs typeface="Arial"/>
                <a:sym typeface="Arial"/>
              </a:rPr>
              <a:t>Липсващи или непълни документи за съответствие </a:t>
            </a:r>
            <a:r>
              <a:rPr lang="bg" sz="1600" b="0" i="0" u="none" strike="noStrike" cap="none" dirty="0">
                <a:solidFill>
                  <a:schemeClr val="dk1"/>
                </a:solidFill>
                <a:latin typeface="Arial"/>
                <a:ea typeface="Arial"/>
                <a:cs typeface="Arial"/>
                <a:sym typeface="Arial"/>
              </a:rPr>
              <a:t>→ „червена лампичка“ за безопасност/съответствие с приетите стандарти</a:t>
            </a:r>
            <a:endParaRPr sz="1600" b="0" i="0" u="none" strike="noStrike" cap="none" dirty="0">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bg" sz="1600" b="0" i="0" u="none" strike="noStrike" cap="none" dirty="0">
                <a:solidFill>
                  <a:schemeClr val="dk1"/>
                </a:solidFill>
                <a:latin typeface="Arial"/>
                <a:ea typeface="Arial"/>
                <a:cs typeface="Arial"/>
                <a:sym typeface="Arial"/>
              </a:rPr>
              <a:t>Документите </a:t>
            </a:r>
            <a:r>
              <a:rPr lang="bg" sz="1600" b="1" i="0" u="none" strike="noStrike" cap="none" dirty="0">
                <a:solidFill>
                  <a:schemeClr val="dk1"/>
                </a:solidFill>
                <a:latin typeface="Arial"/>
                <a:ea typeface="Arial"/>
                <a:cs typeface="Arial"/>
                <a:sym typeface="Arial"/>
              </a:rPr>
              <a:t>не съответстват на предоставения модел </a:t>
            </a:r>
            <a:r>
              <a:rPr lang="bg" sz="1600" b="0" i="0" u="none" strike="noStrike" cap="none" dirty="0">
                <a:solidFill>
                  <a:schemeClr val="dk1"/>
                </a:solidFill>
                <a:latin typeface="Arial"/>
                <a:ea typeface="Arial"/>
                <a:cs typeface="Arial"/>
                <a:sym typeface="Arial"/>
              </a:rPr>
              <a:t>→ </a:t>
            </a:r>
            <a:r>
              <a:rPr lang="bg" sz="1600" b="1" i="0" u="none" strike="noStrike" cap="none" dirty="0">
                <a:solidFill>
                  <a:schemeClr val="dk1"/>
                </a:solidFill>
                <a:latin typeface="Arial"/>
                <a:ea typeface="Arial"/>
                <a:cs typeface="Arial"/>
                <a:sym typeface="Arial"/>
              </a:rPr>
              <a:t>подмяна на стоките / фалшифициране на документи</a:t>
            </a:r>
            <a:endParaRPr sz="1600" b="1" i="0" u="none" strike="noStrike" cap="none" dirty="0">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bg" sz="1600" b="1" i="0" u="none" strike="noStrike" cap="none" dirty="0">
                <a:solidFill>
                  <a:schemeClr val="dk1"/>
                </a:solidFill>
                <a:latin typeface="Arial"/>
                <a:ea typeface="Arial"/>
                <a:cs typeface="Arial"/>
                <a:sym typeface="Arial"/>
              </a:rPr>
              <a:t>Липсват серийни/партидни номера </a:t>
            </a:r>
            <a:r>
              <a:rPr lang="bg" sz="1600" b="0" i="0" u="none" strike="noStrike" cap="none" dirty="0">
                <a:solidFill>
                  <a:schemeClr val="dk1"/>
                </a:solidFill>
                <a:latin typeface="Arial"/>
                <a:ea typeface="Arial"/>
                <a:cs typeface="Arial"/>
                <a:sym typeface="Arial"/>
              </a:rPr>
              <a:t>за важни артикули → трудно за доказване какво е доставено; по-лесно е да се подмени/препродаде</a:t>
            </a:r>
            <a:endParaRPr sz="1600" b="0" i="0" u="none" strike="noStrike" cap="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39D20A0A-8457-3363-178F-07A7917FC41A}"/>
              </a:ext>
            </a:extLst>
          </p:cNvPr>
          <p:cNvPicPr>
            <a:picLocks noChangeAspect="1"/>
          </p:cNvPicPr>
          <p:nvPr/>
        </p:nvPicPr>
        <p:blipFill>
          <a:blip r:embed="rId3"/>
          <a:stretch>
            <a:fillRect/>
          </a:stretch>
        </p:blipFill>
        <p:spPr>
          <a:xfrm>
            <a:off x="1506317" y="1237719"/>
            <a:ext cx="8911312" cy="25109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aa4ca22eb9_0_11"/>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
        <p:nvSpPr>
          <p:cNvPr id="127" name="Google Shape;127;g3aa4ca22eb9_0_11"/>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ts val="1400"/>
              <a:buNone/>
            </a:pPr>
            <a:r>
              <a:rPr lang="bg" sz="3500" dirty="0">
                <a:solidFill>
                  <a:srgbClr val="108670"/>
                </a:solidFill>
              </a:rPr>
              <a:t>Доставка на стоки: платени спрямо доставени количества</a:t>
            </a:r>
            <a:endParaRPr sz="3500" dirty="0">
              <a:solidFill>
                <a:srgbClr val="108670"/>
              </a:solidFill>
            </a:endParaRPr>
          </a:p>
        </p:txBody>
      </p:sp>
      <p:sp>
        <p:nvSpPr>
          <p:cNvPr id="128" name="Google Shape;128;g3aa4ca22eb9_0_11"/>
          <p:cNvSpPr txBox="1">
            <a:spLocks noGrp="1"/>
          </p:cNvSpPr>
          <p:nvPr>
            <p:ph type="body" idx="1"/>
          </p:nvPr>
        </p:nvSpPr>
        <p:spPr>
          <a:xfrm>
            <a:off x="609500" y="4157400"/>
            <a:ext cx="5147700" cy="27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bg-BG" sz="1800" b="1" noProof="0" dirty="0">
                <a:solidFill>
                  <a:srgbClr val="108670"/>
                </a:solidFill>
              </a:rPr>
              <a:t>Какво проверяваме</a:t>
            </a:r>
          </a:p>
          <a:p>
            <a:pPr marL="457200" lvl="0" indent="-355600" algn="l" rtl="0">
              <a:lnSpc>
                <a:spcPct val="115000"/>
              </a:lnSpc>
              <a:spcBef>
                <a:spcPts val="0"/>
              </a:spcBef>
              <a:spcAft>
                <a:spcPts val="0"/>
              </a:spcAft>
              <a:buClr>
                <a:schemeClr val="dk1"/>
              </a:buClr>
              <a:buSzPts val="2000"/>
              <a:buChar char="❏"/>
            </a:pPr>
            <a:r>
              <a:rPr lang="bg" sz="1800" dirty="0">
                <a:solidFill>
                  <a:schemeClr val="dk1"/>
                </a:solidFill>
              </a:rPr>
              <a:t>Сравнете </a:t>
            </a:r>
            <a:r>
              <a:rPr lang="bg" sz="1800" b="1" dirty="0">
                <a:solidFill>
                  <a:schemeClr val="dk1"/>
                </a:solidFill>
              </a:rPr>
              <a:t>платежното нареждане </a:t>
            </a:r>
            <a:r>
              <a:rPr lang="bg" sz="1800" dirty="0">
                <a:solidFill>
                  <a:schemeClr val="dk1"/>
                </a:solidFill>
              </a:rPr>
              <a:t>с:</a:t>
            </a:r>
            <a:endParaRPr sz="1800" dirty="0">
              <a:solidFill>
                <a:schemeClr val="dk1"/>
              </a:solidFill>
            </a:endParaRPr>
          </a:p>
          <a:p>
            <a:pPr marL="914400" lvl="1" indent="-355600" algn="l" rtl="0">
              <a:lnSpc>
                <a:spcPct val="115000"/>
              </a:lnSpc>
              <a:spcBef>
                <a:spcPts val="0"/>
              </a:spcBef>
              <a:spcAft>
                <a:spcPts val="0"/>
              </a:spcAft>
              <a:buClr>
                <a:schemeClr val="dk1"/>
              </a:buClr>
              <a:buSzPts val="2000"/>
              <a:buChar char="–"/>
            </a:pPr>
            <a:r>
              <a:rPr lang="bg" sz="1800" dirty="0">
                <a:solidFill>
                  <a:schemeClr val="dk1"/>
                </a:solidFill>
              </a:rPr>
              <a:t>фактурата / товарителницата</a:t>
            </a:r>
            <a:endParaRPr sz="1800" dirty="0">
              <a:solidFill>
                <a:schemeClr val="dk1"/>
              </a:solidFill>
            </a:endParaRPr>
          </a:p>
          <a:p>
            <a:pPr marL="914400" lvl="1" indent="-355600" algn="l" rtl="0">
              <a:lnSpc>
                <a:spcPct val="115000"/>
              </a:lnSpc>
              <a:spcBef>
                <a:spcPts val="0"/>
              </a:spcBef>
              <a:spcAft>
                <a:spcPts val="0"/>
              </a:spcAft>
              <a:buClr>
                <a:schemeClr val="dk1"/>
              </a:buClr>
              <a:buSzPts val="2000"/>
              <a:buChar char="–"/>
            </a:pPr>
            <a:r>
              <a:rPr lang="bg" sz="1800" dirty="0">
                <a:solidFill>
                  <a:schemeClr val="dk1"/>
                </a:solidFill>
              </a:rPr>
              <a:t>действително доставените артикули</a:t>
            </a:r>
            <a:endParaRPr sz="18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bg" sz="1800" dirty="0">
                <a:solidFill>
                  <a:schemeClr val="dk1"/>
                </a:solidFill>
              </a:rPr>
              <a:t>Отбележете с </a:t>
            </a:r>
            <a:r>
              <a:rPr lang="bg" sz="1800" b="1" dirty="0">
                <a:solidFill>
                  <a:schemeClr val="dk1"/>
                </a:solidFill>
              </a:rPr>
              <a:t>„</a:t>
            </a:r>
            <a:r>
              <a:rPr lang="bg" sz="1800" b="1" i="1" dirty="0">
                <a:solidFill>
                  <a:schemeClr val="dk1"/>
                </a:solidFill>
              </a:rPr>
              <a:t>Да“/„Не“ </a:t>
            </a:r>
            <a:r>
              <a:rPr lang="bg" sz="1800" dirty="0">
                <a:solidFill>
                  <a:schemeClr val="dk1"/>
                </a:solidFill>
              </a:rPr>
              <a:t>дали платените количества съвпадат с получените количества</a:t>
            </a:r>
            <a:endParaRPr sz="18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bg" sz="1800" b="1" dirty="0">
                <a:solidFill>
                  <a:schemeClr val="dk1"/>
                </a:solidFill>
              </a:rPr>
              <a:t>Опишете всяко отклонение</a:t>
            </a:r>
            <a:r>
              <a:rPr lang="bg" sz="1800" dirty="0">
                <a:solidFill>
                  <a:schemeClr val="dk1"/>
                </a:solidFill>
              </a:rPr>
              <a:t> над 2%</a:t>
            </a:r>
            <a:endParaRPr sz="1800" dirty="0">
              <a:solidFill>
                <a:schemeClr val="dk1"/>
              </a:solidFill>
            </a:endParaRPr>
          </a:p>
        </p:txBody>
      </p:sp>
      <p:sp>
        <p:nvSpPr>
          <p:cNvPr id="129" name="Google Shape;129;g3aa4ca22eb9_0_11"/>
          <p:cNvSpPr txBox="1"/>
          <p:nvPr/>
        </p:nvSpPr>
        <p:spPr>
          <a:xfrm>
            <a:off x="5750666" y="4157400"/>
            <a:ext cx="5973867" cy="264992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Aft>
                <a:spcPts val="0"/>
              </a:spcAft>
              <a:buClr>
                <a:srgbClr val="000000"/>
              </a:buClr>
              <a:buSzPts val="2000"/>
              <a:buFont typeface="Arial"/>
              <a:buNone/>
            </a:pPr>
            <a:r>
              <a:rPr lang="bg" sz="1800" b="1" i="0" u="none" strike="noStrike" cap="none" dirty="0">
                <a:solidFill>
                  <a:srgbClr val="108670"/>
                </a:solidFill>
                <a:latin typeface="Arial"/>
                <a:ea typeface="Arial"/>
                <a:cs typeface="Arial"/>
                <a:sym typeface="Arial"/>
              </a:rPr>
              <a:t>Как го интерпретираме (връзка с Корупционен модел 2)</a:t>
            </a:r>
            <a:endParaRPr sz="1800" b="1" i="0" u="none" strike="noStrike" cap="none" dirty="0">
              <a:solidFill>
                <a:srgbClr val="404040"/>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bg" sz="1800" b="0" i="0" u="none" strike="noStrike" cap="none" dirty="0">
                <a:solidFill>
                  <a:schemeClr val="dk1"/>
                </a:solidFill>
                <a:latin typeface="Arial"/>
                <a:ea typeface="Arial"/>
                <a:cs typeface="Arial"/>
                <a:sym typeface="Arial"/>
              </a:rPr>
              <a:t>Еднакви количества по документи и в действителност → нисък корупционен риск</a:t>
            </a:r>
            <a:endParaRPr sz="1800" b="0" i="0" u="none" strike="noStrike" cap="none" dirty="0">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bg" sz="1800" b="0" i="0" u="none" strike="noStrike" cap="none" dirty="0">
                <a:solidFill>
                  <a:schemeClr val="dk1"/>
                </a:solidFill>
                <a:latin typeface="Arial"/>
                <a:ea typeface="Arial"/>
                <a:cs typeface="Arial"/>
                <a:sym typeface="Arial"/>
              </a:rPr>
              <a:t>Пълно плащане, но частична доставка → </a:t>
            </a:r>
            <a:r>
              <a:rPr lang="bg-BG" sz="1800" b="0" i="0" u="none" strike="noStrike" cap="none" dirty="0">
                <a:solidFill>
                  <a:schemeClr val="dk1"/>
                </a:solidFill>
                <a:latin typeface="Arial"/>
                <a:ea typeface="Arial"/>
                <a:cs typeface="Arial"/>
                <a:sym typeface="Arial"/>
              </a:rPr>
              <a:t>„червена лампичка“</a:t>
            </a:r>
            <a:endParaRPr sz="1800" b="0" i="0" u="none" strike="noStrike" cap="none" dirty="0">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bg" sz="1800" b="0" i="0" u="none" strike="noStrike" cap="none" dirty="0">
                <a:solidFill>
                  <a:schemeClr val="dk1"/>
                </a:solidFill>
                <a:latin typeface="Arial"/>
                <a:ea typeface="Arial"/>
                <a:cs typeface="Arial"/>
                <a:sym typeface="Arial"/>
              </a:rPr>
              <a:t>Надплащане за артикули с по-ниско кочество → корупция и вероятност за измама</a:t>
            </a:r>
            <a:endParaRPr sz="1800" b="0" i="0" u="none" strike="noStrike" cap="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39C610E1-ED93-B2AD-7999-60D66CD8CE56}"/>
              </a:ext>
            </a:extLst>
          </p:cNvPr>
          <p:cNvPicPr>
            <a:picLocks noChangeAspect="1"/>
          </p:cNvPicPr>
          <p:nvPr/>
        </p:nvPicPr>
        <p:blipFill>
          <a:blip r:embed="rId3"/>
          <a:stretch>
            <a:fillRect/>
          </a:stretch>
        </p:blipFill>
        <p:spPr>
          <a:xfrm>
            <a:off x="3454400" y="939690"/>
            <a:ext cx="7655790" cy="30804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3a9ecc4a29f_0_5"/>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
        <p:nvSpPr>
          <p:cNvPr id="136" name="Google Shape;136;g3a9ecc4a29f_0_5"/>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ts val="1400"/>
              <a:buNone/>
            </a:pPr>
            <a:r>
              <a:rPr lang="bg" sz="3500" dirty="0">
                <a:solidFill>
                  <a:srgbClr val="108670"/>
                </a:solidFill>
              </a:rPr>
              <a:t>Доставка на стоки: изпълнители/подизпълнители, предаване</a:t>
            </a:r>
            <a:endParaRPr sz="3500" dirty="0">
              <a:solidFill>
                <a:srgbClr val="108670"/>
              </a:solidFill>
            </a:endParaRPr>
          </a:p>
        </p:txBody>
      </p:sp>
      <p:sp>
        <p:nvSpPr>
          <p:cNvPr id="137" name="Google Shape;137;g3a9ecc4a29f_0_5"/>
          <p:cNvSpPr txBox="1">
            <a:spLocks noGrp="1"/>
          </p:cNvSpPr>
          <p:nvPr>
            <p:ph type="body" idx="1"/>
          </p:nvPr>
        </p:nvSpPr>
        <p:spPr>
          <a:xfrm>
            <a:off x="609500" y="4034628"/>
            <a:ext cx="5147700" cy="27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bg" sz="1600" b="1" dirty="0">
                <a:solidFill>
                  <a:srgbClr val="108670"/>
                </a:solidFill>
              </a:rPr>
              <a:t>Какво </a:t>
            </a:r>
            <a:r>
              <a:rPr lang="bg-BG" sz="1600" b="1" dirty="0">
                <a:solidFill>
                  <a:srgbClr val="108670"/>
                </a:solidFill>
              </a:rPr>
              <a:t>попълваме</a:t>
            </a:r>
            <a:endParaRPr sz="1600" b="1" dirty="0"/>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Отбележете „</a:t>
            </a:r>
            <a:r>
              <a:rPr lang="bg" sz="1600" b="1" i="1" dirty="0">
                <a:solidFill>
                  <a:schemeClr val="dk1"/>
                </a:solidFill>
              </a:rPr>
              <a:t>Да“, </a:t>
            </a:r>
            <a:r>
              <a:rPr lang="bg" sz="1600" dirty="0">
                <a:solidFill>
                  <a:schemeClr val="dk1"/>
                </a:solidFill>
              </a:rPr>
              <a:t>ако видите логистични фирми или монтажници от трети страни</a:t>
            </a:r>
            <a:endParaRPr sz="16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Посочете </a:t>
            </a:r>
            <a:r>
              <a:rPr lang="bg" sz="1600" b="1" dirty="0">
                <a:solidFill>
                  <a:schemeClr val="dk1"/>
                </a:solidFill>
              </a:rPr>
              <a:t>наименованието/логото, </a:t>
            </a:r>
            <a:r>
              <a:rPr lang="bg" sz="1600" dirty="0">
                <a:solidFill>
                  <a:schemeClr val="dk1"/>
                </a:solidFill>
              </a:rPr>
              <a:t>което сте забелязали</a:t>
            </a:r>
            <a:endParaRPr sz="16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Накратко опишете </a:t>
            </a:r>
            <a:r>
              <a:rPr lang="bg" sz="1600" b="1" dirty="0">
                <a:solidFill>
                  <a:schemeClr val="dk1"/>
                </a:solidFill>
              </a:rPr>
              <a:t>какво са правили </a:t>
            </a:r>
            <a:r>
              <a:rPr lang="bg" sz="1600" dirty="0">
                <a:solidFill>
                  <a:schemeClr val="dk1"/>
                </a:solidFill>
              </a:rPr>
              <a:t>(транспорт, разтоварване, монтаж)</a:t>
            </a:r>
            <a:endParaRPr sz="16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bg" sz="1600" dirty="0">
                <a:solidFill>
                  <a:schemeClr val="dk1"/>
                </a:solidFill>
              </a:rPr>
              <a:t>Отбележете </a:t>
            </a:r>
            <a:r>
              <a:rPr lang="bg" sz="1600" b="1" dirty="0">
                <a:solidFill>
                  <a:schemeClr val="dk1"/>
                </a:solidFill>
              </a:rPr>
              <a:t>къде сте го видели </a:t>
            </a:r>
            <a:r>
              <a:rPr lang="bg" sz="1600" dirty="0">
                <a:solidFill>
                  <a:schemeClr val="dk1"/>
                </a:solidFill>
              </a:rPr>
              <a:t>(склад, помещение за съхранение, училище, клиника)</a:t>
            </a:r>
            <a:endParaRPr sz="1600" b="1" dirty="0">
              <a:solidFill>
                <a:schemeClr val="dk1"/>
              </a:solidFill>
            </a:endParaRPr>
          </a:p>
        </p:txBody>
      </p:sp>
      <p:sp>
        <p:nvSpPr>
          <p:cNvPr id="139" name="Google Shape;139;g3a9ecc4a29f_0_5"/>
          <p:cNvSpPr txBox="1"/>
          <p:nvPr/>
        </p:nvSpPr>
        <p:spPr>
          <a:xfrm>
            <a:off x="6366487" y="4108984"/>
            <a:ext cx="5147700" cy="241293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bg" sz="1600" b="1" i="0" u="none" strike="noStrike" cap="none" dirty="0">
                <a:solidFill>
                  <a:srgbClr val="108670"/>
                </a:solidFill>
                <a:latin typeface="Arial"/>
                <a:ea typeface="Arial"/>
                <a:cs typeface="Arial"/>
                <a:sym typeface="Arial"/>
              </a:rPr>
              <a:t>Връзка </a:t>
            </a:r>
            <a:r>
              <a:rPr lang="bg" sz="1600" b="1" dirty="0">
                <a:solidFill>
                  <a:srgbClr val="108670"/>
                </a:solidFill>
              </a:rPr>
              <a:t>с Корупционен модел 3 </a:t>
            </a:r>
            <a:r>
              <a:rPr lang="bg" sz="1600" b="1" i="0" u="none" strike="noStrike" cap="none" dirty="0">
                <a:solidFill>
                  <a:srgbClr val="108670"/>
                </a:solidFill>
                <a:latin typeface="Arial"/>
                <a:ea typeface="Arial"/>
                <a:cs typeface="Arial"/>
                <a:sym typeface="Arial"/>
              </a:rPr>
              <a:t>+ качество</a:t>
            </a:r>
            <a:endParaRPr sz="1600" b="1" i="0" u="none" strike="noStrike" cap="none" dirty="0">
              <a:solidFill>
                <a:srgbClr val="404040"/>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bg" sz="1600" b="0" i="0" u="none" strike="noStrike" cap="none" dirty="0">
                <a:solidFill>
                  <a:schemeClr val="dk1"/>
                </a:solidFill>
                <a:latin typeface="Arial"/>
                <a:ea typeface="Arial"/>
                <a:cs typeface="Arial"/>
                <a:sym typeface="Arial"/>
              </a:rPr>
              <a:t>Непосочени фирми за логистика / монтаж → потенциален </a:t>
            </a:r>
            <a:r>
              <a:rPr lang="bg" sz="1600" b="1" i="0" u="none" strike="noStrike" cap="none" dirty="0">
                <a:solidFill>
                  <a:schemeClr val="dk1"/>
                </a:solidFill>
                <a:latin typeface="Arial"/>
                <a:ea typeface="Arial"/>
                <a:cs typeface="Arial"/>
                <a:sym typeface="Arial"/>
              </a:rPr>
              <a:t>скрит подизпълнител</a:t>
            </a:r>
            <a:endParaRPr sz="1600" b="0" i="0" u="none" strike="noStrike" cap="none" dirty="0">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bg" sz="1600" b="0" i="0" u="none" strike="noStrike" cap="none" dirty="0">
                <a:solidFill>
                  <a:schemeClr val="dk1"/>
                </a:solidFill>
                <a:latin typeface="Arial"/>
                <a:ea typeface="Arial"/>
                <a:cs typeface="Arial"/>
                <a:sym typeface="Arial"/>
              </a:rPr>
              <a:t>Същата фирма участва в няколко поръчки → тенденция, заслужаваща внимание</a:t>
            </a:r>
            <a:endParaRPr sz="1600" b="0" i="0" u="none" strike="noStrike" cap="none" dirty="0">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bg" sz="1600" b="0" i="0" u="none" strike="noStrike" cap="none" dirty="0">
                <a:solidFill>
                  <a:schemeClr val="dk1"/>
                </a:solidFill>
                <a:latin typeface="Arial"/>
                <a:ea typeface="Arial"/>
                <a:cs typeface="Arial"/>
                <a:sym typeface="Arial"/>
              </a:rPr>
              <a:t>Може да е законно (рамков договор за превоз), но все пак е сигнал за риск, който е желателно да се документира</a:t>
            </a:r>
            <a:endParaRPr sz="1600" b="0" i="0" u="none" strike="noStrike" cap="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40D4CB5F-3AE4-941B-EFB8-55C1F018EB8C}"/>
              </a:ext>
            </a:extLst>
          </p:cNvPr>
          <p:cNvPicPr>
            <a:picLocks noChangeAspect="1"/>
          </p:cNvPicPr>
          <p:nvPr/>
        </p:nvPicPr>
        <p:blipFill>
          <a:blip r:embed="rId3"/>
          <a:srcRect/>
          <a:stretch/>
        </p:blipFill>
        <p:spPr>
          <a:xfrm>
            <a:off x="3183350" y="910809"/>
            <a:ext cx="7155180" cy="311911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a9fa8ff7ef_0_6"/>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dirty="0"/>
          </a:p>
        </p:txBody>
      </p:sp>
      <p:sp>
        <p:nvSpPr>
          <p:cNvPr id="145" name="Google Shape;145;g3a9fa8ff7ef_0_6"/>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ts val="1400"/>
              <a:buNone/>
            </a:pPr>
            <a:r>
              <a:rPr lang="bg" sz="3500" dirty="0">
                <a:solidFill>
                  <a:srgbClr val="108670"/>
                </a:solidFill>
              </a:rPr>
              <a:t>Доставка на стоки: гаранция, ръководства и обучение</a:t>
            </a:r>
            <a:endParaRPr sz="3500" dirty="0">
              <a:solidFill>
                <a:srgbClr val="108670"/>
              </a:solidFill>
            </a:endParaRPr>
          </a:p>
        </p:txBody>
      </p:sp>
      <p:sp>
        <p:nvSpPr>
          <p:cNvPr id="146" name="Google Shape;146;g3a9fa8ff7ef_0_6"/>
          <p:cNvSpPr txBox="1">
            <a:spLocks noGrp="1"/>
          </p:cNvSpPr>
          <p:nvPr>
            <p:ph type="body" idx="1"/>
          </p:nvPr>
        </p:nvSpPr>
        <p:spPr>
          <a:xfrm>
            <a:off x="6880616" y="1443781"/>
            <a:ext cx="5147700" cy="4405475"/>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bg" sz="1800" b="1" dirty="0">
                <a:solidFill>
                  <a:srgbClr val="108670"/>
                </a:solidFill>
              </a:rPr>
              <a:t>Какво </a:t>
            </a:r>
            <a:r>
              <a:rPr lang="bg-BG" sz="1800" b="1" dirty="0">
                <a:solidFill>
                  <a:srgbClr val="108670"/>
                </a:solidFill>
              </a:rPr>
              <a:t>попълваме</a:t>
            </a:r>
            <a:endParaRPr sz="1800" b="1" dirty="0"/>
          </a:p>
          <a:p>
            <a:pPr marL="457200" lvl="0" indent="-355600" algn="l" rtl="0">
              <a:lnSpc>
                <a:spcPct val="115000"/>
              </a:lnSpc>
              <a:spcBef>
                <a:spcPts val="0"/>
              </a:spcBef>
              <a:spcAft>
                <a:spcPts val="0"/>
              </a:spcAft>
              <a:buClr>
                <a:schemeClr val="dk1"/>
              </a:buClr>
              <a:buSzPts val="2000"/>
              <a:buChar char="❏"/>
            </a:pPr>
            <a:r>
              <a:rPr lang="bg" sz="1800" dirty="0">
                <a:solidFill>
                  <a:schemeClr val="dk1"/>
                </a:solidFill>
              </a:rPr>
              <a:t>Отбележете </a:t>
            </a:r>
            <a:r>
              <a:rPr lang="bg" sz="1800" b="1" i="1" dirty="0">
                <a:solidFill>
                  <a:schemeClr val="dk1"/>
                </a:solidFill>
              </a:rPr>
              <a:t>„Да“/„Не“ </a:t>
            </a:r>
            <a:r>
              <a:rPr lang="bg" sz="1800" dirty="0">
                <a:solidFill>
                  <a:schemeClr val="dk1"/>
                </a:solidFill>
              </a:rPr>
              <a:t>за наличие на гаранцията, ръководство за ползване и базово обучение</a:t>
            </a:r>
            <a:endParaRPr sz="18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bg" sz="1800" dirty="0">
                <a:solidFill>
                  <a:schemeClr val="dk1"/>
                </a:solidFill>
              </a:rPr>
              <a:t>При отговори </a:t>
            </a:r>
            <a:r>
              <a:rPr lang="bg" sz="1800" b="1" i="1" dirty="0">
                <a:solidFill>
                  <a:schemeClr val="dk1"/>
                </a:solidFill>
              </a:rPr>
              <a:t>„Не“ </a:t>
            </a:r>
            <a:r>
              <a:rPr lang="bg" sz="1800" i="1" dirty="0">
                <a:solidFill>
                  <a:schemeClr val="dk1"/>
                </a:solidFill>
              </a:rPr>
              <a:t>или</a:t>
            </a:r>
            <a:r>
              <a:rPr lang="bg" sz="1800" b="1" i="1" dirty="0">
                <a:solidFill>
                  <a:schemeClr val="dk1"/>
                </a:solidFill>
              </a:rPr>
              <a:t> „Друго“ </a:t>
            </a:r>
            <a:r>
              <a:rPr lang="bg" sz="1800" dirty="0">
                <a:solidFill>
                  <a:schemeClr val="dk1"/>
                </a:solidFill>
              </a:rPr>
              <a:t>опишете какво липсва (напр. не са открити ръководства; персоналът не е обучен)</a:t>
            </a:r>
            <a:endParaRPr sz="18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bg" sz="1800" dirty="0">
                <a:solidFill>
                  <a:schemeClr val="dk1"/>
                </a:solidFill>
              </a:rPr>
              <a:t>Отбележете </a:t>
            </a:r>
            <a:r>
              <a:rPr lang="bg" sz="1800" b="1" dirty="0">
                <a:solidFill>
                  <a:schemeClr val="dk1"/>
                </a:solidFill>
              </a:rPr>
              <a:t>мястото на наблюдение</a:t>
            </a:r>
            <a:r>
              <a:rPr lang="bg-BG" sz="1800" b="1" dirty="0">
                <a:solidFill>
                  <a:schemeClr val="dk1"/>
                </a:solidFill>
              </a:rPr>
              <a:t>то</a:t>
            </a:r>
            <a:r>
              <a:rPr lang="bg" sz="1800" b="1" dirty="0">
                <a:solidFill>
                  <a:schemeClr val="dk1"/>
                </a:solidFill>
              </a:rPr>
              <a:t> </a:t>
            </a:r>
            <a:r>
              <a:rPr lang="bg" sz="1800" dirty="0">
                <a:solidFill>
                  <a:schemeClr val="dk1"/>
                </a:solidFill>
              </a:rPr>
              <a:t>(склад на клиниката, училищна лаборатория, общинско депо)</a:t>
            </a:r>
            <a:endParaRPr sz="18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bg" sz="1800" dirty="0">
                <a:solidFill>
                  <a:schemeClr val="dk1"/>
                </a:solidFill>
              </a:rPr>
              <a:t>Когато е уместно, добавете накратко допълнителни детайли: „</a:t>
            </a:r>
            <a:r>
              <a:rPr lang="bg" sz="1800" i="1" dirty="0">
                <a:solidFill>
                  <a:schemeClr val="dk1"/>
                </a:solidFill>
              </a:rPr>
              <a:t>устно потвърждение от медицинска сестра/техник</a:t>
            </a:r>
            <a:r>
              <a:rPr lang="bg" sz="1800" dirty="0">
                <a:solidFill>
                  <a:schemeClr val="dk1"/>
                </a:solidFill>
              </a:rPr>
              <a:t>“</a:t>
            </a:r>
            <a:endParaRPr sz="1800" dirty="0">
              <a:solidFill>
                <a:schemeClr val="dk1"/>
              </a:solidFill>
            </a:endParaRPr>
          </a:p>
        </p:txBody>
      </p:sp>
      <p:pic>
        <p:nvPicPr>
          <p:cNvPr id="3" name="Picture 2">
            <a:extLst>
              <a:ext uri="{FF2B5EF4-FFF2-40B4-BE49-F238E27FC236}">
                <a16:creationId xmlns:a16="http://schemas.microsoft.com/office/drawing/2014/main" id="{B22905D7-24DD-965C-85EE-DBEC58F94B1F}"/>
              </a:ext>
            </a:extLst>
          </p:cNvPr>
          <p:cNvPicPr>
            <a:picLocks noChangeAspect="1"/>
          </p:cNvPicPr>
          <p:nvPr/>
        </p:nvPicPr>
        <p:blipFill>
          <a:blip r:embed="rId3"/>
          <a:srcRect/>
          <a:stretch/>
        </p:blipFill>
        <p:spPr>
          <a:xfrm>
            <a:off x="609600" y="1457221"/>
            <a:ext cx="6154009" cy="2268967"/>
          </a:xfrm>
          <a:prstGeom prst="rect">
            <a:avLst/>
          </a:prstGeom>
        </p:spPr>
      </p:pic>
    </p:spTree>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1416</TotalTime>
  <Words>8318</Words>
  <Application>Microsoft Office PowerPoint</Application>
  <PresentationFormat>Widescreen</PresentationFormat>
  <Paragraphs>345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Cambria</vt:lpstr>
      <vt:lpstr>Oi</vt:lpstr>
      <vt:lpstr>Trebuchet MS</vt:lpstr>
      <vt:lpstr>Alapértelmezett terv</vt:lpstr>
      <vt:lpstr>PowerPoint Presentation</vt:lpstr>
      <vt:lpstr>Защо поръчките за доставки и услуги имат значение</vt:lpstr>
      <vt:lpstr>PowerPoint Presentation</vt:lpstr>
      <vt:lpstr>Оглед на място: достъп и възпрепятстване</vt:lpstr>
      <vt:lpstr>Доставка на стоки: проверка на количествата и качеството</vt:lpstr>
      <vt:lpstr>Доставка на стоки: документи за съответствие и серийни номера</vt:lpstr>
      <vt:lpstr>Доставка на стоки: платени спрямо доставени количества</vt:lpstr>
      <vt:lpstr>Доставка на стоки: изпълнители/подизпълнители, предаване</vt:lpstr>
      <vt:lpstr>Доставка на стоки: гаранция, ръководства и обучение</vt:lpstr>
      <vt:lpstr>PowerPoint Presentation</vt:lpstr>
      <vt:lpstr>Услуги: приемателни протоколи и проверка на качеството</vt:lpstr>
      <vt:lpstr>Услуги: Фактуриране и резултати/продукти (проверка на реалността на отчетите за отработено време)</vt:lpstr>
      <vt:lpstr>Услуги: изменения на договора</vt:lpstr>
      <vt:lpstr>Услуги: декларирани спрямо наблюдавани изпълнители</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Bianca Vaz Mondo</dc:creator>
  <cp:lastModifiedBy>Ecaterina Camenscic</cp:lastModifiedBy>
  <cp:revision>241</cp:revision>
  <dcterms:created xsi:type="dcterms:W3CDTF">2023-11-21T10:14:06Z</dcterms:created>
  <dcterms:modified xsi:type="dcterms:W3CDTF">2026-02-12T12:48:05Z</dcterms:modified>
</cp:coreProperties>
</file>