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8" roundtripDataSignature="AMtx7miflWkh5A9ggp4svBlTVXUNmRTS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57" autoAdjust="0"/>
  </p:normalViewPr>
  <p:slideViewPr>
    <p:cSldViewPr snapToGrid="0">
      <p:cViewPr varScale="1">
        <p:scale>
          <a:sx n="82" d="100"/>
          <a:sy n="82" d="100"/>
        </p:scale>
        <p:origin x="16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customschemas.google.com/relationships/presentationmetadata" Target="meta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a7bde2e2a3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g3a7bde2e2a3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900" dirty="0"/>
          </a:p>
        </p:txBody>
      </p:sp>
      <p:sp>
        <p:nvSpPr>
          <p:cNvPr id="75" name="Google Shape;75;g3a7bde2e2a3_0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rebuchet MS"/>
              <a:buNone/>
            </a:pPr>
            <a:fld id="{00000000-1234-1234-1234-123412341234}" type="slidenum">
              <a:rPr lang="en-US" sz="1200" b="1" i="0" u="none" strike="noStrike" cap="none">
                <a:solidFill>
                  <a:srgbClr val="000000"/>
                </a:solidFill>
                <a:latin typeface="Trebuchet MS"/>
                <a:ea typeface="Trebuchet MS"/>
                <a:cs typeface="Trebuchet MS"/>
                <a:sym typeface="Trebuchet MS"/>
              </a:rPr>
              <a:t>1</a:t>
            </a:fld>
            <a:endParaRPr sz="1200" b="1" i="0" u="none" strike="noStrike" cap="none">
              <a:solidFill>
                <a:srgbClr val="000000"/>
              </a:solidFill>
              <a:latin typeface="Trebuchet MS"/>
              <a:ea typeface="Trebuchet MS"/>
              <a:cs typeface="Trebuchet MS"/>
              <a:sym typeface="Trebuchet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a8d4f1cfa1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a8d4f1cfa1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1400"/>
              <a:buNone/>
            </a:pPr>
            <a:r>
              <a:rPr lang="bg" sz="1100" dirty="0">
                <a:latin typeface="Arial"/>
                <a:ea typeface="Arial"/>
                <a:cs typeface="Arial"/>
                <a:sym typeface="Arial"/>
              </a:rPr>
              <a:t>Важно:</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Проверка на съответствието със строителните и екологичните разрешителни. </a:t>
            </a:r>
            <a:r>
              <a:rPr lang="bg" sz="1100" dirty="0">
                <a:latin typeface="Arial"/>
                <a:ea typeface="Arial"/>
                <a:cs typeface="Arial"/>
                <a:sym typeface="Arial"/>
              </a:rPr>
              <a:t>Когато даден проект изисква строителни разрешителни или екологични одобрения, докладите на надзора следва да съответстват на тези условия. Всякакви пропуски или противоречия могат да сигнализират за рискове.</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Например: Представете си проект, насочен към възстановяване на естествено местообитание. Разрешителното изисква засаждане само на местни видове под екологичен надзор и също така уточнява, че през първите шест месеца тези растения трябва да се поливат редовно. Ако от докладите на надзора не става ясно дали тези изисквания се изпълняват, това е индикация за риск.</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Защо е важно: Защото, ако изискването за поливане бъде пренебрегнато, растенията няма да оцелеят. Технически, средствата ще бъдат похарчени, но проектът няма да постигне желаните резултати. С други думи, спазването на изискванията не е просто поставяне на отметки – това е разликата между успеха и пропилените ресурси.</a:t>
            </a:r>
            <a:endParaRPr dirty="0"/>
          </a:p>
        </p:txBody>
      </p:sp>
      <p:sp>
        <p:nvSpPr>
          <p:cNvPr id="166" name="Google Shape;166;g3a8d4f1cfa1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a8d4f1cfa1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3a8d4f1cfa1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1400"/>
              <a:buNone/>
            </a:pPr>
            <a:r>
              <a:rPr lang="bg" sz="1100" dirty="0">
                <a:latin typeface="Arial"/>
                <a:ea typeface="Arial"/>
                <a:cs typeface="Arial"/>
                <a:sym typeface="Arial"/>
              </a:rPr>
              <a:t>Важно:</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BG" sz="1100" b="1" noProof="0" dirty="0">
                <a:latin typeface="Arial"/>
                <a:ea typeface="Arial"/>
                <a:cs typeface="Arial"/>
                <a:sym typeface="Arial"/>
              </a:rPr>
              <a:t>Откриване на сценарии, които сочат към корупционни </a:t>
            </a:r>
            <a:r>
              <a:rPr lang="ru-RU" sz="1100" b="1" dirty="0">
                <a:latin typeface="Arial"/>
                <a:ea typeface="Arial"/>
                <a:cs typeface="Arial"/>
                <a:sym typeface="Arial"/>
              </a:rPr>
              <a:t>модели</a:t>
            </a:r>
            <a:r>
              <a:rPr lang="bg" sz="1100" b="1" dirty="0">
                <a:latin typeface="Arial"/>
                <a:ea typeface="Arial"/>
                <a:cs typeface="Arial"/>
                <a:sym typeface="Arial"/>
              </a:rPr>
              <a:t>. </a:t>
            </a:r>
            <a:r>
              <a:rPr lang="bg" sz="1100" dirty="0">
                <a:latin typeface="Arial"/>
                <a:ea typeface="Arial"/>
                <a:cs typeface="Arial"/>
                <a:sym typeface="Arial"/>
              </a:rPr>
              <a:t>Примерите включват подизпълнители, извършващи дейности, които е следвало да изпълни основният изпълнител, подставени подизпълнители – фигуриращи в документите, но неактивни, или отчети, в които липсват важни детайли. Всичко това са предупредителни знаци, които заслужава да бъдат проучени.</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i="0" dirty="0">
                <a:latin typeface="Arial"/>
                <a:ea typeface="Arial"/>
                <a:cs typeface="Arial"/>
                <a:sym typeface="Arial"/>
              </a:rPr>
              <a:t>Например</a:t>
            </a:r>
            <a:r>
              <a:rPr lang="bg" sz="1100" i="1" dirty="0">
                <a:latin typeface="Arial"/>
                <a:ea typeface="Arial"/>
                <a:cs typeface="Arial"/>
                <a:sym typeface="Arial"/>
              </a:rPr>
              <a:t>: </a:t>
            </a:r>
            <a:r>
              <a:rPr lang="bg" sz="1100" dirty="0">
                <a:latin typeface="Arial"/>
                <a:ea typeface="Arial"/>
                <a:cs typeface="Arial"/>
                <a:sym typeface="Arial"/>
              </a:rPr>
              <a:t>В проект за опазване на крайбрежието, на подизпълнител се заплаща за извършване на тестове на почвата, но резултатите от теста не са включени в докладите. Това е класически пример за подставен подизпълнител. Още един пример: в проект за управление на отпадъците подизпълнители се наемат „каскадно“ (първият наема друг, след това вторият – още един, и т.н.). Колкото по-дълга е веригата, толкова по-трудно е да се проследи чия е отговорността, а често по този начин се скриват завишени разходи или подкупи.</a:t>
            </a:r>
            <a:endParaRPr dirty="0"/>
          </a:p>
        </p:txBody>
      </p:sp>
      <p:sp>
        <p:nvSpPr>
          <p:cNvPr id="175" name="Google Shape;175;g3a8d4f1cfa1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a8d4f1cfa1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g3a8d4f1cfa1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1400"/>
              <a:buNone/>
            </a:pPr>
            <a:r>
              <a:rPr lang="bg" sz="1100" dirty="0">
                <a:latin typeface="Arial"/>
                <a:ea typeface="Arial"/>
                <a:cs typeface="Arial"/>
                <a:sym typeface="Arial"/>
              </a:rPr>
              <a:t>Важно:</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BG" sz="1100" b="1" noProof="0" dirty="0">
                <a:latin typeface="Arial"/>
                <a:ea typeface="Arial"/>
                <a:cs typeface="Arial"/>
                <a:sym typeface="Arial"/>
              </a:rPr>
              <a:t>По време на посещение на обекта – проверка дали надзорът действително се извършва на място</a:t>
            </a:r>
            <a:r>
              <a:rPr lang="bg" sz="1100" b="1" dirty="0">
                <a:latin typeface="Arial"/>
                <a:ea typeface="Arial"/>
                <a:cs typeface="Arial"/>
                <a:sym typeface="Arial"/>
              </a:rPr>
              <a:t>. </a:t>
            </a:r>
            <a:r>
              <a:rPr lang="bg" sz="1100" dirty="0">
                <a:latin typeface="Arial"/>
                <a:ea typeface="Arial"/>
                <a:cs typeface="Arial"/>
                <a:sym typeface="Arial"/>
              </a:rPr>
              <a:t>Ако по договор се изисква наличието на надзор, а в действителност такъв не присъства на строителната площадка, това е сериозен риск.</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Например: При проект за вятърен парк се изисква лице с контролни функции да наблюдава монтажа на турбините. При посещение на обекта от страна на наблюдателя се установява, че такова лице липсва. Без надзор има риск от спестяване на усилия и материали – например използване на по-евтини материали или пропускане на проверките за безопасност. При климатичните проекти това може да означава турбини, които не издържат на бури, излагайки на риск жителите в района.</a:t>
            </a:r>
            <a:endParaRPr dirty="0"/>
          </a:p>
        </p:txBody>
      </p:sp>
      <p:sp>
        <p:nvSpPr>
          <p:cNvPr id="185" name="Google Shape;185;g3a8d4f1cfa1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a78500d431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sz="1100" dirty="0">
                <a:latin typeface="Arial"/>
                <a:ea typeface="Arial"/>
                <a:cs typeface="Arial"/>
                <a:sym typeface="Arial"/>
              </a:rPr>
              <a:t>Чрез повишаване на осведомеността за рисковете от корупция, можем да направим обществените поръчки по-прозрачни. Благодарим Ви за Вашата ангажираност и за това, че отделихте време да ни изслушате и да се поучите с нас днес.</a:t>
            </a:r>
            <a:endParaRPr sz="1100" dirty="0">
              <a:latin typeface="Arial"/>
              <a:ea typeface="Arial"/>
              <a:cs typeface="Arial"/>
              <a:sym typeface="Arial"/>
            </a:endParaRPr>
          </a:p>
        </p:txBody>
      </p:sp>
      <p:sp>
        <p:nvSpPr>
          <p:cNvPr id="194" name="Google Shape;194;g3a78500d431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a67a691f6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g3a67a691f62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bg" dirty="0"/>
              <a:t>Нека започнем с формуляра за доклад от наблюдението. Този инструмент е предназначен да Ви води през процеса на наблюдение по ясен и структуриран начин. </a:t>
            </a:r>
          </a:p>
          <a:p>
            <a:pPr marL="0" lvl="0" indent="0" algn="l" rtl="0">
              <a:lnSpc>
                <a:spcPct val="115000"/>
              </a:lnSpc>
              <a:spcBef>
                <a:spcPts val="1200"/>
              </a:spcBef>
              <a:spcAft>
                <a:spcPts val="0"/>
              </a:spcAft>
              <a:buClr>
                <a:schemeClr val="dk1"/>
              </a:buClr>
              <a:buSzPts val="1100"/>
              <a:buFont typeface="Arial"/>
              <a:buNone/>
            </a:pPr>
            <a:endParaRPr lang="bg" dirty="0"/>
          </a:p>
          <a:p>
            <a:pPr marL="0" lvl="0" indent="0" algn="l" rtl="0">
              <a:lnSpc>
                <a:spcPct val="115000"/>
              </a:lnSpc>
              <a:spcBef>
                <a:spcPts val="1200"/>
              </a:spcBef>
              <a:spcAft>
                <a:spcPts val="0"/>
              </a:spcAft>
              <a:buClr>
                <a:schemeClr val="dk1"/>
              </a:buClr>
              <a:buSzPts val="1100"/>
              <a:buFont typeface="Arial"/>
              <a:buNone/>
            </a:pPr>
            <a:r>
              <a:rPr lang="bg" dirty="0"/>
              <a:t>Формулярът за доклад от наблюдението </a:t>
            </a:r>
            <a:r>
              <a:rPr lang="bg-BG" dirty="0"/>
              <a:t>на </a:t>
            </a:r>
            <a:r>
              <a:rPr lang="en-US" dirty="0"/>
              <a:t>iMonitor </a:t>
            </a:r>
            <a:r>
              <a:rPr lang="bg" dirty="0"/>
              <a:t>е разделен на три стъпки. </a:t>
            </a:r>
            <a:r>
              <a:rPr lang="bg-BG" noProof="0" dirty="0"/>
              <a:t>Първата</a:t>
            </a:r>
            <a:r>
              <a:rPr lang="ru-RU" dirty="0"/>
              <a:t> </a:t>
            </a:r>
            <a:r>
              <a:rPr lang="bg-BG" noProof="0" dirty="0"/>
              <a:t>стъпка е кабинетно проучване – в тази част преглеждаме достъпните документи от обществената поръчка и индикираме потенциални корупционни рискове. Втората стъпка се фокусира върху изпълнението на договора – проверка дали проектът в действителност се изпълнява по договорения начин. А третата стъпка разглежда резултатите и въздействието – оценява дали резултатите отговарят на целите и обслужват обществения </a:t>
            </a:r>
            <a:r>
              <a:rPr lang="ru-RU" dirty="0"/>
              <a:t>интерес.</a:t>
            </a:r>
          </a:p>
          <a:p>
            <a:pPr marL="0" lvl="0" indent="0" algn="l" rtl="0">
              <a:lnSpc>
                <a:spcPct val="115000"/>
              </a:lnSpc>
              <a:spcBef>
                <a:spcPts val="1200"/>
              </a:spcBef>
              <a:spcAft>
                <a:spcPts val="0"/>
              </a:spcAft>
              <a:buClr>
                <a:schemeClr val="dk1"/>
              </a:buClr>
              <a:buSzPts val="1100"/>
              <a:buFont typeface="Arial"/>
              <a:buNone/>
            </a:pPr>
            <a:endParaRPr dirty="0"/>
          </a:p>
          <a:p>
            <a:pPr marL="0" lvl="0" indent="0" algn="l" rtl="0">
              <a:lnSpc>
                <a:spcPct val="115000"/>
              </a:lnSpc>
              <a:spcBef>
                <a:spcPts val="1200"/>
              </a:spcBef>
              <a:spcAft>
                <a:spcPts val="0"/>
              </a:spcAft>
              <a:buClr>
                <a:schemeClr val="dk1"/>
              </a:buClr>
              <a:buSzPts val="1100"/>
              <a:buFont typeface="Arial"/>
              <a:buNone/>
            </a:pPr>
            <a:r>
              <a:rPr lang="bg" dirty="0"/>
              <a:t>В тази част ще се съсредоточим върху съществената роля на ръководителя на договора/надзора – как се гарантира, че проектите се изпълняват по план, че се спазват екологичните изисквания и че рисковете от корупция се откриват на ранен етап.</a:t>
            </a:r>
            <a:endParaRPr dirty="0"/>
          </a:p>
          <a:p>
            <a:pPr marL="0" lvl="0" indent="0" algn="l" rtl="0">
              <a:lnSpc>
                <a:spcPct val="115000"/>
              </a:lnSpc>
              <a:spcBef>
                <a:spcPts val="1200"/>
              </a:spcBef>
              <a:spcAft>
                <a:spcPts val="0"/>
              </a:spcAft>
              <a:buClr>
                <a:schemeClr val="dk1"/>
              </a:buClr>
              <a:buSzPts val="1100"/>
              <a:buFont typeface="Arial"/>
              <a:buNone/>
            </a:pPr>
            <a:r>
              <a:rPr lang="bg" dirty="0"/>
              <a:t>Ще говорим и за специален вид контрол – </a:t>
            </a:r>
            <a:r>
              <a:rPr lang="bg" sz="1200" dirty="0">
                <a:latin typeface="Arial"/>
                <a:ea typeface="Arial"/>
                <a:cs typeface="Arial"/>
                <a:sym typeface="Arial"/>
              </a:rPr>
              <a:t>отговорник по околна среда</a:t>
            </a:r>
            <a:r>
              <a:rPr lang="bg" dirty="0"/>
              <a:t> – чиято работа е да следи отблизо как се извършват строителните работи, как се управляват природните ресурси и дали мерките за опазване на биоразнообразието и околната среда се прилагат правилно. Техният надзор е от съществено значение, за да се гарантира, че проектите не само отговарят на договорните задължения, но и се постигат очакваните екологични резултати.</a:t>
            </a:r>
            <a:endParaRPr dirty="0"/>
          </a:p>
        </p:txBody>
      </p:sp>
      <p:sp>
        <p:nvSpPr>
          <p:cNvPr id="86" name="Google Shape;86;g3a67a691f62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a67a691f6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SzPts val="1100"/>
              <a:buNone/>
            </a:pPr>
            <a:r>
              <a:rPr lang="bg" sz="1100" dirty="0">
                <a:latin typeface="Arial"/>
                <a:ea typeface="Arial"/>
                <a:cs typeface="Arial"/>
                <a:sym typeface="Arial"/>
              </a:rPr>
              <a:t>Ще започнем с разглеждане на една специална функция при изпълнението на един проект – ръководител на договора. Кое е това лице, какво прави и защо говорим за него сега?</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Ръководителят на договора е по същество „пазачът“ на проекта. Неговата задача е да следи всичко, което се случва на строителната площадка. Той не просто наблюдава – той изготвя доклади, описващи какво се случва, какви дейности и с какво качество са извършени.</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Тези доклади са нещо повече от просто документи. Те са ценен източник на информация за това дали договорът се изпълнява правилно. Те могат също така да разкрият „червени лампички“ – индикации, че нещо може да не е наред, включително възможни корупционни модели.</a:t>
            </a:r>
            <a:endParaRPr sz="1100" dirty="0">
              <a:latin typeface="Arial"/>
              <a:ea typeface="Arial"/>
              <a:cs typeface="Arial"/>
              <a:sym typeface="Arial"/>
            </a:endParaRPr>
          </a:p>
          <a:p>
            <a:pPr marL="0" lvl="0" indent="0" algn="l" rtl="0">
              <a:lnSpc>
                <a:spcPct val="115000"/>
              </a:lnSpc>
              <a:spcBef>
                <a:spcPts val="1200"/>
              </a:spcBef>
              <a:spcAft>
                <a:spcPts val="0"/>
              </a:spcAft>
              <a:buSzPts val="1100"/>
              <a:buNone/>
            </a:pPr>
            <a:endParaRPr lang="bg" sz="1100" dirty="0">
              <a:latin typeface="Arial"/>
              <a:ea typeface="Arial"/>
              <a:cs typeface="Arial"/>
              <a:sym typeface="Arial"/>
            </a:endParaRPr>
          </a:p>
          <a:p>
            <a:pPr marL="0" lvl="0" indent="0" algn="l" rtl="0">
              <a:lnSpc>
                <a:spcPct val="115000"/>
              </a:lnSpc>
              <a:spcBef>
                <a:spcPts val="1200"/>
              </a:spcBef>
              <a:spcAft>
                <a:spcPts val="0"/>
              </a:spcAft>
              <a:buSzPts val="1100"/>
              <a:buNone/>
            </a:pPr>
            <a:r>
              <a:rPr lang="bg" sz="1100" dirty="0">
                <a:latin typeface="Arial"/>
                <a:ea typeface="Arial"/>
                <a:cs typeface="Arial"/>
                <a:sym typeface="Arial"/>
              </a:rPr>
              <a:t>Важен момент: понякога в самия договор е посочено, че следва да има надзор/контрол. Ако при посещението си на обекта установите, че в действителност такъв няма, това е сериозен пропуск. Това предполага, че липсва всякакъв контрол, което отваря широко вратата към рискове от некачествена работа, злоупотреба със средства или дори измама.</a:t>
            </a:r>
            <a:endParaRPr sz="1100" dirty="0">
              <a:latin typeface="Arial"/>
              <a:ea typeface="Arial"/>
              <a:cs typeface="Arial"/>
              <a:sym typeface="Arial"/>
            </a:endParaRPr>
          </a:p>
          <a:p>
            <a:pPr marL="0" lvl="0" indent="0" algn="l" rtl="0">
              <a:lnSpc>
                <a:spcPct val="100000"/>
              </a:lnSpc>
              <a:spcBef>
                <a:spcPts val="1200"/>
              </a:spcBef>
              <a:spcAft>
                <a:spcPts val="0"/>
              </a:spcAft>
              <a:buClr>
                <a:schemeClr val="dk1"/>
              </a:buClr>
              <a:buSzPts val="1100"/>
              <a:buFont typeface="Arial"/>
              <a:buNone/>
            </a:pPr>
            <a:r>
              <a:rPr lang="bg" sz="1100" dirty="0">
                <a:latin typeface="Arial"/>
                <a:ea typeface="Arial"/>
                <a:cs typeface="Arial"/>
                <a:sym typeface="Arial"/>
              </a:rPr>
              <a:t>При проекти, свързани с климата и околната среда, обикновено се изисква специален надзор да контролира изпълнението. Ако действията на ръководителя/контрольора не са документирани, комуникацията е трудна и няма видими следи от надзор, това е предупредителен знак. Липсата на документална следа от извършен надзор може да показва слаба отчетност, ниска прозрачност или дори потенциални нередности при изпълнението на договора.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dirty="0">
                <a:latin typeface="Arial"/>
                <a:ea typeface="Arial"/>
                <a:cs typeface="Arial"/>
                <a:sym typeface="Arial"/>
              </a:rPr>
              <a:t>Екологичните и климатичните проекти често включват специални разрешителни, технически стандарти и оценка на въздействие. Липсата на ефективен контрол, общо формулирани отчети или подизпълнители-фантоми не само водят до загуба на публични средства – те могат да доведат до разрушаване на предпазни съоръжения от наводнения, липса на обновяване на горите или неспазване на стандартите за безопастност при системите за възобновяема енергия. Забелязвайки подобни индикации за риск на ранен етап, помагаме за опазването както на публичните средства, така и на околната среда.</a:t>
            </a:r>
            <a:endParaRPr dirty="0"/>
          </a:p>
        </p:txBody>
      </p:sp>
      <p:sp>
        <p:nvSpPr>
          <p:cNvPr id="95" name="Google Shape;95;g3a67a691f62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8655a01f76_1_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100"/>
              <a:buFont typeface="Arial"/>
              <a:buNone/>
            </a:pPr>
            <a:r>
              <a:rPr lang="bg" sz="1300" b="1" dirty="0">
                <a:latin typeface="Arial"/>
                <a:ea typeface="Arial"/>
                <a:cs typeface="Arial"/>
                <a:sym typeface="Arial"/>
              </a:rPr>
              <a:t>И така, каква точно е ролята на ръководителя на договора (надзора)?</a:t>
            </a:r>
            <a:endParaRPr sz="1300" b="1" dirty="0">
              <a:latin typeface="Arial"/>
              <a:ea typeface="Arial"/>
              <a:cs typeface="Arial"/>
              <a:sym typeface="Arial"/>
            </a:endParaRPr>
          </a:p>
          <a:p>
            <a:pPr marL="0" lvl="0" indent="0" algn="l" rtl="0">
              <a:lnSpc>
                <a:spcPct val="115000"/>
              </a:lnSpc>
              <a:spcBef>
                <a:spcPts val="1400"/>
              </a:spcBef>
              <a:spcAft>
                <a:spcPts val="0"/>
              </a:spcAft>
              <a:buClr>
                <a:schemeClr val="dk1"/>
              </a:buClr>
              <a:buSzPts val="1100"/>
              <a:buFont typeface="Arial"/>
              <a:buNone/>
            </a:pPr>
            <a:r>
              <a:rPr lang="bg" sz="1100" b="1" dirty="0">
                <a:latin typeface="Arial"/>
                <a:ea typeface="Arial"/>
                <a:cs typeface="Arial"/>
                <a:sym typeface="Arial"/>
              </a:rPr>
              <a:t>Опазване на околната среда: </a:t>
            </a:r>
            <a:r>
              <a:rPr lang="bg" sz="1100" dirty="0">
                <a:latin typeface="Arial"/>
                <a:ea typeface="Arial"/>
                <a:cs typeface="Arial"/>
                <a:sym typeface="Arial"/>
              </a:rPr>
              <a:t>Една от важните задачи на надзора на строителните работи е наблюдението на околната среда. Това означава редовни посещения на строителната площадка, проследяване водостоците да не са запушени, свеждане до минимум на замърсяването и проверки дали машините не изпускат масло или не генерират твърде много прах.</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Съответствие с проекта: </a:t>
            </a:r>
            <a:r>
              <a:rPr lang="bg" sz="1100" dirty="0">
                <a:latin typeface="Arial"/>
                <a:ea typeface="Arial"/>
                <a:cs typeface="Arial"/>
                <a:sym typeface="Arial"/>
              </a:rPr>
              <a:t>Надзорът е този, който гарантира, че строителните работи се извършват в съответствие с проекта. Ако нещо не пасва или се нуждае от корекция, те заедно с проектанта разработват и се споразумаяват за алтернативни решения. Проектантът има последната дума, но ръководителят се грижи всичко да е в съответствие с плана.</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Управление на отпадъците: </a:t>
            </a:r>
            <a:r>
              <a:rPr lang="bg" sz="1100" dirty="0">
                <a:latin typeface="Arial"/>
                <a:ea typeface="Arial"/>
                <a:cs typeface="Arial"/>
                <a:sym typeface="Arial"/>
              </a:rPr>
              <a:t>Друга отговорност е справянето с отпадъците. Отговорникът по околна среда координира и контролира дали екипът следва плана за управление на отпадъците и дали е налице цялата необходима документация.</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Обучение: </a:t>
            </a:r>
            <a:r>
              <a:rPr lang="bg" sz="1100" dirty="0">
                <a:latin typeface="Arial"/>
                <a:ea typeface="Arial"/>
                <a:cs typeface="Arial"/>
                <a:sym typeface="Arial"/>
              </a:rPr>
              <a:t>Ръководителите обучават служителите как да опазват околната среда, докато работят на терен. Това включва обяснение на правилата, най-добрите практики и гарантиране, че всички разбират очакванията към тях.</a:t>
            </a:r>
            <a:endParaRPr sz="1100" dirty="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bg" sz="1100" b="1" dirty="0">
                <a:latin typeface="Arial"/>
                <a:ea typeface="Arial"/>
                <a:cs typeface="Arial"/>
                <a:sym typeface="Arial"/>
              </a:rPr>
              <a:t>Документация: </a:t>
            </a:r>
            <a:r>
              <a:rPr lang="bg" sz="1100" dirty="0">
                <a:latin typeface="Arial"/>
                <a:ea typeface="Arial"/>
                <a:cs typeface="Arial"/>
                <a:sym typeface="Arial"/>
              </a:rPr>
              <a:t>Накрая, ръководителите подготвят доклади/отчети и правят снимки, за да документират извършените от тях проверки. Това създава отчетност на провереното и позволява проследяването на напредъка и съответствието с изискванията във времето.</a:t>
            </a:r>
            <a:endParaRPr sz="1100" dirty="0">
              <a:latin typeface="Arial"/>
              <a:ea typeface="Arial"/>
              <a:cs typeface="Arial"/>
              <a:sym typeface="Arial"/>
            </a:endParaRPr>
          </a:p>
        </p:txBody>
      </p:sp>
      <p:sp>
        <p:nvSpPr>
          <p:cNvPr id="105" name="Google Shape;105;g38655a01f76_1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8655a01f76_1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bg" b="1" dirty="0"/>
              <a:t>Как може да се осъществява надзор?</a:t>
            </a:r>
            <a:endParaRPr b="1" dirty="0"/>
          </a:p>
          <a:p>
            <a:pPr marL="0" lvl="0" indent="0" algn="l" rtl="0">
              <a:lnSpc>
                <a:spcPct val="100000"/>
              </a:lnSpc>
              <a:spcBef>
                <a:spcPts val="0"/>
              </a:spcBef>
              <a:spcAft>
                <a:spcPts val="0"/>
              </a:spcAft>
              <a:buSzPts val="1400"/>
              <a:buNone/>
            </a:pPr>
            <a:r>
              <a:rPr lang="bg" dirty="0"/>
              <a:t>Надзорът може да се осъществява по два основни начина:</a:t>
            </a:r>
            <a:endParaRPr dirty="0"/>
          </a:p>
          <a:p>
            <a:pPr marL="0" lvl="0" indent="0" algn="l" rtl="0">
              <a:lnSpc>
                <a:spcPct val="100000"/>
              </a:lnSpc>
              <a:spcBef>
                <a:spcPts val="0"/>
              </a:spcBef>
              <a:spcAft>
                <a:spcPts val="0"/>
              </a:spcAft>
              <a:buSzPts val="1400"/>
              <a:buNone/>
            </a:pPr>
            <a:r>
              <a:rPr lang="bg" dirty="0"/>
              <a:t>Единият е възложителят да използва собствени ресурси и експерти и техния опт. Вторият – надзорът може да бъде възложен на външен икономически оператор (специализирана компания), обикновено чрез договор за обществена поръчка. В този случай споразумението често се основава на установени международни договорни стандарти, като FIDIC, NEC или JCT.</a:t>
            </a:r>
            <a:endParaRPr dirty="0"/>
          </a:p>
        </p:txBody>
      </p:sp>
      <p:sp>
        <p:nvSpPr>
          <p:cNvPr id="115" name="Google Shape;115;g38655a01f76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a49a85f2b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g3a49a85f2be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bg" sz="1100" dirty="0">
                <a:latin typeface="Arial"/>
                <a:ea typeface="Arial"/>
                <a:cs typeface="Arial"/>
                <a:sym typeface="Arial"/>
              </a:rPr>
              <a:t>В следващите слайдове ще разгледаме най-значимите индикации за риск, които е добре да се проследят при анализа на договори и надзор в проекти, свързани с климата и околната среда. От липсващи клаузи за надзор, твърде общи или непоследователни отчети и несъответствия с разрешителни до фантомни подизпълнители и липса на контрол на място – всичко това са предупредителни знаци, които разкриват нередности и потенциални корупционни модели.</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25" name="Google Shape;125;g3a49a85f2be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a8d4f1cf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g3a8d4f1cfa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1400"/>
              <a:buNone/>
            </a:pPr>
            <a:r>
              <a:rPr lang="bg" sz="1100" dirty="0">
                <a:latin typeface="Arial"/>
                <a:ea typeface="Arial"/>
                <a:cs typeface="Arial"/>
                <a:sym typeface="Arial"/>
              </a:rPr>
              <a:t>Важно:</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BG" sz="1100" b="1" noProof="0" dirty="0">
                <a:latin typeface="Arial"/>
                <a:ea typeface="Arial"/>
                <a:cs typeface="Arial"/>
                <a:sym typeface="Arial"/>
              </a:rPr>
              <a:t>Проучете договора за изисквания </a:t>
            </a:r>
            <a:r>
              <a:rPr lang="ru-RU" sz="1100" b="1" dirty="0">
                <a:latin typeface="Arial"/>
                <a:ea typeface="Arial"/>
                <a:cs typeface="Arial"/>
                <a:sym typeface="Arial"/>
              </a:rPr>
              <a:t>за надзор</a:t>
            </a:r>
            <a:r>
              <a:rPr lang="bg" sz="1100" b="1" dirty="0">
                <a:latin typeface="Arial"/>
                <a:ea typeface="Arial"/>
                <a:cs typeface="Arial"/>
                <a:sym typeface="Arial"/>
              </a:rPr>
              <a:t>. </a:t>
            </a:r>
            <a:r>
              <a:rPr lang="bg" sz="1100" dirty="0">
                <a:latin typeface="Arial"/>
                <a:ea typeface="Arial"/>
                <a:cs typeface="Arial"/>
                <a:sym typeface="Arial"/>
              </a:rPr>
              <a:t>Винаги проверявайте какво е посочено в договора относно ръководител на проекта, друго лице с контролни функции или строителен надзор. Необходим ли е надзор? При какви условия? Това е основата за откриване на нередности.</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Например: В проект за изграждане на съоръжения за защита от наводнения, договорът може да посочва, че ръководителят/представител на фирмата за надзор следва да присъства на обекта ежедневно, за да проверява дали дигите се изграждат на правилната височина. Ако договорът е твърде общ или не определя ясно задълженията по надзора, това оставя място за манипулация. Липсата на клауза относно надзора само по себе си е индикация за риск.</a:t>
            </a:r>
            <a:endParaRPr sz="11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36" name="Google Shape;136;g3a8d4f1cfa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a8d4f1cfa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3a8d4f1cfa1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1400"/>
              <a:buNone/>
            </a:pPr>
            <a:r>
              <a:rPr lang="bg" sz="1100" dirty="0">
                <a:latin typeface="Arial"/>
                <a:ea typeface="Arial"/>
                <a:cs typeface="Arial"/>
                <a:sym typeface="Arial"/>
              </a:rPr>
              <a:t>Важно:</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BG" sz="1100" b="1" noProof="0" dirty="0">
                <a:latin typeface="Arial"/>
                <a:ea typeface="Arial"/>
                <a:cs typeface="Arial"/>
                <a:sym typeface="Arial"/>
              </a:rPr>
              <a:t>Използвайте отчетните доклади като доказателство</a:t>
            </a:r>
            <a:r>
              <a:rPr lang="bg" sz="1100" b="1" dirty="0">
                <a:latin typeface="Arial"/>
                <a:ea typeface="Arial"/>
                <a:cs typeface="Arial"/>
                <a:sym typeface="Arial"/>
              </a:rPr>
              <a:t>. </a:t>
            </a:r>
            <a:r>
              <a:rPr lang="bg" sz="1100" dirty="0">
                <a:latin typeface="Arial"/>
                <a:ea typeface="Arial"/>
                <a:cs typeface="Arial"/>
                <a:sym typeface="Arial"/>
              </a:rPr>
              <a:t>Лицата с надзорни/контролни функции изготвят доклади, описващи какво е било извършено, как е било извършено и какво се случва на обекта. Тези доклади са ценен източник на информация за това дали договорът се изпълнява правилно.</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Например: В проект за залесяване, докладът на ръководителя трябва да посочва колко дървета са засадени, къде и дали съответстват на вида, изискван от екологичното разрешително. Ако докладът е твърде общ („дърветата са засадени по план“) и липсват детайли, това е „червена лампичка“. Фиктивното засаждане – твърдението, че са засадени дървета, когато в действителност не са – е често срещана корупционна практика при проектите за опазването на климата.</a:t>
            </a:r>
            <a:endParaRPr sz="11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46" name="Google Shape;146;g3a8d4f1cfa1_0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a8d4f1cfa1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3a8d4f1cfa1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60"/>
              </a:spcBef>
              <a:spcAft>
                <a:spcPts val="0"/>
              </a:spcAft>
              <a:buSzPts val="1400"/>
              <a:buNone/>
            </a:pPr>
            <a:r>
              <a:rPr lang="bg" sz="1100" dirty="0">
                <a:latin typeface="Arial"/>
                <a:ea typeface="Arial"/>
                <a:cs typeface="Arial"/>
                <a:sym typeface="Arial"/>
              </a:rPr>
              <a:t>Важно:</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BG" sz="1100" b="1" noProof="0" dirty="0">
                <a:latin typeface="Arial"/>
                <a:ea typeface="Arial"/>
                <a:cs typeface="Arial"/>
                <a:sym typeface="Arial"/>
              </a:rPr>
              <a:t>Сравнете отчетите с договорните задължения</a:t>
            </a:r>
            <a:r>
              <a:rPr lang="bg" sz="1100" b="1" dirty="0">
                <a:latin typeface="Arial"/>
                <a:ea typeface="Arial"/>
                <a:cs typeface="Arial"/>
                <a:sym typeface="Arial"/>
              </a:rPr>
              <a:t>. </a:t>
            </a:r>
            <a:r>
              <a:rPr lang="bg" sz="1100" dirty="0">
                <a:latin typeface="Arial"/>
                <a:ea typeface="Arial"/>
                <a:cs typeface="Arial"/>
                <a:sym typeface="Arial"/>
              </a:rPr>
              <a:t>Уверете се, че докладите на надзора/ръководителя отговарят на изискванията по договор. Ако докладите значително се разминават с изискванията по договор, това може да е сигнал нередности.</a:t>
            </a:r>
            <a:endParaRPr sz="1100" dirty="0">
              <a:latin typeface="Arial"/>
              <a:ea typeface="Arial"/>
              <a:cs typeface="Arial"/>
              <a:sym typeface="Arial"/>
            </a:endParaRPr>
          </a:p>
          <a:p>
            <a:pPr marL="0" lvl="0" indent="0" algn="l" rtl="0">
              <a:lnSpc>
                <a:spcPct val="100000"/>
              </a:lnSpc>
              <a:spcBef>
                <a:spcPts val="0"/>
              </a:spcBef>
              <a:spcAft>
                <a:spcPts val="0"/>
              </a:spcAft>
              <a:buSzPts val="1400"/>
              <a:buNone/>
            </a:pPr>
            <a:r>
              <a:rPr lang="bg" sz="1100" dirty="0">
                <a:latin typeface="Arial"/>
                <a:ea typeface="Arial"/>
                <a:cs typeface="Arial"/>
                <a:sym typeface="Arial"/>
              </a:rPr>
              <a:t>Например:</a:t>
            </a:r>
            <a:r>
              <a:rPr lang="bg" sz="1100" i="1" dirty="0">
                <a:latin typeface="Arial"/>
                <a:ea typeface="Arial"/>
                <a:cs typeface="Arial"/>
                <a:sym typeface="Arial"/>
              </a:rPr>
              <a:t> В поръчка за язовир се изисква използването на екологичен бетон, сертифициран за намалени въглеродните емисии. В доклада на надзора се споменава „използван е  бетон“, но не си потвърждава, че е сертифициран. Подобно несъответствие предполага, че изпълнителят може да е използвал по-евтини, несъответстващи на изискванията материали. В екологичните проекти това подкопава целите за устойчивост и разхищава средствата за климата.</a:t>
            </a:r>
            <a:endParaRPr sz="1100" dirty="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56" name="Google Shape;156;g3a8d4f1cfa1_0_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13"/>
        <p:cNvGrpSpPr/>
        <p:nvPr/>
      </p:nvGrpSpPr>
      <p:grpSpPr>
        <a:xfrm>
          <a:off x="0" y="0"/>
          <a:ext cx="0" cy="0"/>
          <a:chOff x="0" y="0"/>
          <a:chExt cx="0" cy="0"/>
        </a:xfrm>
      </p:grpSpPr>
      <p:sp>
        <p:nvSpPr>
          <p:cNvPr id="14" name="Google Shape;14;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6"/>
          <p:cNvSpPr txBox="1">
            <a:spLocks noGrp="1"/>
          </p:cNvSpPr>
          <p:nvPr>
            <p:ph type="body" idx="1"/>
          </p:nvPr>
        </p:nvSpPr>
        <p:spPr>
          <a:xfrm rot="5400000">
            <a:off x="3833019" y="-1738633"/>
            <a:ext cx="4525963" cy="10972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6" name="Google Shape;66;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9" name="Google Shape;69;p1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0" name="Google Shape;70;p1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16"/>
        <p:cNvGrpSpPr/>
        <p:nvPr/>
      </p:nvGrpSpPr>
      <p:grpSpPr>
        <a:xfrm>
          <a:off x="0" y="0"/>
          <a:ext cx="0" cy="0"/>
          <a:chOff x="0" y="0"/>
          <a:chExt cx="0" cy="0"/>
        </a:xfrm>
      </p:grpSpPr>
      <p:sp>
        <p:nvSpPr>
          <p:cNvPr id="17" name="Google Shape;17;p8"/>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8" name="Google Shape;18;p8"/>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19" name="Google Shape;19;p8"/>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404040"/>
              </a:buClr>
              <a:buSzPts val="2800"/>
              <a:buFont typeface="Arial"/>
              <a:buChar char="•"/>
              <a:defRPr sz="2800"/>
            </a:lvl1pPr>
            <a:lvl2pPr marL="914400" lvl="1" indent="-381000" algn="l">
              <a:lnSpc>
                <a:spcPct val="100000"/>
              </a:lnSpc>
              <a:spcBef>
                <a:spcPts val="480"/>
              </a:spcBef>
              <a:spcAft>
                <a:spcPts val="0"/>
              </a:spcAft>
              <a:buClr>
                <a:srgbClr val="404040"/>
              </a:buClr>
              <a:buSzPts val="2400"/>
              <a:buFont typeface="Arial"/>
              <a:buChar char="–"/>
              <a:defRPr sz="2400"/>
            </a:lvl2pPr>
            <a:lvl3pPr marL="1371600" lvl="2" indent="-355600" algn="l">
              <a:lnSpc>
                <a:spcPct val="100000"/>
              </a:lnSpc>
              <a:spcBef>
                <a:spcPts val="400"/>
              </a:spcBef>
              <a:spcAft>
                <a:spcPts val="0"/>
              </a:spcAft>
              <a:buClr>
                <a:srgbClr val="404040"/>
              </a:buClr>
              <a:buSzPts val="2000"/>
              <a:buFont typeface="Arial"/>
              <a:buChar char="•"/>
              <a:defRPr sz="2000"/>
            </a:lvl3pPr>
            <a:lvl4pPr marL="1828800" lvl="3" indent="-342900" algn="l">
              <a:lnSpc>
                <a:spcPct val="100000"/>
              </a:lnSpc>
              <a:spcBef>
                <a:spcPts val="360"/>
              </a:spcBef>
              <a:spcAft>
                <a:spcPts val="0"/>
              </a:spcAft>
              <a:buClr>
                <a:srgbClr val="404040"/>
              </a:buClr>
              <a:buSzPts val="1800"/>
              <a:buFont typeface="Arial"/>
              <a:buChar char="–"/>
              <a:defRPr sz="1800"/>
            </a:lvl4pPr>
            <a:lvl5pPr marL="2286000" lvl="4" indent="-342900" algn="l">
              <a:lnSpc>
                <a:spcPct val="100000"/>
              </a:lnSpc>
              <a:spcBef>
                <a:spcPts val="360"/>
              </a:spcBef>
              <a:spcAft>
                <a:spcPts val="0"/>
              </a:spcAft>
              <a:buClr>
                <a:srgbClr val="404040"/>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20" name="Google Shape;20;p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1" name="Google Shape;21;p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descr="Blue and white text on a black background&#10;&#10;AI-generated content may be incorrect.">
            <a:extLst>
              <a:ext uri="{FF2B5EF4-FFF2-40B4-BE49-F238E27FC236}">
                <a16:creationId xmlns:a16="http://schemas.microsoft.com/office/drawing/2014/main" id="{B76354FD-EE97-8E2A-6C0E-95066870FA13}"/>
              </a:ext>
            </a:extLst>
          </p:cNvPr>
          <p:cNvPicPr>
            <a:picLocks noChangeAspect="1"/>
          </p:cNvPicPr>
          <p:nvPr userDrawn="1"/>
        </p:nvPicPr>
        <p:blipFill>
          <a:blip r:embed="rId2"/>
          <a:stretch>
            <a:fillRect/>
          </a:stretch>
        </p:blipFill>
        <p:spPr>
          <a:xfrm>
            <a:off x="609600" y="6220156"/>
            <a:ext cx="2388502" cy="52638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404040"/>
              </a:buClr>
              <a:buSzPts val="1800"/>
              <a:buChar char="•"/>
              <a:defRPr/>
            </a:lvl1pPr>
            <a:lvl2pPr marL="914400" lvl="1" indent="-342900" algn="l">
              <a:lnSpc>
                <a:spcPct val="100000"/>
              </a:lnSpc>
              <a:spcBef>
                <a:spcPts val="360"/>
              </a:spcBef>
              <a:spcAft>
                <a:spcPts val="0"/>
              </a:spcAft>
              <a:buClr>
                <a:srgbClr val="404040"/>
              </a:buClr>
              <a:buSzPts val="1800"/>
              <a:buChar char="–"/>
              <a:defRPr/>
            </a:lvl2pPr>
            <a:lvl3pPr marL="1371600" lvl="2" indent="-342900" algn="l">
              <a:lnSpc>
                <a:spcPct val="100000"/>
              </a:lnSpc>
              <a:spcBef>
                <a:spcPts val="360"/>
              </a:spcBef>
              <a:spcAft>
                <a:spcPts val="0"/>
              </a:spcAft>
              <a:buClr>
                <a:srgbClr val="404040"/>
              </a:buClr>
              <a:buSzPts val="1800"/>
              <a:buChar char="•"/>
              <a:defRPr/>
            </a:lvl3pPr>
            <a:lvl4pPr marL="1828800" lvl="3" indent="-342900" algn="l">
              <a:lnSpc>
                <a:spcPct val="100000"/>
              </a:lnSpc>
              <a:spcBef>
                <a:spcPts val="360"/>
              </a:spcBef>
              <a:spcAft>
                <a:spcPts val="0"/>
              </a:spcAft>
              <a:buClr>
                <a:srgbClr val="404040"/>
              </a:buClr>
              <a:buSzPts val="1800"/>
              <a:buChar char="–"/>
              <a:defRPr/>
            </a:lvl4pPr>
            <a:lvl5pPr marL="2286000" lvl="4" indent="-342900" algn="l">
              <a:lnSpc>
                <a:spcPct val="100000"/>
              </a:lnSpc>
              <a:spcBef>
                <a:spcPts val="360"/>
              </a:spcBef>
              <a:spcAft>
                <a:spcPts val="0"/>
              </a:spcAft>
              <a:buClr>
                <a:srgbClr val="404040"/>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50B4C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ímdia" type="title">
  <p:cSld name="TITLE">
    <p:spTree>
      <p:nvGrpSpPr>
        <p:cNvPr id="1" name="Shape 28"/>
        <p:cNvGrpSpPr/>
        <p:nvPr/>
      </p:nvGrpSpPr>
      <p:grpSpPr>
        <a:xfrm>
          <a:off x="0" y="0"/>
          <a:ext cx="0" cy="0"/>
          <a:chOff x="0" y="0"/>
          <a:chExt cx="0" cy="0"/>
        </a:xfrm>
      </p:grpSpPr>
      <p:sp>
        <p:nvSpPr>
          <p:cNvPr id="29" name="Google Shape;29;p10"/>
          <p:cNvSpPr txBox="1">
            <a:spLocks noGrp="1"/>
          </p:cNvSpPr>
          <p:nvPr>
            <p:ph type="ctrTitle"/>
          </p:nvPr>
        </p:nvSpPr>
        <p:spPr>
          <a:xfrm>
            <a:off x="914400" y="1700809"/>
            <a:ext cx="103632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 name="Google Shape;30;p10"/>
          <p:cNvSpPr txBox="1">
            <a:spLocks noGrp="1"/>
          </p:cNvSpPr>
          <p:nvPr>
            <p:ph type="subTitle" idx="1"/>
          </p:nvPr>
        </p:nvSpPr>
        <p:spPr>
          <a:xfrm>
            <a:off x="1828800" y="3284984"/>
            <a:ext cx="8534400" cy="1296144"/>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404040"/>
              </a:buClr>
              <a:buSzPts val="3200"/>
              <a:buFont typeface="Arial"/>
              <a:buNone/>
              <a:defRPr/>
            </a:lvl1pPr>
            <a:lvl2pPr lvl="1" algn="ctr">
              <a:lnSpc>
                <a:spcPct val="100000"/>
              </a:lnSpc>
              <a:spcBef>
                <a:spcPts val="560"/>
              </a:spcBef>
              <a:spcAft>
                <a:spcPts val="0"/>
              </a:spcAft>
              <a:buClr>
                <a:srgbClr val="404040"/>
              </a:buClr>
              <a:buSzPts val="2800"/>
              <a:buFont typeface="Arial"/>
              <a:buNone/>
              <a:defRPr/>
            </a:lvl2pPr>
            <a:lvl3pPr lvl="2" algn="ctr">
              <a:lnSpc>
                <a:spcPct val="100000"/>
              </a:lnSpc>
              <a:spcBef>
                <a:spcPts val="480"/>
              </a:spcBef>
              <a:spcAft>
                <a:spcPts val="0"/>
              </a:spcAft>
              <a:buClr>
                <a:srgbClr val="404040"/>
              </a:buClr>
              <a:buSzPts val="2400"/>
              <a:buFont typeface="Arial"/>
              <a:buNone/>
              <a:defRPr/>
            </a:lvl3pPr>
            <a:lvl4pPr lvl="3" algn="ctr">
              <a:lnSpc>
                <a:spcPct val="100000"/>
              </a:lnSpc>
              <a:spcBef>
                <a:spcPts val="400"/>
              </a:spcBef>
              <a:spcAft>
                <a:spcPts val="0"/>
              </a:spcAft>
              <a:buClr>
                <a:srgbClr val="404040"/>
              </a:buClr>
              <a:buSzPts val="2000"/>
              <a:buFont typeface="Arial"/>
              <a:buNone/>
              <a:defRPr/>
            </a:lvl4pPr>
            <a:lvl5pPr lvl="4" algn="ctr">
              <a:lnSpc>
                <a:spcPct val="100000"/>
              </a:lnSpc>
              <a:spcBef>
                <a:spcPts val="400"/>
              </a:spcBef>
              <a:spcAft>
                <a:spcPts val="0"/>
              </a:spcAft>
              <a:buClr>
                <a:srgbClr val="404040"/>
              </a:buClr>
              <a:buSzPts val="2000"/>
              <a:buFont typeface="Arial"/>
              <a:buNone/>
              <a:defRPr/>
            </a:lvl5pPr>
            <a:lvl6pPr lvl="5" algn="ctr">
              <a:lnSpc>
                <a:spcPct val="100000"/>
              </a:lnSpc>
              <a:spcBef>
                <a:spcPts val="400"/>
              </a:spcBef>
              <a:spcAft>
                <a:spcPts val="0"/>
              </a:spcAft>
              <a:buClr>
                <a:schemeClr val="dk1"/>
              </a:buClr>
              <a:buSzPts val="2000"/>
              <a:buFont typeface="Arial"/>
              <a:buNone/>
              <a:defRPr/>
            </a:lvl6pPr>
            <a:lvl7pPr lvl="6" algn="ctr">
              <a:lnSpc>
                <a:spcPct val="100000"/>
              </a:lnSpc>
              <a:spcBef>
                <a:spcPts val="400"/>
              </a:spcBef>
              <a:spcAft>
                <a:spcPts val="0"/>
              </a:spcAft>
              <a:buClr>
                <a:schemeClr val="dk1"/>
              </a:buClr>
              <a:buSzPts val="2000"/>
              <a:buFont typeface="Arial"/>
              <a:buNone/>
              <a:defRPr/>
            </a:lvl7pPr>
            <a:lvl8pPr lvl="7" algn="ctr">
              <a:lnSpc>
                <a:spcPct val="100000"/>
              </a:lnSpc>
              <a:spcBef>
                <a:spcPts val="400"/>
              </a:spcBef>
              <a:spcAft>
                <a:spcPts val="0"/>
              </a:spcAft>
              <a:buClr>
                <a:schemeClr val="dk1"/>
              </a:buClr>
              <a:buSzPts val="2000"/>
              <a:buFont typeface="Arial"/>
              <a:buNone/>
              <a:defRPr/>
            </a:lvl8pPr>
            <a:lvl9pPr lvl="8" algn="ctr">
              <a:lnSpc>
                <a:spcPct val="100000"/>
              </a:lnSpc>
              <a:spcBef>
                <a:spcPts val="400"/>
              </a:spcBef>
              <a:spcAft>
                <a:spcPts val="0"/>
              </a:spcAft>
              <a:buClr>
                <a:schemeClr val="dk1"/>
              </a:buClr>
              <a:buSzPts val="2000"/>
              <a:buFont typeface="Arial"/>
              <a:buNone/>
              <a:defRPr/>
            </a:lvl9pPr>
          </a:lstStyle>
          <a:p>
            <a:endParaRPr/>
          </a:p>
        </p:txBody>
      </p:sp>
      <p:sp>
        <p:nvSpPr>
          <p:cNvPr id="31" name="Google Shape;31;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 name="Google Shape;32;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33"/>
        <p:cNvGrpSpPr/>
        <p:nvPr/>
      </p:nvGrpSpPr>
      <p:grpSpPr>
        <a:xfrm>
          <a:off x="0" y="0"/>
          <a:ext cx="0" cy="0"/>
          <a:chOff x="0" y="0"/>
          <a:chExt cx="0" cy="0"/>
        </a:xfrm>
      </p:grpSpPr>
      <p:sp>
        <p:nvSpPr>
          <p:cNvPr id="34" name="Google Shape;34;p11"/>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 name="Google Shape;35;p11"/>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404040"/>
              </a:buClr>
              <a:buSzPts val="2000"/>
              <a:buFont typeface="Arial"/>
              <a:buNone/>
              <a:defRPr sz="2000"/>
            </a:lvl1pPr>
            <a:lvl2pPr marL="914400" lvl="1" indent="-228600" algn="l">
              <a:lnSpc>
                <a:spcPct val="100000"/>
              </a:lnSpc>
              <a:spcBef>
                <a:spcPts val="360"/>
              </a:spcBef>
              <a:spcAft>
                <a:spcPts val="0"/>
              </a:spcAft>
              <a:buClr>
                <a:srgbClr val="404040"/>
              </a:buClr>
              <a:buSzPts val="1800"/>
              <a:buFont typeface="Arial"/>
              <a:buNone/>
              <a:defRPr sz="1800"/>
            </a:lvl2pPr>
            <a:lvl3pPr marL="1371600" lvl="2" indent="-228600" algn="l">
              <a:lnSpc>
                <a:spcPct val="100000"/>
              </a:lnSpc>
              <a:spcBef>
                <a:spcPts val="320"/>
              </a:spcBef>
              <a:spcAft>
                <a:spcPts val="0"/>
              </a:spcAft>
              <a:buClr>
                <a:srgbClr val="404040"/>
              </a:buClr>
              <a:buSzPts val="1600"/>
              <a:buFont typeface="Arial"/>
              <a:buNone/>
              <a:defRPr sz="1600"/>
            </a:lvl3pPr>
            <a:lvl4pPr marL="1828800" lvl="3" indent="-228600" algn="l">
              <a:lnSpc>
                <a:spcPct val="100000"/>
              </a:lnSpc>
              <a:spcBef>
                <a:spcPts val="280"/>
              </a:spcBef>
              <a:spcAft>
                <a:spcPts val="0"/>
              </a:spcAft>
              <a:buClr>
                <a:srgbClr val="404040"/>
              </a:buClr>
              <a:buSzPts val="1400"/>
              <a:buFont typeface="Arial"/>
              <a:buNone/>
              <a:defRPr sz="1400"/>
            </a:lvl4pPr>
            <a:lvl5pPr marL="2286000" lvl="4" indent="-228600" algn="l">
              <a:lnSpc>
                <a:spcPct val="100000"/>
              </a:lnSpc>
              <a:spcBef>
                <a:spcPts val="280"/>
              </a:spcBef>
              <a:spcAft>
                <a:spcPts val="0"/>
              </a:spcAft>
              <a:buClr>
                <a:srgbClr val="404040"/>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6" name="Google Shape;36;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 name="Google Shape;37;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Összehasonlítás" type="twoTxTwoObj">
  <p:cSld name="TWO_OBJECTS_WITH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1" name="Google Shape;41;p12"/>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2" name="Google Shape;42;p12"/>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rgbClr val="404040"/>
              </a:buClr>
              <a:buSzPts val="2400"/>
              <a:buFont typeface="Arial"/>
              <a:buNone/>
              <a:defRPr sz="2400" b="1"/>
            </a:lvl1pPr>
            <a:lvl2pPr marL="914400" lvl="1" indent="-228600" algn="l">
              <a:lnSpc>
                <a:spcPct val="100000"/>
              </a:lnSpc>
              <a:spcBef>
                <a:spcPts val="400"/>
              </a:spcBef>
              <a:spcAft>
                <a:spcPts val="0"/>
              </a:spcAft>
              <a:buClr>
                <a:srgbClr val="404040"/>
              </a:buClr>
              <a:buSzPts val="2000"/>
              <a:buFont typeface="Arial"/>
              <a:buNone/>
              <a:defRPr sz="2000" b="1"/>
            </a:lvl2pPr>
            <a:lvl3pPr marL="1371600" lvl="2" indent="-228600" algn="l">
              <a:lnSpc>
                <a:spcPct val="100000"/>
              </a:lnSpc>
              <a:spcBef>
                <a:spcPts val="360"/>
              </a:spcBef>
              <a:spcAft>
                <a:spcPts val="0"/>
              </a:spcAft>
              <a:buClr>
                <a:srgbClr val="404040"/>
              </a:buClr>
              <a:buSzPts val="1800"/>
              <a:buFont typeface="Arial"/>
              <a:buNone/>
              <a:defRPr sz="1800" b="1"/>
            </a:lvl3pPr>
            <a:lvl4pPr marL="1828800" lvl="3" indent="-228600" algn="l">
              <a:lnSpc>
                <a:spcPct val="100000"/>
              </a:lnSpc>
              <a:spcBef>
                <a:spcPts val="320"/>
              </a:spcBef>
              <a:spcAft>
                <a:spcPts val="0"/>
              </a:spcAft>
              <a:buClr>
                <a:srgbClr val="404040"/>
              </a:buClr>
              <a:buSzPts val="1600"/>
              <a:buFont typeface="Arial"/>
              <a:buNone/>
              <a:defRPr sz="1600" b="1"/>
            </a:lvl4pPr>
            <a:lvl5pPr marL="2286000" lvl="4" indent="-228600" algn="l">
              <a:lnSpc>
                <a:spcPct val="100000"/>
              </a:lnSpc>
              <a:spcBef>
                <a:spcPts val="320"/>
              </a:spcBef>
              <a:spcAft>
                <a:spcPts val="0"/>
              </a:spcAft>
              <a:buClr>
                <a:srgbClr val="404040"/>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43" name="Google Shape;43;p12"/>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rgbClr val="404040"/>
              </a:buClr>
              <a:buSzPts val="2400"/>
              <a:buFont typeface="Arial"/>
              <a:buChar char="•"/>
              <a:defRPr sz="2400"/>
            </a:lvl1pPr>
            <a:lvl2pPr marL="914400" lvl="1" indent="-355600" algn="l">
              <a:lnSpc>
                <a:spcPct val="100000"/>
              </a:lnSpc>
              <a:spcBef>
                <a:spcPts val="400"/>
              </a:spcBef>
              <a:spcAft>
                <a:spcPts val="0"/>
              </a:spcAft>
              <a:buClr>
                <a:srgbClr val="404040"/>
              </a:buClr>
              <a:buSzPts val="2000"/>
              <a:buFont typeface="Arial"/>
              <a:buChar char="–"/>
              <a:defRPr sz="2000"/>
            </a:lvl2pPr>
            <a:lvl3pPr marL="1371600" lvl="2" indent="-342900" algn="l">
              <a:lnSpc>
                <a:spcPct val="100000"/>
              </a:lnSpc>
              <a:spcBef>
                <a:spcPts val="360"/>
              </a:spcBef>
              <a:spcAft>
                <a:spcPts val="0"/>
              </a:spcAft>
              <a:buClr>
                <a:srgbClr val="404040"/>
              </a:buClr>
              <a:buSzPts val="1800"/>
              <a:buFont typeface="Arial"/>
              <a:buChar char="•"/>
              <a:defRPr sz="1800"/>
            </a:lvl3pPr>
            <a:lvl4pPr marL="1828800" lvl="3" indent="-330200" algn="l">
              <a:lnSpc>
                <a:spcPct val="100000"/>
              </a:lnSpc>
              <a:spcBef>
                <a:spcPts val="320"/>
              </a:spcBef>
              <a:spcAft>
                <a:spcPts val="0"/>
              </a:spcAft>
              <a:buClr>
                <a:srgbClr val="404040"/>
              </a:buClr>
              <a:buSzPts val="1600"/>
              <a:buFont typeface="Arial"/>
              <a:buChar char="–"/>
              <a:defRPr sz="1600"/>
            </a:lvl4pPr>
            <a:lvl5pPr marL="2286000" lvl="4" indent="-330200" algn="l">
              <a:lnSpc>
                <a:spcPct val="100000"/>
              </a:lnSpc>
              <a:spcBef>
                <a:spcPts val="320"/>
              </a:spcBef>
              <a:spcAft>
                <a:spcPts val="0"/>
              </a:spcAft>
              <a:buClr>
                <a:srgbClr val="404040"/>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44" name="Google Shape;44;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9" name="Google Shape;49;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404040"/>
              </a:buClr>
              <a:buSzPts val="3200"/>
              <a:buFont typeface="Arial"/>
              <a:buChar char="•"/>
              <a:defRPr sz="3200"/>
            </a:lvl1pPr>
            <a:lvl2pPr marL="914400" lvl="1" indent="-406400" algn="l">
              <a:lnSpc>
                <a:spcPct val="100000"/>
              </a:lnSpc>
              <a:spcBef>
                <a:spcPts val="560"/>
              </a:spcBef>
              <a:spcAft>
                <a:spcPts val="0"/>
              </a:spcAft>
              <a:buClr>
                <a:srgbClr val="404040"/>
              </a:buClr>
              <a:buSzPts val="2800"/>
              <a:buFont typeface="Arial"/>
              <a:buChar char="–"/>
              <a:defRPr sz="2800"/>
            </a:lvl2pPr>
            <a:lvl3pPr marL="1371600" lvl="2" indent="-381000" algn="l">
              <a:lnSpc>
                <a:spcPct val="100000"/>
              </a:lnSpc>
              <a:spcBef>
                <a:spcPts val="480"/>
              </a:spcBef>
              <a:spcAft>
                <a:spcPts val="0"/>
              </a:spcAft>
              <a:buClr>
                <a:srgbClr val="404040"/>
              </a:buClr>
              <a:buSzPts val="2400"/>
              <a:buFont typeface="Arial"/>
              <a:buChar char="•"/>
              <a:defRPr sz="2400"/>
            </a:lvl3pPr>
            <a:lvl4pPr marL="1828800" lvl="3" indent="-355600" algn="l">
              <a:lnSpc>
                <a:spcPct val="100000"/>
              </a:lnSpc>
              <a:spcBef>
                <a:spcPts val="400"/>
              </a:spcBef>
              <a:spcAft>
                <a:spcPts val="0"/>
              </a:spcAft>
              <a:buClr>
                <a:srgbClr val="404040"/>
              </a:buClr>
              <a:buSzPts val="2000"/>
              <a:buFont typeface="Arial"/>
              <a:buChar char="–"/>
              <a:defRPr sz="2000"/>
            </a:lvl4pPr>
            <a:lvl5pPr marL="2286000" lvl="4" indent="-355600" algn="l">
              <a:lnSpc>
                <a:spcPct val="100000"/>
              </a:lnSpc>
              <a:spcBef>
                <a:spcPts val="400"/>
              </a:spcBef>
              <a:spcAft>
                <a:spcPts val="0"/>
              </a:spcAft>
              <a:buClr>
                <a:srgbClr val="404040"/>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53" name="Google Shape;53;p14"/>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4" name="Google Shape;54;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5" name="Google Shape;55;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 name="Google Shape;58;p15"/>
          <p:cNvSpPr>
            <a:spLocks noGrp="1"/>
          </p:cNvSpPr>
          <p:nvPr>
            <p:ph type="pic" idx="2"/>
          </p:nvPr>
        </p:nvSpPr>
        <p:spPr>
          <a:xfrm>
            <a:off x="2389717" y="612775"/>
            <a:ext cx="7315200" cy="4114800"/>
          </a:xfrm>
          <a:prstGeom prst="rect">
            <a:avLst/>
          </a:prstGeom>
          <a:noFill/>
          <a:ln>
            <a:noFill/>
          </a:ln>
        </p:spPr>
      </p:sp>
      <p:sp>
        <p:nvSpPr>
          <p:cNvPr id="59" name="Google Shape;59;p1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404040"/>
              </a:buClr>
              <a:buSzPts val="1400"/>
              <a:buFont typeface="Arial"/>
              <a:buNone/>
              <a:defRPr sz="1400"/>
            </a:lvl1pPr>
            <a:lvl2pPr marL="914400" lvl="1" indent="-228600" algn="l">
              <a:lnSpc>
                <a:spcPct val="100000"/>
              </a:lnSpc>
              <a:spcBef>
                <a:spcPts val="240"/>
              </a:spcBef>
              <a:spcAft>
                <a:spcPts val="0"/>
              </a:spcAft>
              <a:buClr>
                <a:srgbClr val="404040"/>
              </a:buClr>
              <a:buSzPts val="1200"/>
              <a:buFont typeface="Arial"/>
              <a:buNone/>
              <a:defRPr sz="1200"/>
            </a:lvl2pPr>
            <a:lvl3pPr marL="1371600" lvl="2" indent="-228600" algn="l">
              <a:lnSpc>
                <a:spcPct val="100000"/>
              </a:lnSpc>
              <a:spcBef>
                <a:spcPts val="200"/>
              </a:spcBef>
              <a:spcAft>
                <a:spcPts val="0"/>
              </a:spcAft>
              <a:buClr>
                <a:srgbClr val="404040"/>
              </a:buClr>
              <a:buSzPts val="1000"/>
              <a:buFont typeface="Arial"/>
              <a:buNone/>
              <a:defRPr sz="1000"/>
            </a:lvl3pPr>
            <a:lvl4pPr marL="1828800" lvl="3" indent="-228600" algn="l">
              <a:lnSpc>
                <a:spcPct val="100000"/>
              </a:lnSpc>
              <a:spcBef>
                <a:spcPts val="180"/>
              </a:spcBef>
              <a:spcAft>
                <a:spcPts val="0"/>
              </a:spcAft>
              <a:buClr>
                <a:srgbClr val="404040"/>
              </a:buClr>
              <a:buSzPts val="900"/>
              <a:buFont typeface="Arial"/>
              <a:buNone/>
              <a:defRPr sz="900"/>
            </a:lvl4pPr>
            <a:lvl5pPr marL="2286000" lvl="4" indent="-228600" algn="l">
              <a:lnSpc>
                <a:spcPct val="100000"/>
              </a:lnSpc>
              <a:spcBef>
                <a:spcPts val="180"/>
              </a:spcBef>
              <a:spcAft>
                <a:spcPts val="0"/>
              </a:spcAft>
              <a:buClr>
                <a:srgbClr val="404040"/>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60" name="Google Shape;60;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1" name="Google Shape;61;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rgbClr val="50B4C8"/>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609600" y="1484785"/>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404040"/>
              </a:buClr>
              <a:buSzPts val="3200"/>
              <a:buFont typeface="Arial"/>
              <a:buChar char="•"/>
              <a:defRPr sz="3200" b="0" i="0" u="none" strike="noStrike" cap="none">
                <a:solidFill>
                  <a:srgbClr val="404040"/>
                </a:solidFill>
                <a:latin typeface="Arial"/>
                <a:ea typeface="Arial"/>
                <a:cs typeface="Arial"/>
                <a:sym typeface="Arial"/>
              </a:defRPr>
            </a:lvl1pPr>
            <a:lvl2pPr marL="914400" marR="0" lvl="1" indent="-406400" algn="l" rtl="0">
              <a:lnSpc>
                <a:spcPct val="100000"/>
              </a:lnSpc>
              <a:spcBef>
                <a:spcPts val="560"/>
              </a:spcBef>
              <a:spcAft>
                <a:spcPts val="0"/>
              </a:spcAft>
              <a:buClr>
                <a:srgbClr val="404040"/>
              </a:buClr>
              <a:buSzPts val="2800"/>
              <a:buFont typeface="Arial"/>
              <a:buChar char="–"/>
              <a:defRPr sz="2800" b="0" i="0" u="none" strike="noStrike" cap="none">
                <a:solidFill>
                  <a:srgbClr val="404040"/>
                </a:solidFill>
                <a:latin typeface="Arial"/>
                <a:ea typeface="Arial"/>
                <a:cs typeface="Arial"/>
                <a:sym typeface="Arial"/>
              </a:defRPr>
            </a:lvl2pPr>
            <a:lvl3pPr marL="1371600" marR="0" lvl="2" indent="-381000" algn="l" rtl="0">
              <a:lnSpc>
                <a:spcPct val="100000"/>
              </a:lnSpc>
              <a:spcBef>
                <a:spcPts val="480"/>
              </a:spcBef>
              <a:spcAft>
                <a:spcPts val="0"/>
              </a:spcAft>
              <a:buClr>
                <a:srgbClr val="404040"/>
              </a:buClr>
              <a:buSzPts val="2400"/>
              <a:buFont typeface="Arial"/>
              <a:buChar char="•"/>
              <a:defRPr sz="2400" b="0" i="0" u="none" strike="noStrike" cap="none">
                <a:solidFill>
                  <a:srgbClr val="404040"/>
                </a:solidFill>
                <a:latin typeface="Arial"/>
                <a:ea typeface="Arial"/>
                <a:cs typeface="Arial"/>
                <a:sym typeface="Arial"/>
              </a:defRPr>
            </a:lvl3pPr>
            <a:lvl4pPr marL="1828800" marR="0" lvl="3"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4pPr>
            <a:lvl5pPr marL="2286000" marR="0" lvl="4" indent="-355600" algn="l" rtl="0">
              <a:lnSpc>
                <a:spcPct val="100000"/>
              </a:lnSpc>
              <a:spcBef>
                <a:spcPts val="400"/>
              </a:spcBef>
              <a:spcAft>
                <a:spcPts val="0"/>
              </a:spcAft>
              <a:buClr>
                <a:srgbClr val="404040"/>
              </a:buClr>
              <a:buSzPts val="2000"/>
              <a:buFont typeface="Arial"/>
              <a:buChar char="»"/>
              <a:defRPr sz="2000" b="0" i="0" u="none" strike="noStrike" cap="none">
                <a:solidFill>
                  <a:srgbClr val="404040"/>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50B4C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jpg"/><Relationship Id="rId5" Type="http://schemas.openxmlformats.org/officeDocument/2006/relationships/image" Target="../media/image1.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3a7bde2e2a3_0_11"/>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888888"/>
              </a:buClr>
              <a:buSzPts val="1400"/>
              <a:buFont typeface="Trebuchet MS"/>
              <a:buNone/>
            </a:pPr>
            <a:fld id="{00000000-1234-1234-1234-123412341234}" type="slidenum">
              <a:rPr lang="en-US" sz="1400" b="1" i="0" u="none" strike="noStrike" cap="none">
                <a:solidFill>
                  <a:srgbClr val="888888"/>
                </a:solidFill>
                <a:latin typeface="Trebuchet MS"/>
                <a:ea typeface="Trebuchet MS"/>
                <a:cs typeface="Trebuchet MS"/>
                <a:sym typeface="Trebuchet MS"/>
              </a:rPr>
              <a:t>1</a:t>
            </a:fld>
            <a:endParaRPr sz="1400" b="1" i="0" u="none" strike="noStrike" cap="none">
              <a:solidFill>
                <a:srgbClr val="888888"/>
              </a:solidFill>
              <a:latin typeface="Trebuchet MS"/>
              <a:ea typeface="Trebuchet MS"/>
              <a:cs typeface="Trebuchet MS"/>
              <a:sym typeface="Trebuchet MS"/>
            </a:endParaRPr>
          </a:p>
        </p:txBody>
      </p:sp>
      <p:sp>
        <p:nvSpPr>
          <p:cNvPr id="78" name="Google Shape;78;g3a7bde2e2a3_0_11"/>
          <p:cNvSpPr/>
          <p:nvPr/>
        </p:nvSpPr>
        <p:spPr>
          <a:xfrm>
            <a:off x="0" y="0"/>
            <a:ext cx="12192000" cy="457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79" name="Google Shape;79;g3a7bde2e2a3_0_11"/>
          <p:cNvSpPr/>
          <p:nvPr/>
        </p:nvSpPr>
        <p:spPr>
          <a:xfrm>
            <a:off x="0" y="304800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80" name="Google Shape;80;g3a7bde2e2a3_0_11" descr="Ein Bild, das Logo, Grafiken, Schrift, Grafikdesign enthält.&#10;&#10;Automatisch generierte Beschreibung"/>
          <p:cNvPicPr preferRelativeResize="0"/>
          <p:nvPr/>
        </p:nvPicPr>
        <p:blipFill rotWithShape="1">
          <a:blip r:embed="rId3">
            <a:alphaModFix/>
          </a:blip>
          <a:srcRect/>
          <a:stretch/>
        </p:blipFill>
        <p:spPr>
          <a:xfrm>
            <a:off x="6487294" y="0"/>
            <a:ext cx="5487563" cy="6858002"/>
          </a:xfrm>
          <a:prstGeom prst="rect">
            <a:avLst/>
          </a:prstGeom>
          <a:noFill/>
          <a:ln>
            <a:noFill/>
          </a:ln>
        </p:spPr>
      </p:pic>
      <p:sp>
        <p:nvSpPr>
          <p:cNvPr id="82" name="Google Shape;82;g3a7bde2e2a3_0_11"/>
          <p:cNvSpPr txBox="1"/>
          <p:nvPr/>
        </p:nvSpPr>
        <p:spPr>
          <a:xfrm>
            <a:off x="1144800" y="2209449"/>
            <a:ext cx="5426400" cy="40357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bg" sz="3600" b="1" i="0" u="none" strike="noStrike" cap="none" dirty="0">
                <a:solidFill>
                  <a:srgbClr val="404040"/>
                </a:solidFill>
                <a:latin typeface="Cambria"/>
                <a:ea typeface="Cambria"/>
                <a:cs typeface="Cambria"/>
                <a:sym typeface="Cambria"/>
              </a:rPr>
              <a:t>Модул 4.2</a:t>
            </a:r>
            <a:endParaRPr sz="1400" b="0" i="0" u="none" strike="noStrike" cap="none" dirty="0">
              <a:solidFill>
                <a:srgbClr val="000000"/>
              </a:solidFill>
              <a:latin typeface="Arial"/>
              <a:ea typeface="Arial"/>
              <a:cs typeface="Arial"/>
              <a:sym typeface="Arial"/>
            </a:endParaRPr>
          </a:p>
          <a:p>
            <a:pPr>
              <a:buSzPts val="3600"/>
            </a:pPr>
            <a:r>
              <a:rPr lang="bg" sz="3600" b="1" dirty="0">
                <a:solidFill>
                  <a:srgbClr val="404040"/>
                </a:solidFill>
                <a:latin typeface="Cambria"/>
                <a:ea typeface="Cambria"/>
                <a:cs typeface="Cambria"/>
                <a:sym typeface="Cambria"/>
              </a:rPr>
              <a:t>Обществени поръчки за опазване на околната среда и климата</a:t>
            </a:r>
            <a:endParaRPr sz="3600" b="1" i="0" u="none" strike="noStrike" cap="none" dirty="0">
              <a:solidFill>
                <a:srgbClr val="404040"/>
              </a:solidFill>
              <a:latin typeface="Cambria"/>
              <a:ea typeface="Cambria"/>
              <a:cs typeface="Cambria"/>
              <a:sym typeface="Cambria"/>
            </a:endParaRPr>
          </a:p>
          <a:p>
            <a:pPr marL="0" marR="0" lvl="0" indent="0" algn="l" rtl="0">
              <a:lnSpc>
                <a:spcPct val="100000"/>
              </a:lnSpc>
              <a:spcBef>
                <a:spcPts val="0"/>
              </a:spcBef>
              <a:spcAft>
                <a:spcPts val="0"/>
              </a:spcAft>
              <a:buClr>
                <a:srgbClr val="000000"/>
              </a:buClr>
              <a:buSzPts val="3600"/>
              <a:buFont typeface="Arial"/>
              <a:buNone/>
            </a:pPr>
            <a:r>
              <a:rPr lang="bg" sz="2200" b="1" dirty="0">
                <a:solidFill>
                  <a:srgbClr val="12856F"/>
                </a:solidFill>
              </a:rPr>
              <a:t>Анализ на документи:</a:t>
            </a:r>
          </a:p>
          <a:p>
            <a:pPr marL="0" marR="0" lvl="0" indent="0" algn="l" rtl="0">
              <a:lnSpc>
                <a:spcPct val="100000"/>
              </a:lnSpc>
              <a:spcBef>
                <a:spcPts val="0"/>
              </a:spcBef>
              <a:spcAft>
                <a:spcPts val="0"/>
              </a:spcAft>
              <a:buClr>
                <a:srgbClr val="000000"/>
              </a:buClr>
              <a:buSzPts val="3600"/>
              <a:buFont typeface="Arial"/>
              <a:buNone/>
            </a:pPr>
            <a:r>
              <a:rPr lang="bg" sz="2200" b="1" dirty="0">
                <a:solidFill>
                  <a:srgbClr val="12856F"/>
                </a:solidFill>
              </a:rPr>
              <a:t>Ролята на ръководителя на договора/ инвеститорския контрол /надзора</a:t>
            </a:r>
            <a:endParaRPr sz="2200" b="1" dirty="0">
              <a:solidFill>
                <a:srgbClr val="12856F"/>
              </a:solidFill>
            </a:endParaRPr>
          </a:p>
          <a:p>
            <a:pPr marL="0" marR="0" lvl="0" indent="0" algn="l" rtl="0">
              <a:lnSpc>
                <a:spcPct val="100000"/>
              </a:lnSpc>
              <a:spcBef>
                <a:spcPts val="0"/>
              </a:spcBef>
              <a:spcAft>
                <a:spcPts val="0"/>
              </a:spcAft>
              <a:buClr>
                <a:srgbClr val="000000"/>
              </a:buClr>
              <a:buSzPts val="3600"/>
              <a:buFont typeface="Arial"/>
              <a:buNone/>
            </a:pPr>
            <a:endParaRPr sz="2200" b="1" dirty="0">
              <a:solidFill>
                <a:srgbClr val="12856F"/>
              </a:solidFill>
            </a:endParaRPr>
          </a:p>
          <a:p>
            <a:pPr marL="0" marR="0" lvl="0" indent="0" algn="l" rtl="0">
              <a:lnSpc>
                <a:spcPct val="100000"/>
              </a:lnSpc>
              <a:spcBef>
                <a:spcPts val="0"/>
              </a:spcBef>
              <a:spcAft>
                <a:spcPts val="0"/>
              </a:spcAft>
              <a:buClr>
                <a:srgbClr val="000000"/>
              </a:buClr>
              <a:buSzPts val="2700"/>
              <a:buFont typeface="Arial"/>
              <a:buNone/>
            </a:pPr>
            <a:endParaRPr sz="2700" b="1" i="0" u="none" strike="noStrike" cap="none" dirty="0">
              <a:solidFill>
                <a:srgbClr val="404040"/>
              </a:solidFill>
              <a:latin typeface="Cambria"/>
              <a:ea typeface="Cambria"/>
              <a:cs typeface="Cambria"/>
              <a:sym typeface="Cambria"/>
            </a:endParaRPr>
          </a:p>
        </p:txBody>
      </p:sp>
      <p:pic>
        <p:nvPicPr>
          <p:cNvPr id="2" name="Picture 1" descr="Blue and white text on a black background&#10;&#10;AI-generated content may be incorrect.">
            <a:extLst>
              <a:ext uri="{FF2B5EF4-FFF2-40B4-BE49-F238E27FC236}">
                <a16:creationId xmlns:a16="http://schemas.microsoft.com/office/drawing/2014/main" id="{70CFA08B-AA84-E987-8D15-6261AA899C1D}"/>
              </a:ext>
            </a:extLst>
          </p:cNvPr>
          <p:cNvPicPr>
            <a:picLocks noChangeAspect="1"/>
          </p:cNvPicPr>
          <p:nvPr/>
        </p:nvPicPr>
        <p:blipFill>
          <a:blip r:embed="rId4"/>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07F8E271-C7DD-794A-1DE2-3350F3E0701A}"/>
              </a:ext>
            </a:extLst>
          </p:cNvPr>
          <p:cNvPicPr>
            <a:picLocks noChangeAspect="1"/>
          </p:cNvPicPr>
          <p:nvPr/>
        </p:nvPicPr>
        <p:blipFill>
          <a:blip r:embed="rId5"/>
          <a:stretch>
            <a:fillRect/>
          </a:stretch>
        </p:blipFill>
        <p:spPr>
          <a:xfrm>
            <a:off x="3234690" y="282290"/>
            <a:ext cx="6332220" cy="10134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a8d4f1cfa1_0_62"/>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
        <p:nvSpPr>
          <p:cNvPr id="170" name="Google Shape;170;g3a8d4f1cfa1_0_62"/>
          <p:cNvSpPr txBox="1">
            <a:spLocks noGrp="1"/>
          </p:cNvSpPr>
          <p:nvPr>
            <p:ph type="title"/>
          </p:nvPr>
        </p:nvSpPr>
        <p:spPr>
          <a:xfrm>
            <a:off x="609600" y="188649"/>
            <a:ext cx="10972800" cy="996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bg" sz="3000" b="1" dirty="0">
                <a:solidFill>
                  <a:srgbClr val="12856F"/>
                </a:solidFill>
              </a:rPr>
              <a:t>Проверка на съответствието със строителните </a:t>
            </a:r>
            <a:br>
              <a:rPr lang="en-US" sz="3000" b="1" dirty="0">
                <a:solidFill>
                  <a:srgbClr val="12856F"/>
                </a:solidFill>
              </a:rPr>
            </a:br>
            <a:r>
              <a:rPr lang="bg" sz="3000" b="1" dirty="0">
                <a:solidFill>
                  <a:srgbClr val="12856F"/>
                </a:solidFill>
              </a:rPr>
              <a:t>и екологичните разрешителни</a:t>
            </a:r>
            <a:endParaRPr sz="1200" dirty="0">
              <a:solidFill>
                <a:srgbClr val="12856F"/>
              </a:solidFill>
              <a:latin typeface="Arial"/>
              <a:ea typeface="Arial"/>
              <a:cs typeface="Arial"/>
              <a:sym typeface="Arial"/>
            </a:endParaRPr>
          </a:p>
        </p:txBody>
      </p:sp>
      <p:pic>
        <p:nvPicPr>
          <p:cNvPr id="2" name="Google Shape;171;g3a8d4f1cfa1_0_62">
            <a:extLst>
              <a:ext uri="{FF2B5EF4-FFF2-40B4-BE49-F238E27FC236}">
                <a16:creationId xmlns:a16="http://schemas.microsoft.com/office/drawing/2014/main" id="{0E6136F3-4A51-52F3-C923-8B718318DD47}"/>
              </a:ext>
            </a:extLst>
          </p:cNvPr>
          <p:cNvPicPr preferRelativeResize="0"/>
          <p:nvPr/>
        </p:nvPicPr>
        <p:blipFill rotWithShape="1">
          <a:blip r:embed="rId3">
            <a:alphaModFix/>
          </a:blip>
          <a:srcRect t="18285" b="11896"/>
          <a:stretch/>
        </p:blipFill>
        <p:spPr>
          <a:xfrm>
            <a:off x="0" y="1327725"/>
            <a:ext cx="12192000" cy="5530274"/>
          </a:xfrm>
          <a:prstGeom prst="rect">
            <a:avLst/>
          </a:prstGeom>
          <a:noFill/>
          <a:ln>
            <a:noFill/>
          </a:ln>
        </p:spPr>
      </p:pic>
      <p:sp>
        <p:nvSpPr>
          <p:cNvPr id="3" name="Google Shape;142;g3a8d4f1cfa1_0_0">
            <a:extLst>
              <a:ext uri="{FF2B5EF4-FFF2-40B4-BE49-F238E27FC236}">
                <a16:creationId xmlns:a16="http://schemas.microsoft.com/office/drawing/2014/main" id="{1ED5B6A1-117C-1883-5333-1AE12C12B0FA}"/>
              </a:ext>
            </a:extLst>
          </p:cNvPr>
          <p:cNvSpPr txBox="1"/>
          <p:nvPr/>
        </p:nvSpPr>
        <p:spPr>
          <a:xfrm>
            <a:off x="152400" y="6360018"/>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lt1"/>
                </a:solidFill>
                <a:latin typeface="Arial"/>
                <a:ea typeface="Arial"/>
                <a:cs typeface="Arial"/>
                <a:sym typeface="Arial"/>
              </a:rPr>
              <a:t>Източник изображение: Pixabay</a:t>
            </a:r>
            <a:endParaRPr sz="1000" b="0" i="0" u="none" strike="noStrike" cap="none" dirty="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3a8d4f1cfa1_0_69"/>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
        <p:nvSpPr>
          <p:cNvPr id="179" name="Google Shape;179;g3a8d4f1cfa1_0_69"/>
          <p:cNvSpPr txBox="1">
            <a:spLocks noGrp="1"/>
          </p:cNvSpPr>
          <p:nvPr>
            <p:ph type="title"/>
          </p:nvPr>
        </p:nvSpPr>
        <p:spPr>
          <a:xfrm>
            <a:off x="609600" y="188649"/>
            <a:ext cx="10972800" cy="996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bg-BG" sz="3000" b="1" noProof="0" dirty="0">
                <a:solidFill>
                  <a:srgbClr val="12856F"/>
                </a:solidFill>
              </a:rPr>
              <a:t>Откриване на сценарии, които сочат към корупционни </a:t>
            </a:r>
            <a:r>
              <a:rPr lang="ru-RU" sz="3000" b="1" dirty="0">
                <a:solidFill>
                  <a:srgbClr val="12856F"/>
                </a:solidFill>
              </a:rPr>
              <a:t>модели</a:t>
            </a:r>
          </a:p>
        </p:txBody>
      </p:sp>
      <p:pic>
        <p:nvPicPr>
          <p:cNvPr id="2" name="Google Shape;180;g3a8d4f1cfa1_0_69">
            <a:extLst>
              <a:ext uri="{FF2B5EF4-FFF2-40B4-BE49-F238E27FC236}">
                <a16:creationId xmlns:a16="http://schemas.microsoft.com/office/drawing/2014/main" id="{48F0A96C-9A56-BCCC-7E68-8908266767B7}"/>
              </a:ext>
            </a:extLst>
          </p:cNvPr>
          <p:cNvPicPr preferRelativeResize="0"/>
          <p:nvPr/>
        </p:nvPicPr>
        <p:blipFill rotWithShape="1">
          <a:blip r:embed="rId3">
            <a:alphaModFix/>
          </a:blip>
          <a:srcRect t="6"/>
          <a:stretch>
            <a:fillRect/>
          </a:stretch>
        </p:blipFill>
        <p:spPr>
          <a:xfrm>
            <a:off x="-38415" y="1185249"/>
            <a:ext cx="12268829" cy="5672750"/>
          </a:xfrm>
          <a:prstGeom prst="rect">
            <a:avLst/>
          </a:prstGeom>
          <a:noFill/>
          <a:ln>
            <a:noFill/>
          </a:ln>
        </p:spPr>
      </p:pic>
      <p:sp>
        <p:nvSpPr>
          <p:cNvPr id="3" name="Google Shape;142;g3a8d4f1cfa1_0_0">
            <a:extLst>
              <a:ext uri="{FF2B5EF4-FFF2-40B4-BE49-F238E27FC236}">
                <a16:creationId xmlns:a16="http://schemas.microsoft.com/office/drawing/2014/main" id="{37439B13-AA1D-18BD-D84E-998B4E9D3E8A}"/>
              </a:ext>
            </a:extLst>
          </p:cNvPr>
          <p:cNvSpPr txBox="1"/>
          <p:nvPr/>
        </p:nvSpPr>
        <p:spPr>
          <a:xfrm>
            <a:off x="152400" y="6360018"/>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tx1"/>
                </a:solidFill>
                <a:highlight>
                  <a:srgbClr val="C0C0C0"/>
                </a:highlight>
                <a:latin typeface="Arial"/>
                <a:ea typeface="Arial"/>
                <a:cs typeface="Arial"/>
                <a:sym typeface="Arial"/>
              </a:rPr>
              <a:t>Източник изображение: Pixabay</a:t>
            </a:r>
            <a:endParaRPr sz="1000" b="0" i="0" u="none" strike="noStrike" cap="none" dirty="0">
              <a:solidFill>
                <a:schemeClr val="tx1"/>
              </a:solidFill>
              <a:highlight>
                <a:srgbClr val="C0C0C0"/>
              </a:highlight>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a8d4f1cfa1_0_76"/>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
        <p:nvSpPr>
          <p:cNvPr id="189" name="Google Shape;189;g3a8d4f1cfa1_0_76"/>
          <p:cNvSpPr txBox="1">
            <a:spLocks noGrp="1"/>
          </p:cNvSpPr>
          <p:nvPr>
            <p:ph type="title"/>
          </p:nvPr>
        </p:nvSpPr>
        <p:spPr>
          <a:xfrm>
            <a:off x="609600" y="188649"/>
            <a:ext cx="10972800" cy="996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400"/>
              <a:buFont typeface="Arial"/>
              <a:buNone/>
            </a:pPr>
            <a:r>
              <a:rPr lang="bg" sz="3000" b="1" dirty="0">
                <a:solidFill>
                  <a:srgbClr val="12856F"/>
                </a:solidFill>
              </a:rPr>
              <a:t>По време на посещение на обекта – проверка дали надзорът действително се извършва на място</a:t>
            </a:r>
            <a:endParaRPr sz="3000" b="1" dirty="0">
              <a:solidFill>
                <a:srgbClr val="12856F"/>
              </a:solidFill>
            </a:endParaRPr>
          </a:p>
        </p:txBody>
      </p:sp>
      <p:pic>
        <p:nvPicPr>
          <p:cNvPr id="2" name="Google Shape;190;g3a8d4f1cfa1_0_76">
            <a:extLst>
              <a:ext uri="{FF2B5EF4-FFF2-40B4-BE49-F238E27FC236}">
                <a16:creationId xmlns:a16="http://schemas.microsoft.com/office/drawing/2014/main" id="{874EB047-FA91-EAB8-21CD-D60635E682E7}"/>
              </a:ext>
            </a:extLst>
          </p:cNvPr>
          <p:cNvPicPr preferRelativeResize="0"/>
          <p:nvPr/>
        </p:nvPicPr>
        <p:blipFill rotWithShape="1">
          <a:blip r:embed="rId3">
            <a:alphaModFix/>
          </a:blip>
          <a:srcRect t="23983"/>
          <a:stretch/>
        </p:blipFill>
        <p:spPr>
          <a:xfrm>
            <a:off x="-76200" y="1327725"/>
            <a:ext cx="12344400" cy="6238475"/>
          </a:xfrm>
          <a:prstGeom prst="rect">
            <a:avLst/>
          </a:prstGeom>
          <a:noFill/>
          <a:ln>
            <a:noFill/>
          </a:ln>
        </p:spPr>
      </p:pic>
      <p:sp>
        <p:nvSpPr>
          <p:cNvPr id="3" name="Google Shape;142;g3a8d4f1cfa1_0_0">
            <a:extLst>
              <a:ext uri="{FF2B5EF4-FFF2-40B4-BE49-F238E27FC236}">
                <a16:creationId xmlns:a16="http://schemas.microsoft.com/office/drawing/2014/main" id="{53E76036-377E-3972-BCC9-595CC8766E73}"/>
              </a:ext>
            </a:extLst>
          </p:cNvPr>
          <p:cNvSpPr txBox="1"/>
          <p:nvPr/>
        </p:nvSpPr>
        <p:spPr>
          <a:xfrm>
            <a:off x="152400" y="6360018"/>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lt1"/>
                </a:solidFill>
                <a:latin typeface="Arial"/>
                <a:ea typeface="Arial"/>
                <a:cs typeface="Arial"/>
                <a:sym typeface="Arial"/>
              </a:rPr>
              <a:t>Източник изображение: Pixabay</a:t>
            </a:r>
            <a:endParaRPr sz="1000" b="0" i="0" u="none" strike="noStrike" cap="none" dirty="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g3a78500d431_0_34"/>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97" name="Google Shape;197;g3a78500d431_0_34"/>
          <p:cNvSpPr txBox="1"/>
          <p:nvPr/>
        </p:nvSpPr>
        <p:spPr>
          <a:xfrm>
            <a:off x="865300" y="1583875"/>
            <a:ext cx="5166600" cy="387795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bg" sz="3000" b="1" dirty="0">
                <a:solidFill>
                  <a:srgbClr val="12856F"/>
                </a:solidFill>
              </a:rPr>
              <a:t>Осведомеността за рисковете от корупция повишава прозрачността при обществените поръчки!</a:t>
            </a:r>
            <a:endParaRPr sz="3000" b="1" dirty="0">
              <a:solidFill>
                <a:srgbClr val="12856F"/>
              </a:solidFill>
            </a:endParaRPr>
          </a:p>
          <a:p>
            <a:pPr marL="0" marR="0" lvl="0" indent="0" algn="ctr" rtl="0">
              <a:lnSpc>
                <a:spcPct val="100000"/>
              </a:lnSpc>
              <a:spcBef>
                <a:spcPts val="0"/>
              </a:spcBef>
              <a:spcAft>
                <a:spcPts val="0"/>
              </a:spcAft>
              <a:buClr>
                <a:schemeClr val="dk1"/>
              </a:buClr>
              <a:buSzPts val="1100"/>
              <a:buFont typeface="Arial"/>
              <a:buNone/>
            </a:pPr>
            <a:endParaRPr sz="3000" b="1" dirty="0">
              <a:solidFill>
                <a:srgbClr val="12856F"/>
              </a:solidFill>
            </a:endParaRPr>
          </a:p>
          <a:p>
            <a:pPr marL="0" marR="0" lvl="0" indent="0" algn="ctr" rtl="0">
              <a:lnSpc>
                <a:spcPct val="100000"/>
              </a:lnSpc>
              <a:spcBef>
                <a:spcPts val="0"/>
              </a:spcBef>
              <a:spcAft>
                <a:spcPts val="0"/>
              </a:spcAft>
              <a:buClr>
                <a:schemeClr val="dk1"/>
              </a:buClr>
              <a:buSzPts val="1100"/>
              <a:buFont typeface="Arial"/>
              <a:buNone/>
            </a:pPr>
            <a:r>
              <a:rPr lang="bg" sz="3000" b="1" dirty="0">
                <a:solidFill>
                  <a:srgbClr val="12856F"/>
                </a:solidFill>
              </a:rPr>
              <a:t>Благодарим Ви за вниманието!</a:t>
            </a:r>
            <a:endParaRPr sz="3000" b="1" i="0" u="none" strike="noStrike" cap="none" dirty="0">
              <a:solidFill>
                <a:srgbClr val="12856F"/>
              </a:solidFill>
              <a:latin typeface="Arial"/>
              <a:ea typeface="Arial"/>
              <a:cs typeface="Arial"/>
              <a:sym typeface="Arial"/>
            </a:endParaRPr>
          </a:p>
        </p:txBody>
      </p:sp>
      <p:pic>
        <p:nvPicPr>
          <p:cNvPr id="199" name="Google Shape;199;g3a78500d431_0_34" descr="Ein Bild, das Logo, Grafiken, Schrift, Grafikdesign enthält.&#10;&#10;Automatisch generierte Beschreibung"/>
          <p:cNvPicPr preferRelativeResize="0"/>
          <p:nvPr/>
        </p:nvPicPr>
        <p:blipFill rotWithShape="1">
          <a:blip r:embed="rId4">
            <a:alphaModFix/>
          </a:blip>
          <a:srcRect/>
          <a:stretch/>
        </p:blipFill>
        <p:spPr>
          <a:xfrm>
            <a:off x="6487294" y="0"/>
            <a:ext cx="5487563" cy="6858002"/>
          </a:xfrm>
          <a:prstGeom prst="rect">
            <a:avLst/>
          </a:prstGeom>
          <a:noFill/>
          <a:ln>
            <a:noFill/>
          </a:ln>
        </p:spPr>
      </p:pic>
      <p:pic>
        <p:nvPicPr>
          <p:cNvPr id="2" name="Picture 1" descr="Blue and white text on a black background&#10;&#10;AI-generated content may be incorrect.">
            <a:extLst>
              <a:ext uri="{FF2B5EF4-FFF2-40B4-BE49-F238E27FC236}">
                <a16:creationId xmlns:a16="http://schemas.microsoft.com/office/drawing/2014/main" id="{782F7731-3A5F-AF5E-37CC-96BBD8F70055}"/>
              </a:ext>
            </a:extLst>
          </p:cNvPr>
          <p:cNvPicPr>
            <a:picLocks noChangeAspect="1"/>
          </p:cNvPicPr>
          <p:nvPr/>
        </p:nvPicPr>
        <p:blipFill>
          <a:blip r:embed="rId5"/>
          <a:stretch>
            <a:fillRect/>
          </a:stretch>
        </p:blipFill>
        <p:spPr>
          <a:xfrm>
            <a:off x="580841" y="457200"/>
            <a:ext cx="2388502" cy="526387"/>
          </a:xfrm>
          <a:prstGeom prst="rect">
            <a:avLst/>
          </a:prstGeom>
        </p:spPr>
      </p:pic>
      <p:pic>
        <p:nvPicPr>
          <p:cNvPr id="3" name="Picture 2" descr="A close up of a card&#10;&#10;AI-generated content may be incorrect.">
            <a:extLst>
              <a:ext uri="{FF2B5EF4-FFF2-40B4-BE49-F238E27FC236}">
                <a16:creationId xmlns:a16="http://schemas.microsoft.com/office/drawing/2014/main" id="{E3D7A728-7665-8117-AC1E-3FCC0C55AE8C}"/>
              </a:ext>
            </a:extLst>
          </p:cNvPr>
          <p:cNvPicPr>
            <a:picLocks noChangeAspect="1"/>
          </p:cNvPicPr>
          <p:nvPr/>
        </p:nvPicPr>
        <p:blipFill>
          <a:blip r:embed="rId6"/>
          <a:stretch>
            <a:fillRect/>
          </a:stretch>
        </p:blipFill>
        <p:spPr>
          <a:xfrm>
            <a:off x="3234690" y="282290"/>
            <a:ext cx="6332220" cy="1013460"/>
          </a:xfrm>
          <a:prstGeom prst="rect">
            <a:avLst/>
          </a:prstGeom>
        </p:spPr>
      </p:pic>
      <p:sp>
        <p:nvSpPr>
          <p:cNvPr id="4" name="Google Shape;157;g3a812e12007_0_1">
            <a:extLst>
              <a:ext uri="{FF2B5EF4-FFF2-40B4-BE49-F238E27FC236}">
                <a16:creationId xmlns:a16="http://schemas.microsoft.com/office/drawing/2014/main" id="{5E1797F1-9C89-4629-0CEC-22108378F8E2}"/>
              </a:ext>
            </a:extLst>
          </p:cNvPr>
          <p:cNvSpPr txBox="1"/>
          <p:nvPr/>
        </p:nvSpPr>
        <p:spPr>
          <a:xfrm>
            <a:off x="0" y="6519300"/>
            <a:ext cx="10295100" cy="338700"/>
          </a:xfrm>
          <a:prstGeom prst="rect">
            <a:avLst/>
          </a:prstGeom>
          <a:noFill/>
          <a:ln>
            <a:noFill/>
          </a:ln>
        </p:spPr>
        <p:txBody>
          <a:bodyPr spcFirstLastPara="1" wrap="square" lIns="91425" tIns="91425" rIns="91425" bIns="91425" anchor="t" anchorCtr="0">
            <a:spAutoFit/>
          </a:bodyPr>
          <a:lstStyle/>
          <a:p>
            <a:pPr lvl="0"/>
            <a:r>
              <a:rPr lang="bg" sz="1000" dirty="0">
                <a:solidFill>
                  <a:srgbClr val="404040"/>
                </a:solidFill>
              </a:rPr>
              <a:t>Автори: </a:t>
            </a:r>
            <a:r>
              <a:rPr lang="en-US" sz="1000" dirty="0">
                <a:solidFill>
                  <a:srgbClr val="404040"/>
                </a:solidFill>
              </a:rPr>
              <a:t>Przemysław Ostrowski</a:t>
            </a:r>
            <a:r>
              <a:rPr lang="bg-BG" sz="1000" dirty="0">
                <a:solidFill>
                  <a:srgbClr val="404040"/>
                </a:solidFill>
              </a:rPr>
              <a:t> </a:t>
            </a:r>
            <a:r>
              <a:rPr lang="bg" sz="1000" dirty="0">
                <a:solidFill>
                  <a:srgbClr val="404040"/>
                </a:solidFill>
              </a:rPr>
              <a:t>– експерт по обществени поръчки и </a:t>
            </a:r>
            <a:r>
              <a:rPr lang="en-US" sz="1000" dirty="0">
                <a:solidFill>
                  <a:srgbClr val="404040"/>
                </a:solidFill>
              </a:rPr>
              <a:t>Ewa Paderewska</a:t>
            </a:r>
            <a:r>
              <a:rPr lang="bg" sz="1000" dirty="0">
                <a:solidFill>
                  <a:srgbClr val="404040"/>
                </a:solidFill>
              </a:rPr>
              <a:t> – експерт по адаптация на климата и опазване на околната среда</a:t>
            </a:r>
            <a:endParaRPr sz="1000" dirty="0">
              <a:solidFill>
                <a:srgbClr val="40404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3a67a691f62_0_1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bg" dirty="0">
                <a:solidFill>
                  <a:srgbClr val="12856F"/>
                </a:solidFill>
              </a:rPr>
              <a:t>Да започваме!</a:t>
            </a:r>
            <a:endParaRPr dirty="0"/>
          </a:p>
        </p:txBody>
      </p:sp>
      <p:sp>
        <p:nvSpPr>
          <p:cNvPr id="89" name="Google Shape;89;g3a67a691f62_0_10"/>
          <p:cNvSpPr txBox="1">
            <a:spLocks noGrp="1"/>
          </p:cNvSpPr>
          <p:nvPr>
            <p:ph type="body" idx="2"/>
          </p:nvPr>
        </p:nvSpPr>
        <p:spPr>
          <a:xfrm>
            <a:off x="6105450" y="2400300"/>
            <a:ext cx="5384700" cy="4184351"/>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2800"/>
              <a:buNone/>
            </a:pPr>
            <a:r>
              <a:rPr lang="bg" sz="2400" b="1" dirty="0">
                <a:solidFill>
                  <a:srgbClr val="12856F"/>
                </a:solidFill>
              </a:rPr>
              <a:t>Стъпка 1 – Кабинетно проучване </a:t>
            </a:r>
            <a:br>
              <a:rPr lang="en-US" sz="2400" dirty="0">
                <a:solidFill>
                  <a:srgbClr val="12856F"/>
                </a:solidFill>
              </a:rPr>
            </a:br>
            <a:endParaRPr lang="en-US" sz="2400" dirty="0">
              <a:solidFill>
                <a:srgbClr val="12856F"/>
              </a:solidFill>
            </a:endParaRPr>
          </a:p>
          <a:p>
            <a:pPr marL="0" lvl="0" indent="0" algn="l" rtl="0">
              <a:lnSpc>
                <a:spcPct val="115000"/>
              </a:lnSpc>
              <a:spcBef>
                <a:spcPts val="0"/>
              </a:spcBef>
              <a:spcAft>
                <a:spcPts val="0"/>
              </a:spcAft>
              <a:buSzPts val="2800"/>
              <a:buNone/>
            </a:pPr>
            <a:r>
              <a:rPr lang="bg" sz="2400" b="1" dirty="0">
                <a:solidFill>
                  <a:srgbClr val="12856F"/>
                </a:solidFill>
              </a:rPr>
              <a:t>Раздел А</a:t>
            </a:r>
            <a:endParaRPr sz="2400" b="1" dirty="0">
              <a:solidFill>
                <a:srgbClr val="12856F"/>
              </a:solidFill>
            </a:endParaRPr>
          </a:p>
          <a:p>
            <a:pPr marL="0" lvl="0" indent="0" algn="l" rtl="0">
              <a:lnSpc>
                <a:spcPct val="115000"/>
              </a:lnSpc>
              <a:spcBef>
                <a:spcPts val="800"/>
              </a:spcBef>
              <a:spcAft>
                <a:spcPts val="0"/>
              </a:spcAft>
              <a:buSzPts val="2800"/>
              <a:buNone/>
            </a:pPr>
            <a:endParaRPr sz="2400" dirty="0">
              <a:solidFill>
                <a:srgbClr val="12856F"/>
              </a:solidFill>
            </a:endParaRPr>
          </a:p>
          <a:p>
            <a:pPr marL="0" lvl="0" indent="0" algn="l" rtl="0">
              <a:lnSpc>
                <a:spcPct val="115000"/>
              </a:lnSpc>
              <a:spcBef>
                <a:spcPts val="800"/>
              </a:spcBef>
              <a:spcAft>
                <a:spcPts val="0"/>
              </a:spcAft>
              <a:buSzPts val="2800"/>
              <a:buNone/>
            </a:pPr>
            <a:r>
              <a:rPr lang="bg" sz="2400" b="1" dirty="0">
                <a:solidFill>
                  <a:srgbClr val="12856F"/>
                </a:solidFill>
              </a:rPr>
              <a:t>Раздел Б:</a:t>
            </a:r>
            <a:r>
              <a:rPr lang="bg" sz="2400" dirty="0">
                <a:solidFill>
                  <a:srgbClr val="12856F"/>
                </a:solidFill>
              </a:rPr>
              <a:t> </a:t>
            </a:r>
            <a:endParaRPr sz="2400" dirty="0">
              <a:solidFill>
                <a:srgbClr val="12856F"/>
              </a:solidFill>
            </a:endParaRPr>
          </a:p>
          <a:p>
            <a:pPr marL="0" lvl="0" indent="0" algn="l" rtl="0">
              <a:lnSpc>
                <a:spcPct val="115000"/>
              </a:lnSpc>
              <a:spcBef>
                <a:spcPts val="800"/>
              </a:spcBef>
              <a:spcAft>
                <a:spcPts val="0"/>
              </a:spcAft>
              <a:buSzPts val="2800"/>
              <a:buNone/>
            </a:pPr>
            <a:r>
              <a:rPr lang="bg" sz="2400" dirty="0">
                <a:solidFill>
                  <a:srgbClr val="12856F"/>
                </a:solidFill>
              </a:rPr>
              <a:t>Ръководител на договора/надзор </a:t>
            </a:r>
            <a:br>
              <a:rPr lang="en-US" sz="2400" dirty="0">
                <a:solidFill>
                  <a:srgbClr val="12856F"/>
                </a:solidFill>
              </a:rPr>
            </a:br>
            <a:r>
              <a:rPr lang="bg-BG" sz="2400" dirty="0">
                <a:solidFill>
                  <a:srgbClr val="12856F"/>
                </a:solidFill>
              </a:rPr>
              <a:t>Отговорник по околна среда</a:t>
            </a:r>
            <a:endParaRPr sz="2400" dirty="0">
              <a:solidFill>
                <a:srgbClr val="12856F"/>
              </a:solidFill>
            </a:endParaRPr>
          </a:p>
          <a:p>
            <a:pPr marL="0" lvl="0" indent="0" algn="l" rtl="0">
              <a:lnSpc>
                <a:spcPct val="115000"/>
              </a:lnSpc>
              <a:spcBef>
                <a:spcPts val="800"/>
              </a:spcBef>
              <a:spcAft>
                <a:spcPts val="800"/>
              </a:spcAft>
              <a:buClr>
                <a:schemeClr val="dk1"/>
              </a:buClr>
              <a:buSzPts val="1100"/>
              <a:buFont typeface="Arial"/>
              <a:buNone/>
            </a:pPr>
            <a:endParaRPr sz="2400" dirty="0">
              <a:solidFill>
                <a:srgbClr val="12856F"/>
              </a:solidFill>
            </a:endParaRPr>
          </a:p>
        </p:txBody>
      </p:sp>
      <p:sp>
        <p:nvSpPr>
          <p:cNvPr id="90" name="Google Shape;90;g3a67a691f62_0_1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pic>
        <p:nvPicPr>
          <p:cNvPr id="91" name="Google Shape;91;g3a67a691f62_0_10"/>
          <p:cNvPicPr preferRelativeResize="0"/>
          <p:nvPr/>
        </p:nvPicPr>
        <p:blipFill rotWithShape="1">
          <a:blip r:embed="rId3">
            <a:alphaModFix/>
          </a:blip>
          <a:srcRect b="10"/>
          <a:stretch/>
        </p:blipFill>
        <p:spPr>
          <a:xfrm>
            <a:off x="10128528" y="0"/>
            <a:ext cx="1921091" cy="2400300"/>
          </a:xfrm>
          <a:prstGeom prst="rect">
            <a:avLst/>
          </a:prstGeom>
          <a:noFill/>
          <a:ln>
            <a:noFill/>
          </a:ln>
        </p:spPr>
      </p:pic>
      <p:pic>
        <p:nvPicPr>
          <p:cNvPr id="3" name="Picture 2">
            <a:extLst>
              <a:ext uri="{FF2B5EF4-FFF2-40B4-BE49-F238E27FC236}">
                <a16:creationId xmlns:a16="http://schemas.microsoft.com/office/drawing/2014/main" id="{D2970B19-4C44-6CB6-783B-0B31B18AEE78}"/>
              </a:ext>
            </a:extLst>
          </p:cNvPr>
          <p:cNvPicPr>
            <a:picLocks noChangeAspect="1"/>
          </p:cNvPicPr>
          <p:nvPr/>
        </p:nvPicPr>
        <p:blipFill>
          <a:blip r:embed="rId4"/>
          <a:stretch>
            <a:fillRect/>
          </a:stretch>
        </p:blipFill>
        <p:spPr>
          <a:xfrm>
            <a:off x="609500" y="1210235"/>
            <a:ext cx="4346103" cy="5647765"/>
          </a:xfrm>
          <a:prstGeom prst="rect">
            <a:avLst/>
          </a:prstGeom>
          <a:ln>
            <a:solidFill>
              <a:schemeClr val="accent1"/>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g3a67a691f62_0_3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
        <p:nvSpPr>
          <p:cNvPr id="98" name="Google Shape;98;g3a67a691f62_0_30"/>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SzPts val="1400"/>
              <a:buNone/>
            </a:pPr>
            <a:r>
              <a:rPr lang="bg" sz="3000" b="1" dirty="0">
                <a:solidFill>
                  <a:srgbClr val="12856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Ръководител на договора </a:t>
            </a:r>
            <a:br>
              <a:rPr lang="en-US" sz="3000" b="1" dirty="0">
                <a:solidFill>
                  <a:srgbClr val="12856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br>
            <a:r>
              <a:rPr lan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Стъпка 1: Кабинетно проучване, Раздел Б: Информация </a:t>
            </a:r>
            <a:r>
              <a:rPr lang="b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за</a:t>
            </a:r>
            <a:r>
              <a:rPr lan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договора</a:t>
            </a:r>
            <a:endParaRPr sz="1200" dirty="0">
              <a:solidFill>
                <a:srgbClr val="12856F"/>
              </a:solidFill>
              <a:latin typeface="Arial"/>
              <a:ea typeface="Arial"/>
              <a:cs typeface="Arial"/>
              <a:sym typeface="Arial"/>
            </a:endParaRPr>
          </a:p>
        </p:txBody>
      </p:sp>
      <p:pic>
        <p:nvPicPr>
          <p:cNvPr id="99" name="Google Shape;99;g3a67a691f62_0_30"/>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00" name="Google Shape;100;g3a67a691f62_0_30"/>
          <p:cNvSpPr txBox="1">
            <a:spLocks noGrp="1"/>
          </p:cNvSpPr>
          <p:nvPr>
            <p:ph type="body" idx="1"/>
          </p:nvPr>
        </p:nvSpPr>
        <p:spPr>
          <a:xfrm>
            <a:off x="7983550" y="2070847"/>
            <a:ext cx="3868200" cy="4420128"/>
          </a:xfrm>
          <a:prstGeom prst="rect">
            <a:avLst/>
          </a:prstGeom>
          <a:noFill/>
          <a:ln>
            <a:noFill/>
          </a:ln>
        </p:spPr>
        <p:txBody>
          <a:bodyPr spcFirstLastPara="1" wrap="square" lIns="91425" tIns="45700" rIns="91425" bIns="45700" anchor="t" anchorCtr="0">
            <a:noAutofit/>
          </a:bodyPr>
          <a:lstStyle/>
          <a:p>
            <a:pPr marL="101600" marR="0" lvl="0" indent="0" algn="ctr" rtl="0">
              <a:lnSpc>
                <a:spcPct val="100000"/>
              </a:lnSpc>
              <a:spcBef>
                <a:spcPts val="1200"/>
              </a:spcBef>
              <a:spcAft>
                <a:spcPts val="600"/>
              </a:spcAft>
              <a:buClr>
                <a:srgbClr val="666666"/>
              </a:buClr>
              <a:buSzPts val="2000"/>
              <a:buNone/>
            </a:pPr>
            <a:r>
              <a:rPr lang="bg" sz="2400" dirty="0">
                <a:solidFill>
                  <a:srgbClr val="12856F"/>
                </a:solidFill>
              </a:rPr>
              <a:t>Кой е това?</a:t>
            </a:r>
            <a:endParaRPr sz="2400" dirty="0">
              <a:solidFill>
                <a:srgbClr val="12856F"/>
              </a:solidFill>
            </a:endParaRPr>
          </a:p>
          <a:p>
            <a:pPr marL="101600" marR="0" lvl="0" indent="0" algn="ctr" rtl="0">
              <a:lnSpc>
                <a:spcPct val="100000"/>
              </a:lnSpc>
              <a:spcBef>
                <a:spcPts val="1200"/>
              </a:spcBef>
              <a:spcAft>
                <a:spcPts val="600"/>
              </a:spcAft>
              <a:buClr>
                <a:srgbClr val="666666"/>
              </a:buClr>
              <a:buSzPts val="2000"/>
              <a:buNone/>
            </a:pPr>
            <a:r>
              <a:rPr lang="bg" sz="2400" dirty="0">
                <a:solidFill>
                  <a:srgbClr val="12856F"/>
                </a:solidFill>
              </a:rPr>
              <a:t>Каква роля има?</a:t>
            </a:r>
            <a:endParaRPr sz="2400" dirty="0">
              <a:solidFill>
                <a:srgbClr val="12856F"/>
              </a:solidFill>
            </a:endParaRPr>
          </a:p>
          <a:p>
            <a:pPr marL="101600" marR="0" lvl="0" indent="0" algn="ctr" rtl="0">
              <a:lnSpc>
                <a:spcPct val="100000"/>
              </a:lnSpc>
              <a:spcBef>
                <a:spcPts val="1200"/>
              </a:spcBef>
              <a:spcAft>
                <a:spcPts val="600"/>
              </a:spcAft>
              <a:buClr>
                <a:srgbClr val="666666"/>
              </a:buClr>
              <a:buSzPts val="2000"/>
              <a:buNone/>
            </a:pPr>
            <a:r>
              <a:rPr lang="bg" sz="2400" dirty="0">
                <a:solidFill>
                  <a:srgbClr val="12856F"/>
                </a:solidFill>
              </a:rPr>
              <a:t>Как помага за разпознаването на „червени лампички“?</a:t>
            </a:r>
            <a:endParaRPr sz="2400" dirty="0">
              <a:solidFill>
                <a:srgbClr val="12856F"/>
              </a:solidFill>
            </a:endParaRPr>
          </a:p>
          <a:p>
            <a:pPr marL="101600" marR="0" lvl="0" indent="0" algn="ctr" rtl="0">
              <a:lnSpc>
                <a:spcPct val="100000"/>
              </a:lnSpc>
              <a:spcBef>
                <a:spcPts val="1200"/>
              </a:spcBef>
              <a:spcAft>
                <a:spcPts val="600"/>
              </a:spcAft>
              <a:buClr>
                <a:srgbClr val="666666"/>
              </a:buClr>
              <a:buSzPts val="2000"/>
              <a:buNone/>
            </a:pPr>
            <a:r>
              <a:rPr lang="bg" sz="2400" dirty="0">
                <a:solidFill>
                  <a:srgbClr val="12856F"/>
                </a:solidFill>
              </a:rPr>
              <a:t>Къде да намерим информация за ръководителя?</a:t>
            </a:r>
            <a:endParaRPr sz="2400" dirty="0">
              <a:solidFill>
                <a:srgbClr val="12856F"/>
              </a:solidFill>
            </a:endParaRPr>
          </a:p>
        </p:txBody>
      </p:sp>
      <p:sp>
        <p:nvSpPr>
          <p:cNvPr id="102" name="Google Shape;102;g3a67a691f62_0_30"/>
          <p:cNvSpPr txBox="1"/>
          <p:nvPr/>
        </p:nvSpPr>
        <p:spPr>
          <a:xfrm>
            <a:off x="244550" y="6490975"/>
            <a:ext cx="4273656"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dk1"/>
                </a:solidFill>
                <a:latin typeface="Arial"/>
                <a:ea typeface="Arial"/>
                <a:cs typeface="Arial"/>
                <a:sym typeface="Arial"/>
              </a:rPr>
              <a:t>Източник изображение: визуализация, генерирана от Copilot AI</a:t>
            </a:r>
            <a:endParaRPr sz="1000" b="0" i="0" u="none" strike="noStrike" cap="none" dirty="0">
              <a:solidFill>
                <a:srgbClr val="000000"/>
              </a:solidFill>
              <a:latin typeface="Arial"/>
              <a:ea typeface="Arial"/>
              <a:cs typeface="Arial"/>
              <a:sym typeface="Arial"/>
            </a:endParaRPr>
          </a:p>
        </p:txBody>
      </p:sp>
      <p:pic>
        <p:nvPicPr>
          <p:cNvPr id="2" name="Google Shape;101;g3a67a691f62_0_30">
            <a:extLst>
              <a:ext uri="{FF2B5EF4-FFF2-40B4-BE49-F238E27FC236}">
                <a16:creationId xmlns:a16="http://schemas.microsoft.com/office/drawing/2014/main" id="{BE600502-47F4-2503-9550-4B9982B8DE41}"/>
              </a:ext>
            </a:extLst>
          </p:cNvPr>
          <p:cNvPicPr preferRelativeResize="0"/>
          <p:nvPr/>
        </p:nvPicPr>
        <p:blipFill rotWithShape="1">
          <a:blip r:embed="rId4">
            <a:alphaModFix/>
          </a:blip>
          <a:srcRect/>
          <a:stretch/>
        </p:blipFill>
        <p:spPr>
          <a:xfrm>
            <a:off x="244550" y="1331656"/>
            <a:ext cx="7739009" cy="51593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38655a01f76_1_67"/>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pic>
        <p:nvPicPr>
          <p:cNvPr id="109" name="Google Shape;109;g38655a01f76_1_67"/>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10" name="Google Shape;110;g38655a01f76_1_67"/>
          <p:cNvSpPr txBox="1">
            <a:spLocks noGrp="1"/>
          </p:cNvSpPr>
          <p:nvPr>
            <p:ph type="body" idx="1"/>
          </p:nvPr>
        </p:nvSpPr>
        <p:spPr>
          <a:xfrm>
            <a:off x="5376425" y="1331650"/>
            <a:ext cx="5643600" cy="5311800"/>
          </a:xfrm>
          <a:prstGeom prst="rect">
            <a:avLst/>
          </a:prstGeom>
          <a:noFill/>
          <a:ln>
            <a:noFill/>
          </a:ln>
        </p:spPr>
        <p:txBody>
          <a:bodyPr spcFirstLastPara="1" wrap="square" lIns="91425" tIns="45700" rIns="91425" bIns="45700" anchor="t" anchorCtr="0">
            <a:noAutofit/>
          </a:bodyPr>
          <a:lstStyle/>
          <a:p>
            <a:pPr marL="101600" marR="0" lvl="0" indent="0" algn="ctr" rtl="0">
              <a:lnSpc>
                <a:spcPct val="100000"/>
              </a:lnSpc>
              <a:spcBef>
                <a:spcPts val="1000"/>
              </a:spcBef>
              <a:spcAft>
                <a:spcPts val="0"/>
              </a:spcAft>
              <a:buClr>
                <a:srgbClr val="666666"/>
              </a:buClr>
              <a:buSzPts val="2000"/>
              <a:buNone/>
            </a:pPr>
            <a:r>
              <a:rPr lang="bg" sz="1800" b="1" dirty="0">
                <a:solidFill>
                  <a:srgbClr val="12856F"/>
                </a:solidFill>
              </a:rPr>
              <a:t>Отговорности:</a:t>
            </a:r>
            <a:endParaRPr sz="3000" dirty="0">
              <a:solidFill>
                <a:srgbClr val="12856F"/>
              </a:solidFill>
            </a:endParaRPr>
          </a:p>
          <a:p>
            <a:pPr marL="444500" marR="0" lvl="0" indent="-279400" algn="l" rtl="0">
              <a:lnSpc>
                <a:spcPct val="100000"/>
              </a:lnSpc>
              <a:spcBef>
                <a:spcPts val="1000"/>
              </a:spcBef>
              <a:spcAft>
                <a:spcPts val="0"/>
              </a:spcAft>
              <a:buClr>
                <a:srgbClr val="666666"/>
              </a:buClr>
              <a:buSzPts val="1000"/>
              <a:buFont typeface="Noto Sans Symbols"/>
              <a:buChar char="❖"/>
            </a:pPr>
            <a:r>
              <a:rPr lang="bg" sz="1500" b="1" dirty="0">
                <a:latin typeface="Arial"/>
                <a:ea typeface="Arial"/>
                <a:cs typeface="Arial"/>
                <a:sym typeface="Arial"/>
              </a:rPr>
              <a:t>Опазване на околната среда:</a:t>
            </a:r>
            <a:endParaRPr sz="1500" b="1" dirty="0">
              <a:latin typeface="Arial"/>
              <a:ea typeface="Arial"/>
              <a:cs typeface="Arial"/>
              <a:sym typeface="Arial"/>
            </a:endParaRPr>
          </a:p>
          <a:p>
            <a:pPr marL="101600" marR="0" lvl="0" indent="0" algn="l" rtl="0">
              <a:lnSpc>
                <a:spcPct val="100000"/>
              </a:lnSpc>
              <a:spcBef>
                <a:spcPts val="1000"/>
              </a:spcBef>
              <a:spcAft>
                <a:spcPts val="0"/>
              </a:spcAft>
              <a:buClr>
                <a:srgbClr val="666666"/>
              </a:buClr>
              <a:buSzPts val="2000"/>
              <a:buNone/>
            </a:pPr>
            <a:r>
              <a:rPr lang="bg" sz="1500" dirty="0">
                <a:latin typeface="Arial"/>
                <a:ea typeface="Arial"/>
                <a:cs typeface="Arial"/>
                <a:sym typeface="Arial"/>
              </a:rPr>
              <a:t>инспекция на строителната площадка, защита на водостоците от затлачване, минимизиране на замърсяването и предпазване от прах и течове от машини</a:t>
            </a:r>
            <a:endParaRPr sz="1500" dirty="0">
              <a:latin typeface="Arial"/>
              <a:ea typeface="Arial"/>
              <a:cs typeface="Arial"/>
              <a:sym typeface="Arial"/>
            </a:endParaRPr>
          </a:p>
          <a:p>
            <a:pPr marL="444500" marR="0" lvl="0" indent="-279400" algn="l" rtl="0">
              <a:lnSpc>
                <a:spcPct val="100000"/>
              </a:lnSpc>
              <a:spcBef>
                <a:spcPts val="1000"/>
              </a:spcBef>
              <a:spcAft>
                <a:spcPts val="0"/>
              </a:spcAft>
              <a:buClr>
                <a:srgbClr val="666666"/>
              </a:buClr>
              <a:buSzPts val="1000"/>
              <a:buFont typeface="Noto Sans Symbols"/>
              <a:buChar char="❖"/>
            </a:pPr>
            <a:r>
              <a:rPr lang="bg" sz="1500" b="1" dirty="0">
                <a:latin typeface="Arial"/>
                <a:ea typeface="Arial"/>
                <a:cs typeface="Arial"/>
                <a:sym typeface="Arial"/>
              </a:rPr>
              <a:t>Съответствие с проекта:</a:t>
            </a:r>
            <a:endParaRPr sz="1500" b="1" dirty="0">
              <a:latin typeface="Arial"/>
              <a:ea typeface="Arial"/>
              <a:cs typeface="Arial"/>
              <a:sym typeface="Arial"/>
            </a:endParaRPr>
          </a:p>
          <a:p>
            <a:pPr marL="101600" marR="0" lvl="0" indent="0" algn="l" rtl="0">
              <a:lnSpc>
                <a:spcPct val="100000"/>
              </a:lnSpc>
              <a:spcBef>
                <a:spcPts val="1000"/>
              </a:spcBef>
              <a:spcAft>
                <a:spcPts val="0"/>
              </a:spcAft>
              <a:buClr>
                <a:srgbClr val="666666"/>
              </a:buClr>
              <a:buSzPts val="2000"/>
              <a:buNone/>
            </a:pPr>
            <a:r>
              <a:rPr lang="bg" sz="1500" dirty="0">
                <a:latin typeface="Arial"/>
                <a:ea typeface="Arial"/>
                <a:cs typeface="Arial"/>
                <a:sym typeface="Arial"/>
              </a:rPr>
              <a:t>проверка на съответствието на строителните работи с проекта и съгласуване на алтернативни решения, </a:t>
            </a:r>
            <a:r>
              <a:rPr lang="bg-BG" sz="1500" dirty="0"/>
              <a:t>когато е необходимо</a:t>
            </a:r>
            <a:endParaRPr sz="1500" dirty="0">
              <a:latin typeface="Arial"/>
              <a:ea typeface="Arial"/>
              <a:cs typeface="Arial"/>
              <a:sym typeface="Arial"/>
            </a:endParaRPr>
          </a:p>
          <a:p>
            <a:pPr marL="387350" marR="0" lvl="0" indent="-222250" algn="l" rtl="0">
              <a:lnSpc>
                <a:spcPct val="100000"/>
              </a:lnSpc>
              <a:spcBef>
                <a:spcPts val="1000"/>
              </a:spcBef>
              <a:spcAft>
                <a:spcPts val="0"/>
              </a:spcAft>
              <a:buClr>
                <a:srgbClr val="666666"/>
              </a:buClr>
              <a:buSzPts val="1000"/>
              <a:buFont typeface="Noto Sans Symbols"/>
              <a:buChar char="❖"/>
            </a:pPr>
            <a:r>
              <a:rPr lang="bg" sz="1500" b="1" dirty="0">
                <a:latin typeface="Arial"/>
                <a:ea typeface="Arial"/>
                <a:cs typeface="Arial"/>
                <a:sym typeface="Arial"/>
              </a:rPr>
              <a:t>Управление на отпадъците:</a:t>
            </a:r>
            <a:endParaRPr sz="1500" dirty="0">
              <a:latin typeface="Arial"/>
              <a:ea typeface="Arial"/>
              <a:cs typeface="Arial"/>
              <a:sym typeface="Arial"/>
            </a:endParaRPr>
          </a:p>
          <a:p>
            <a:pPr marL="101600" lvl="0" indent="0">
              <a:spcBef>
                <a:spcPts val="1000"/>
              </a:spcBef>
              <a:buClr>
                <a:srgbClr val="666666"/>
              </a:buClr>
              <a:buSzPts val="2000"/>
              <a:buNone/>
            </a:pPr>
            <a:r>
              <a:rPr lang="bg" sz="1500" dirty="0">
                <a:latin typeface="Arial"/>
                <a:ea typeface="Arial"/>
                <a:cs typeface="Arial"/>
                <a:sym typeface="Arial"/>
              </a:rPr>
              <a:t>координиране и контрол на съответствието на дейностите </a:t>
            </a:r>
            <a:r>
              <a:rPr lang="bg" sz="1500" dirty="0"/>
              <a:t>по управление на отпадъците </a:t>
            </a:r>
            <a:r>
              <a:rPr lang="bg" sz="1500" dirty="0">
                <a:latin typeface="Arial"/>
                <a:ea typeface="Arial"/>
                <a:cs typeface="Arial"/>
                <a:sym typeface="Arial"/>
              </a:rPr>
              <a:t>с документацията</a:t>
            </a:r>
            <a:endParaRPr sz="1500" dirty="0">
              <a:latin typeface="Arial"/>
              <a:ea typeface="Arial"/>
              <a:cs typeface="Arial"/>
              <a:sym typeface="Arial"/>
            </a:endParaRPr>
          </a:p>
          <a:p>
            <a:pPr marL="387350" marR="0" lvl="0" indent="-222250" algn="l" rtl="0">
              <a:lnSpc>
                <a:spcPct val="100000"/>
              </a:lnSpc>
              <a:spcBef>
                <a:spcPts val="1000"/>
              </a:spcBef>
              <a:spcAft>
                <a:spcPts val="0"/>
              </a:spcAft>
              <a:buClr>
                <a:srgbClr val="666666"/>
              </a:buClr>
              <a:buSzPts val="1000"/>
              <a:buFont typeface="Noto Sans Symbols"/>
              <a:buChar char="❖"/>
            </a:pPr>
            <a:r>
              <a:rPr lang="bg" sz="1500" b="1" dirty="0">
                <a:latin typeface="Arial"/>
                <a:ea typeface="Arial"/>
                <a:cs typeface="Arial"/>
                <a:sym typeface="Arial"/>
              </a:rPr>
              <a:t>Обучение </a:t>
            </a:r>
            <a:r>
              <a:rPr lang="bg" sz="1500" b="1" dirty="0"/>
              <a:t>и документация:</a:t>
            </a:r>
            <a:endParaRPr sz="1500" b="1" dirty="0">
              <a:latin typeface="Arial"/>
              <a:ea typeface="Arial"/>
              <a:cs typeface="Arial"/>
              <a:sym typeface="Arial"/>
            </a:endParaRPr>
          </a:p>
          <a:p>
            <a:pPr marL="101600" marR="0" lvl="0" indent="0" algn="l" rtl="0">
              <a:lnSpc>
                <a:spcPct val="100000"/>
              </a:lnSpc>
              <a:spcBef>
                <a:spcPts val="1000"/>
              </a:spcBef>
              <a:spcAft>
                <a:spcPts val="0"/>
              </a:spcAft>
              <a:buClr>
                <a:srgbClr val="666666"/>
              </a:buClr>
              <a:buSzPts val="2000"/>
              <a:buNone/>
            </a:pPr>
            <a:r>
              <a:rPr lang="bg" sz="1500" dirty="0">
                <a:latin typeface="Arial"/>
                <a:ea typeface="Arial"/>
                <a:cs typeface="Arial"/>
                <a:sym typeface="Arial"/>
              </a:rPr>
              <a:t>обучение на служителите относно изискванията за опазване на околната среда на строителната площадка </a:t>
            </a:r>
            <a:r>
              <a:rPr lang="bg" sz="1500" dirty="0"/>
              <a:t>и изготвяне на </a:t>
            </a:r>
            <a:r>
              <a:rPr lang="bg" sz="1500" dirty="0">
                <a:latin typeface="Arial"/>
                <a:ea typeface="Arial"/>
                <a:cs typeface="Arial"/>
                <a:sym typeface="Arial"/>
              </a:rPr>
              <a:t>доклади и фотодокументация за извършените инспекции</a:t>
            </a:r>
            <a:endParaRPr sz="1500" b="1" i="0" u="none" strike="noStrike" dirty="0">
              <a:solidFill>
                <a:srgbClr val="666666"/>
              </a:solidFill>
              <a:latin typeface="Arial"/>
              <a:ea typeface="Arial"/>
              <a:cs typeface="Arial"/>
              <a:sym typeface="Arial"/>
            </a:endParaRPr>
          </a:p>
          <a:p>
            <a:pPr marL="457200" marR="0" lvl="0" indent="-228600" algn="l" rtl="0">
              <a:lnSpc>
                <a:spcPct val="100000"/>
              </a:lnSpc>
              <a:spcBef>
                <a:spcPts val="1000"/>
              </a:spcBef>
              <a:spcAft>
                <a:spcPts val="0"/>
              </a:spcAft>
              <a:buClr>
                <a:srgbClr val="666666"/>
              </a:buClr>
              <a:buSzPts val="2000"/>
              <a:buNone/>
            </a:pPr>
            <a:endParaRPr sz="1800" b="1" i="0" u="none" strike="noStrike" dirty="0">
              <a:solidFill>
                <a:srgbClr val="108670"/>
              </a:solidFill>
            </a:endParaRPr>
          </a:p>
        </p:txBody>
      </p:sp>
      <p:pic>
        <p:nvPicPr>
          <p:cNvPr id="2" name="Google Shape;111;g38655a01f76_1_67">
            <a:extLst>
              <a:ext uri="{FF2B5EF4-FFF2-40B4-BE49-F238E27FC236}">
                <a16:creationId xmlns:a16="http://schemas.microsoft.com/office/drawing/2014/main" id="{5C0F868C-95DC-9AE0-3644-FFB29F01A27E}"/>
              </a:ext>
            </a:extLst>
          </p:cNvPr>
          <p:cNvPicPr preferRelativeResize="0"/>
          <p:nvPr/>
        </p:nvPicPr>
        <p:blipFill rotWithShape="1">
          <a:blip r:embed="rId4">
            <a:alphaModFix/>
          </a:blip>
          <a:srcRect/>
          <a:stretch/>
        </p:blipFill>
        <p:spPr>
          <a:xfrm>
            <a:off x="342921" y="1498676"/>
            <a:ext cx="4843750" cy="4977749"/>
          </a:xfrm>
          <a:prstGeom prst="rect">
            <a:avLst/>
          </a:prstGeom>
          <a:noFill/>
          <a:ln>
            <a:noFill/>
          </a:ln>
        </p:spPr>
      </p:pic>
      <p:sp>
        <p:nvSpPr>
          <p:cNvPr id="3" name="Google Shape;102;g3a67a691f62_0_30">
            <a:extLst>
              <a:ext uri="{FF2B5EF4-FFF2-40B4-BE49-F238E27FC236}">
                <a16:creationId xmlns:a16="http://schemas.microsoft.com/office/drawing/2014/main" id="{841294B8-7F1D-2676-137E-84E7CC51A4C3}"/>
              </a:ext>
            </a:extLst>
          </p:cNvPr>
          <p:cNvSpPr txBox="1"/>
          <p:nvPr/>
        </p:nvSpPr>
        <p:spPr>
          <a:xfrm>
            <a:off x="244550" y="6490975"/>
            <a:ext cx="4273656"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dk1"/>
                </a:solidFill>
                <a:latin typeface="Arial"/>
                <a:ea typeface="Arial"/>
                <a:cs typeface="Arial"/>
                <a:sym typeface="Arial"/>
              </a:rPr>
              <a:t>Източник изображение: визуализация, генерирана от Copilot AI</a:t>
            </a:r>
            <a:endParaRPr sz="1000" b="0" i="0" u="none" strike="noStrike" cap="none" dirty="0">
              <a:solidFill>
                <a:srgbClr val="000000"/>
              </a:solidFill>
              <a:latin typeface="Arial"/>
              <a:ea typeface="Arial"/>
              <a:cs typeface="Arial"/>
              <a:sym typeface="Arial"/>
            </a:endParaRPr>
          </a:p>
        </p:txBody>
      </p:sp>
      <p:sp>
        <p:nvSpPr>
          <p:cNvPr id="11" name="Google Shape;98;g3a67a691f62_0_30">
            <a:extLst>
              <a:ext uri="{FF2B5EF4-FFF2-40B4-BE49-F238E27FC236}">
                <a16:creationId xmlns:a16="http://schemas.microsoft.com/office/drawing/2014/main" id="{F79BBA72-6F8D-E9AF-D4C2-EAAC86E95B7C}"/>
              </a:ext>
            </a:extLst>
          </p:cNvPr>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SzPts val="1400"/>
              <a:buNone/>
            </a:pPr>
            <a:r>
              <a:rPr lang="bg" sz="3000" b="1" dirty="0">
                <a:solidFill>
                  <a:srgbClr val="12856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Ръководител на договора </a:t>
            </a:r>
            <a:br>
              <a:rPr lang="en-US" sz="3000" b="1" dirty="0">
                <a:solidFill>
                  <a:srgbClr val="12856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br>
            <a:r>
              <a:rPr lan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Стъпка 1: Кабинетно проучване, Раздел Б: Информация </a:t>
            </a:r>
            <a:r>
              <a:rPr lang="b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за</a:t>
            </a:r>
            <a:r>
              <a:rPr lan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договора</a:t>
            </a:r>
            <a:endParaRPr sz="1200" dirty="0">
              <a:solidFill>
                <a:srgbClr val="12856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g38655a01f76_1_74"/>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18" name="Google Shape;118;g38655a01f76_1_74"/>
          <p:cNvSpPr txBox="1">
            <a:spLocks noGrp="1"/>
          </p:cNvSpPr>
          <p:nvPr>
            <p:ph type="body" idx="2"/>
          </p:nvPr>
        </p:nvSpPr>
        <p:spPr>
          <a:xfrm>
            <a:off x="6197600" y="1600201"/>
            <a:ext cx="53847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04040"/>
              </a:buClr>
              <a:buSzPts val="2000"/>
              <a:buFont typeface="Arial"/>
              <a:buNone/>
            </a:pPr>
            <a:endParaRPr sz="2300" b="0" i="0" u="none" strike="noStrike" dirty="0">
              <a:solidFill>
                <a:srgbClr val="595959"/>
              </a:solidFill>
              <a:latin typeface="Arial"/>
              <a:ea typeface="Arial"/>
              <a:cs typeface="Arial"/>
              <a:sym typeface="Arial"/>
            </a:endParaRPr>
          </a:p>
          <a:p>
            <a:pPr marL="0" lvl="0" indent="0" algn="ctr" rtl="0">
              <a:lnSpc>
                <a:spcPct val="100000"/>
              </a:lnSpc>
              <a:spcBef>
                <a:spcPts val="1600"/>
              </a:spcBef>
              <a:spcAft>
                <a:spcPts val="0"/>
              </a:spcAft>
              <a:buClr>
                <a:srgbClr val="404040"/>
              </a:buClr>
              <a:buSzPts val="2000"/>
              <a:buFont typeface="Arial"/>
              <a:buNone/>
            </a:pPr>
            <a:r>
              <a:rPr lang="bg" sz="3000" b="1" dirty="0">
                <a:solidFill>
                  <a:srgbClr val="12856F"/>
                </a:solidFill>
              </a:rPr>
              <a:t>Надзо в действие: </a:t>
            </a:r>
            <a:br>
              <a:rPr lang="en-US" sz="3000" b="1" dirty="0">
                <a:solidFill>
                  <a:srgbClr val="12856F"/>
                </a:solidFill>
              </a:rPr>
            </a:br>
            <a:r>
              <a:rPr lang="bg" sz="3000" b="1" dirty="0">
                <a:solidFill>
                  <a:srgbClr val="12856F"/>
                </a:solidFill>
              </a:rPr>
              <a:t>Как работи</a:t>
            </a:r>
            <a:endParaRPr sz="3000" dirty="0">
              <a:solidFill>
                <a:srgbClr val="12856F"/>
              </a:solidFill>
            </a:endParaRPr>
          </a:p>
          <a:p>
            <a:pPr marL="0" lvl="0" indent="0" algn="ctr" rtl="0">
              <a:lnSpc>
                <a:spcPct val="100000"/>
              </a:lnSpc>
              <a:spcBef>
                <a:spcPts val="1600"/>
              </a:spcBef>
              <a:spcAft>
                <a:spcPts val="0"/>
              </a:spcAft>
              <a:buClr>
                <a:srgbClr val="404040"/>
              </a:buClr>
              <a:buSzPts val="2000"/>
              <a:buFont typeface="Arial"/>
              <a:buNone/>
            </a:pPr>
            <a:endParaRPr sz="1800" b="1" dirty="0"/>
          </a:p>
          <a:p>
            <a:pPr marL="285750" lvl="0" indent="-285750" algn="l" rtl="0">
              <a:lnSpc>
                <a:spcPct val="100000"/>
              </a:lnSpc>
              <a:spcBef>
                <a:spcPts val="1600"/>
              </a:spcBef>
              <a:spcAft>
                <a:spcPts val="0"/>
              </a:spcAft>
              <a:buClr>
                <a:srgbClr val="404040"/>
              </a:buClr>
              <a:buSzPts val="2000"/>
              <a:buFont typeface="Courier New"/>
              <a:buChar char="o"/>
            </a:pPr>
            <a:r>
              <a:rPr lang="bg" sz="1800" dirty="0"/>
              <a:t>с ресурси на инвеститора/възложитля, който разполага със собствени специалисти</a:t>
            </a:r>
            <a:endParaRPr sz="1800" dirty="0"/>
          </a:p>
          <a:p>
            <a:pPr marL="285750" lvl="0" indent="-285750" algn="l" rtl="0">
              <a:lnSpc>
                <a:spcPct val="100000"/>
              </a:lnSpc>
              <a:spcBef>
                <a:spcPts val="1600"/>
              </a:spcBef>
              <a:spcAft>
                <a:spcPts val="0"/>
              </a:spcAft>
              <a:buClr>
                <a:srgbClr val="404040"/>
              </a:buClr>
              <a:buSzPts val="2000"/>
              <a:buFont typeface="Courier New"/>
              <a:buChar char="o"/>
            </a:pPr>
            <a:r>
              <a:rPr lang="bg" sz="1800" b="1" dirty="0"/>
              <a:t>възлагане на надзор на външен икономически оператор </a:t>
            </a:r>
            <a:r>
              <a:rPr lang="bg" sz="1800" dirty="0"/>
              <a:t>чрез договор за обществена поръчка, базиран например на съществуващи международни договорни стандарти (FIDIC, NEC, JCT и др.)</a:t>
            </a:r>
            <a:endParaRPr dirty="0"/>
          </a:p>
        </p:txBody>
      </p:sp>
      <p:sp>
        <p:nvSpPr>
          <p:cNvPr id="119" name="Google Shape;119;g38655a01f76_1_7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grpSp>
        <p:nvGrpSpPr>
          <p:cNvPr id="2" name="Google Shape;248;p23">
            <a:extLst>
              <a:ext uri="{FF2B5EF4-FFF2-40B4-BE49-F238E27FC236}">
                <a16:creationId xmlns:a16="http://schemas.microsoft.com/office/drawing/2014/main" id="{7AA55DC5-E998-E300-1F2E-FA681A009F58}"/>
              </a:ext>
            </a:extLst>
          </p:cNvPr>
          <p:cNvGrpSpPr/>
          <p:nvPr/>
        </p:nvGrpSpPr>
        <p:grpSpPr>
          <a:xfrm>
            <a:off x="609600" y="1102659"/>
            <a:ext cx="5004140" cy="5023642"/>
            <a:chOff x="3338369" y="1180175"/>
            <a:chExt cx="5157679" cy="5142476"/>
          </a:xfrm>
        </p:grpSpPr>
        <p:pic>
          <p:nvPicPr>
            <p:cNvPr id="3" name="Google Shape;249;p23" title="MapChart_Map_iMonitor 2.0.png">
              <a:extLst>
                <a:ext uri="{FF2B5EF4-FFF2-40B4-BE49-F238E27FC236}">
                  <a16:creationId xmlns:a16="http://schemas.microsoft.com/office/drawing/2014/main" id="{1EE9806E-C83A-C795-B79D-BC0EE0FE2987}"/>
                </a:ext>
              </a:extLst>
            </p:cNvPr>
            <p:cNvPicPr preferRelativeResize="0"/>
            <p:nvPr/>
          </p:nvPicPr>
          <p:blipFill rotWithShape="1">
            <a:blip r:embed="rId4">
              <a:alphaModFix/>
            </a:blip>
            <a:srcRect l="20189" t="11964" r="18370"/>
            <a:stretch/>
          </p:blipFill>
          <p:spPr>
            <a:xfrm>
              <a:off x="3338375" y="1180175"/>
              <a:ext cx="5157673" cy="5142476"/>
            </a:xfrm>
            <a:prstGeom prst="rect">
              <a:avLst/>
            </a:prstGeom>
            <a:noFill/>
            <a:ln w="9525" cap="flat" cmpd="sng">
              <a:solidFill>
                <a:srgbClr val="404040"/>
              </a:solidFill>
              <a:prstDash val="solid"/>
              <a:round/>
              <a:headEnd type="none" w="sm" len="sm"/>
              <a:tailEnd type="none" w="sm" len="sm"/>
            </a:ln>
          </p:spPr>
        </p:pic>
        <p:sp>
          <p:nvSpPr>
            <p:cNvPr id="4" name="Google Shape;250;p23">
              <a:extLst>
                <a:ext uri="{FF2B5EF4-FFF2-40B4-BE49-F238E27FC236}">
                  <a16:creationId xmlns:a16="http://schemas.microsoft.com/office/drawing/2014/main" id="{1C2CFAF0-5995-8C5B-59D8-BF3F901D4233}"/>
                </a:ext>
              </a:extLst>
            </p:cNvPr>
            <p:cNvSpPr txBox="1"/>
            <p:nvPr/>
          </p:nvSpPr>
          <p:spPr>
            <a:xfrm>
              <a:off x="3792392" y="5324366"/>
              <a:ext cx="1088400" cy="346218"/>
            </a:xfrm>
            <a:prstGeom prst="rect">
              <a:avLst/>
            </a:prstGeom>
            <a:noFill/>
            <a:ln>
              <a:noFill/>
            </a:ln>
          </p:spPr>
          <p:txBody>
            <a:bodyPr spcFirstLastPara="1" wrap="square" lIns="68575" tIns="34275" rIns="68575" bIns="34275" anchor="t" anchorCtr="0">
              <a:spAutoFit/>
            </a:bodyPr>
            <a:lstStyle/>
            <a:p>
              <a:pPr lvl="0" algn="ctr">
                <a:buSzPts val="900"/>
              </a:pPr>
              <a:r>
                <a:rPr lang="bg-BG" sz="900" b="1" dirty="0"/>
                <a:t>Каталуния</a:t>
              </a:r>
              <a:r>
                <a:rPr lang="bg-BG" sz="900" dirty="0"/>
                <a:t> </a:t>
              </a:r>
              <a:r>
                <a:rPr lang="bg-BG" sz="900" b="1" i="0" u="none" strike="noStrike" cap="none" noProof="0" dirty="0">
                  <a:solidFill>
                    <a:srgbClr val="000000"/>
                  </a:solidFill>
                  <a:latin typeface="Arial"/>
                  <a:ea typeface="Arial"/>
                  <a:cs typeface="Arial"/>
                  <a:sym typeface="Arial"/>
                </a:rPr>
                <a:t>(Испания)</a:t>
              </a:r>
              <a:endParaRPr lang="bg-BG" sz="1100" b="0" i="0" u="none" strike="noStrike" cap="none" noProof="0" dirty="0">
                <a:solidFill>
                  <a:srgbClr val="000000"/>
                </a:solidFill>
                <a:latin typeface="Arial"/>
                <a:ea typeface="Arial"/>
                <a:cs typeface="Arial"/>
                <a:sym typeface="Arial"/>
              </a:endParaRPr>
            </a:p>
          </p:txBody>
        </p:sp>
        <p:sp>
          <p:nvSpPr>
            <p:cNvPr id="5" name="Google Shape;251;p23">
              <a:extLst>
                <a:ext uri="{FF2B5EF4-FFF2-40B4-BE49-F238E27FC236}">
                  <a16:creationId xmlns:a16="http://schemas.microsoft.com/office/drawing/2014/main" id="{6B5A17F9-2E21-E4BC-9DE4-C94F0AB08ACE}"/>
                </a:ext>
              </a:extLst>
            </p:cNvPr>
            <p:cNvSpPr txBox="1"/>
            <p:nvPr/>
          </p:nvSpPr>
          <p:spPr>
            <a:xfrm>
              <a:off x="5339844" y="4865977"/>
              <a:ext cx="8052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Италия</a:t>
              </a:r>
              <a:endParaRPr lang="bg-BG" sz="1100" b="0" i="0" u="none" strike="noStrike" cap="none" noProof="0" dirty="0">
                <a:solidFill>
                  <a:srgbClr val="000000"/>
                </a:solidFill>
                <a:latin typeface="Arial"/>
                <a:ea typeface="Arial"/>
                <a:cs typeface="Arial"/>
                <a:sym typeface="Arial"/>
              </a:endParaRPr>
            </a:p>
          </p:txBody>
        </p:sp>
        <p:sp>
          <p:nvSpPr>
            <p:cNvPr id="6" name="Google Shape;252;p23">
              <a:extLst>
                <a:ext uri="{FF2B5EF4-FFF2-40B4-BE49-F238E27FC236}">
                  <a16:creationId xmlns:a16="http://schemas.microsoft.com/office/drawing/2014/main" id="{BF8B751C-F3C7-C134-B330-58B5C59776B5}"/>
                </a:ext>
              </a:extLst>
            </p:cNvPr>
            <p:cNvSpPr txBox="1"/>
            <p:nvPr/>
          </p:nvSpPr>
          <p:spPr>
            <a:xfrm>
              <a:off x="6621384" y="4603703"/>
              <a:ext cx="10908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Румъния</a:t>
              </a:r>
              <a:endParaRPr lang="bg-BG" sz="1100" b="0" i="0" u="none" strike="noStrike" cap="none" noProof="0" dirty="0">
                <a:solidFill>
                  <a:srgbClr val="000000"/>
                </a:solidFill>
                <a:latin typeface="Arial"/>
                <a:ea typeface="Arial"/>
                <a:cs typeface="Arial"/>
                <a:sym typeface="Arial"/>
              </a:endParaRPr>
            </a:p>
          </p:txBody>
        </p:sp>
        <p:sp>
          <p:nvSpPr>
            <p:cNvPr id="7" name="Google Shape;253;p23">
              <a:extLst>
                <a:ext uri="{FF2B5EF4-FFF2-40B4-BE49-F238E27FC236}">
                  <a16:creationId xmlns:a16="http://schemas.microsoft.com/office/drawing/2014/main" id="{A1E5095F-5096-7C4C-9B39-E82731588F39}"/>
                </a:ext>
              </a:extLst>
            </p:cNvPr>
            <p:cNvSpPr txBox="1"/>
            <p:nvPr/>
          </p:nvSpPr>
          <p:spPr>
            <a:xfrm>
              <a:off x="4750655" y="4603688"/>
              <a:ext cx="711163" cy="207719"/>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Франция</a:t>
              </a:r>
              <a:endParaRPr lang="bg-BG" sz="1100" b="0" i="0" u="none" strike="noStrike" cap="none" noProof="0" dirty="0">
                <a:solidFill>
                  <a:srgbClr val="000000"/>
                </a:solidFill>
                <a:latin typeface="Arial"/>
                <a:ea typeface="Arial"/>
                <a:cs typeface="Arial"/>
                <a:sym typeface="Arial"/>
              </a:endParaRPr>
            </a:p>
          </p:txBody>
        </p:sp>
        <p:sp>
          <p:nvSpPr>
            <p:cNvPr id="8" name="Google Shape;254;p23">
              <a:extLst>
                <a:ext uri="{FF2B5EF4-FFF2-40B4-BE49-F238E27FC236}">
                  <a16:creationId xmlns:a16="http://schemas.microsoft.com/office/drawing/2014/main" id="{1A44ADCA-D9BA-E923-6243-A697ADAB4E58}"/>
                </a:ext>
              </a:extLst>
            </p:cNvPr>
            <p:cNvSpPr txBox="1"/>
            <p:nvPr/>
          </p:nvSpPr>
          <p:spPr>
            <a:xfrm>
              <a:off x="6260988" y="3771994"/>
              <a:ext cx="5892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noProof="0" dirty="0"/>
                <a:t>Полша</a:t>
              </a:r>
              <a:endParaRPr lang="bg-BG" sz="1100" b="0" i="0" u="none" strike="noStrike" cap="none" noProof="0" dirty="0">
                <a:solidFill>
                  <a:srgbClr val="000000"/>
                </a:solidFill>
                <a:latin typeface="Arial"/>
                <a:ea typeface="Arial"/>
                <a:cs typeface="Arial"/>
                <a:sym typeface="Arial"/>
              </a:endParaRPr>
            </a:p>
          </p:txBody>
        </p:sp>
        <p:sp>
          <p:nvSpPr>
            <p:cNvPr id="9" name="Google Shape;255;p23">
              <a:extLst>
                <a:ext uri="{FF2B5EF4-FFF2-40B4-BE49-F238E27FC236}">
                  <a16:creationId xmlns:a16="http://schemas.microsoft.com/office/drawing/2014/main" id="{FC6EAE86-F74E-762E-208F-6A92E21E9085}"/>
                </a:ext>
              </a:extLst>
            </p:cNvPr>
            <p:cNvSpPr txBox="1"/>
            <p:nvPr/>
          </p:nvSpPr>
          <p:spPr>
            <a:xfrm>
              <a:off x="6950751" y="4986760"/>
              <a:ext cx="739589" cy="207719"/>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България</a:t>
              </a:r>
              <a:endParaRPr lang="bg-BG" sz="1100" b="0" i="0" u="none" strike="noStrike" cap="none" noProof="0" dirty="0">
                <a:solidFill>
                  <a:srgbClr val="000000"/>
                </a:solidFill>
                <a:latin typeface="Arial"/>
                <a:ea typeface="Arial"/>
                <a:cs typeface="Arial"/>
                <a:sym typeface="Arial"/>
              </a:endParaRPr>
            </a:p>
          </p:txBody>
        </p:sp>
        <p:sp>
          <p:nvSpPr>
            <p:cNvPr id="10" name="Google Shape;256;p23">
              <a:extLst>
                <a:ext uri="{FF2B5EF4-FFF2-40B4-BE49-F238E27FC236}">
                  <a16:creationId xmlns:a16="http://schemas.microsoft.com/office/drawing/2014/main" id="{E9835252-C82E-3EBB-A8BB-3B75035BC531}"/>
                </a:ext>
              </a:extLst>
            </p:cNvPr>
            <p:cNvSpPr txBox="1"/>
            <p:nvPr/>
          </p:nvSpPr>
          <p:spPr>
            <a:xfrm>
              <a:off x="6361120" y="5348998"/>
              <a:ext cx="654600" cy="2079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900" b="1" i="0" u="none" strike="noStrike" cap="none" noProof="0" dirty="0">
                  <a:solidFill>
                    <a:srgbClr val="000000"/>
                  </a:solidFill>
                  <a:latin typeface="Arial"/>
                  <a:ea typeface="Arial"/>
                  <a:cs typeface="Arial"/>
                  <a:sym typeface="Arial"/>
                </a:rPr>
                <a:t>Албания</a:t>
              </a:r>
              <a:endParaRPr lang="bg-BG" sz="1100" b="0" i="0" u="none" strike="noStrike" cap="none" noProof="0" dirty="0">
                <a:solidFill>
                  <a:srgbClr val="000000"/>
                </a:solidFill>
                <a:latin typeface="Arial"/>
                <a:ea typeface="Arial"/>
                <a:cs typeface="Arial"/>
                <a:sym typeface="Arial"/>
              </a:endParaRPr>
            </a:p>
          </p:txBody>
        </p:sp>
        <p:sp>
          <p:nvSpPr>
            <p:cNvPr id="11" name="Google Shape;257;p23">
              <a:extLst>
                <a:ext uri="{FF2B5EF4-FFF2-40B4-BE49-F238E27FC236}">
                  <a16:creationId xmlns:a16="http://schemas.microsoft.com/office/drawing/2014/main" id="{DF7805C1-047A-839D-59E9-6AE511A38970}"/>
                </a:ext>
              </a:extLst>
            </p:cNvPr>
            <p:cNvSpPr txBox="1"/>
            <p:nvPr/>
          </p:nvSpPr>
          <p:spPr>
            <a:xfrm>
              <a:off x="3338369" y="1180187"/>
              <a:ext cx="1294800" cy="3000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bg-BG" sz="1500" b="1" i="0" u="none" strike="noStrike" cap="none" noProof="0" dirty="0" err="1">
                  <a:solidFill>
                    <a:srgbClr val="000000"/>
                  </a:solidFill>
                  <a:latin typeface="Arial"/>
                  <a:ea typeface="Arial"/>
                  <a:cs typeface="Arial"/>
                  <a:sym typeface="Arial"/>
                </a:rPr>
                <a:t>iMonitor</a:t>
              </a:r>
              <a:r>
                <a:rPr lang="bg-BG" sz="1500" b="1" i="0" u="none" strike="noStrike" cap="none" noProof="0" dirty="0">
                  <a:solidFill>
                    <a:srgbClr val="000000"/>
                  </a:solidFill>
                  <a:latin typeface="Arial"/>
                  <a:ea typeface="Arial"/>
                  <a:cs typeface="Arial"/>
                  <a:sym typeface="Arial"/>
                </a:rPr>
                <a:t> 2.0</a:t>
              </a:r>
              <a:endParaRPr lang="bg-BG" sz="1500" b="0" i="0" u="none" strike="noStrike" cap="none" noProof="0" dirty="0">
                <a:solidFill>
                  <a:srgbClr val="000000"/>
                </a:solidFill>
                <a:latin typeface="Arial"/>
                <a:ea typeface="Arial"/>
                <a:cs typeface="Arial"/>
                <a:sym typeface="Arial"/>
              </a:endParaRPr>
            </a:p>
          </p:txBody>
        </p:sp>
      </p:grpSp>
      <p:sp>
        <p:nvSpPr>
          <p:cNvPr id="14" name="Google Shape;98;g3a67a691f62_0_30">
            <a:extLst>
              <a:ext uri="{FF2B5EF4-FFF2-40B4-BE49-F238E27FC236}">
                <a16:creationId xmlns:a16="http://schemas.microsoft.com/office/drawing/2014/main" id="{6401E0B4-E712-3C41-4A43-A4586FB2F4B5}"/>
              </a:ext>
            </a:extLst>
          </p:cNvPr>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SzPts val="1400"/>
              <a:buNone/>
            </a:pPr>
            <a:r>
              <a:rPr lang="bg" sz="3000" b="1" dirty="0">
                <a:solidFill>
                  <a:srgbClr val="12856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Ръководител на договора </a:t>
            </a:r>
            <a:br>
              <a:rPr lang="en-US" sz="3000" b="1" dirty="0">
                <a:solidFill>
                  <a:srgbClr val="12856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br>
            <a:r>
              <a:rPr lan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Стъпка 1: Кабинетно проучване, Раздел Б: Информация </a:t>
            </a:r>
            <a:r>
              <a:rPr lang="b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за</a:t>
            </a:r>
            <a:r>
              <a:rPr lan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договора</a:t>
            </a:r>
            <a:endParaRPr sz="1200" dirty="0">
              <a:solidFill>
                <a:srgbClr val="12856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g3a49a85f2be_0_6"/>
          <p:cNvPicPr preferRelativeResize="0"/>
          <p:nvPr/>
        </p:nvPicPr>
        <p:blipFill rotWithShape="1">
          <a:blip r:embed="rId3">
            <a:alphaModFix/>
          </a:blip>
          <a:srcRect b="10"/>
          <a:stretch/>
        </p:blipFill>
        <p:spPr>
          <a:xfrm>
            <a:off x="10128528" y="0"/>
            <a:ext cx="1921091" cy="2400300"/>
          </a:xfrm>
          <a:prstGeom prst="rect">
            <a:avLst/>
          </a:prstGeom>
          <a:noFill/>
          <a:ln>
            <a:noFill/>
          </a:ln>
        </p:spPr>
      </p:pic>
      <p:sp>
        <p:nvSpPr>
          <p:cNvPr id="128" name="Google Shape;128;g3a49a85f2be_0_6"/>
          <p:cNvSpPr txBox="1">
            <a:spLocks noGrp="1"/>
          </p:cNvSpPr>
          <p:nvPr>
            <p:ph type="body" idx="2"/>
          </p:nvPr>
        </p:nvSpPr>
        <p:spPr>
          <a:xfrm>
            <a:off x="5971475" y="1737360"/>
            <a:ext cx="5384700" cy="4984266"/>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1200"/>
              </a:spcBef>
              <a:spcAft>
                <a:spcPts val="1200"/>
              </a:spcAft>
              <a:buClr>
                <a:srgbClr val="595959"/>
              </a:buClr>
              <a:buSzPts val="1800"/>
              <a:buChar char="❏"/>
            </a:pPr>
            <a:r>
              <a:rPr lang="bg" sz="1800" dirty="0">
                <a:solidFill>
                  <a:srgbClr val="595959"/>
                </a:solidFill>
              </a:rPr>
              <a:t>Проучете договора за изисквания за надзор</a:t>
            </a:r>
            <a:endParaRPr sz="1800" dirty="0">
              <a:solidFill>
                <a:srgbClr val="595959"/>
              </a:solidFill>
            </a:endParaRPr>
          </a:p>
          <a:p>
            <a:pPr marL="457200" lvl="0" indent="-342900" algn="l" rtl="0">
              <a:lnSpc>
                <a:spcPct val="100000"/>
              </a:lnSpc>
              <a:spcBef>
                <a:spcPts val="1200"/>
              </a:spcBef>
              <a:spcAft>
                <a:spcPts val="1200"/>
              </a:spcAft>
              <a:buClr>
                <a:srgbClr val="595959"/>
              </a:buClr>
              <a:buSzPts val="1800"/>
              <a:buChar char="❏"/>
            </a:pPr>
            <a:r>
              <a:rPr lang="bg" sz="1800" dirty="0">
                <a:solidFill>
                  <a:srgbClr val="595959"/>
                </a:solidFill>
              </a:rPr>
              <a:t>Проверете дали надзорът действително се извършва на място</a:t>
            </a:r>
            <a:endParaRPr sz="1800" dirty="0">
              <a:solidFill>
                <a:srgbClr val="595959"/>
              </a:solidFill>
            </a:endParaRPr>
          </a:p>
          <a:p>
            <a:pPr marL="457200" lvl="0" indent="-342900" algn="l" rtl="0">
              <a:lnSpc>
                <a:spcPct val="100000"/>
              </a:lnSpc>
              <a:spcBef>
                <a:spcPts val="1200"/>
              </a:spcBef>
              <a:spcAft>
                <a:spcPts val="1200"/>
              </a:spcAft>
              <a:buClr>
                <a:srgbClr val="595959"/>
              </a:buClr>
              <a:buSzPts val="1800"/>
              <a:buChar char="❏"/>
            </a:pPr>
            <a:r>
              <a:rPr lang="bg" sz="1800" dirty="0">
                <a:solidFill>
                  <a:srgbClr val="595959"/>
                </a:solidFill>
              </a:rPr>
              <a:t>Използвайте отчетните доклади като доказателство</a:t>
            </a:r>
            <a:endParaRPr sz="1800" dirty="0">
              <a:solidFill>
                <a:srgbClr val="595959"/>
              </a:solidFill>
            </a:endParaRPr>
          </a:p>
          <a:p>
            <a:pPr marL="457200" lvl="0" indent="-342900" algn="l" rtl="0">
              <a:lnSpc>
                <a:spcPct val="100000"/>
              </a:lnSpc>
              <a:spcBef>
                <a:spcPts val="1200"/>
              </a:spcBef>
              <a:spcAft>
                <a:spcPts val="1200"/>
              </a:spcAft>
              <a:buClr>
                <a:srgbClr val="595959"/>
              </a:buClr>
              <a:buSzPts val="1800"/>
              <a:buChar char="❏"/>
            </a:pPr>
            <a:r>
              <a:rPr lang="bg" sz="1800" dirty="0">
                <a:solidFill>
                  <a:srgbClr val="595959"/>
                </a:solidFill>
              </a:rPr>
              <a:t>Сравнете отчетите с договорните задължения</a:t>
            </a:r>
            <a:endParaRPr sz="1800" dirty="0">
              <a:solidFill>
                <a:srgbClr val="595959"/>
              </a:solidFill>
            </a:endParaRPr>
          </a:p>
          <a:p>
            <a:pPr marL="457200" lvl="0" indent="-342900" algn="l" rtl="0">
              <a:lnSpc>
                <a:spcPct val="100000"/>
              </a:lnSpc>
              <a:spcBef>
                <a:spcPts val="1200"/>
              </a:spcBef>
              <a:spcAft>
                <a:spcPts val="1200"/>
              </a:spcAft>
              <a:buClr>
                <a:srgbClr val="595959"/>
              </a:buClr>
              <a:buSzPts val="1800"/>
              <a:buChar char="❏"/>
            </a:pPr>
            <a:r>
              <a:rPr lang="bg" sz="1800" dirty="0">
                <a:solidFill>
                  <a:srgbClr val="595959"/>
                </a:solidFill>
              </a:rPr>
              <a:t>Проверка на съответствието със строителните и екологичните разрешителни</a:t>
            </a:r>
            <a:endParaRPr sz="1800" dirty="0">
              <a:solidFill>
                <a:srgbClr val="595959"/>
              </a:solidFill>
            </a:endParaRPr>
          </a:p>
          <a:p>
            <a:pPr marL="457200" lvl="0" indent="-342900" algn="l" rtl="0">
              <a:lnSpc>
                <a:spcPct val="100000"/>
              </a:lnSpc>
              <a:spcBef>
                <a:spcPts val="1200"/>
              </a:spcBef>
              <a:spcAft>
                <a:spcPts val="1200"/>
              </a:spcAft>
              <a:buClr>
                <a:srgbClr val="595959"/>
              </a:buClr>
              <a:buSzPts val="1800"/>
              <a:buChar char="❏"/>
            </a:pPr>
            <a:r>
              <a:rPr lang="bg" sz="1800" dirty="0">
                <a:solidFill>
                  <a:srgbClr val="595959"/>
                </a:solidFill>
              </a:rPr>
              <a:t>Откриване на сценарии, които сочат към корупционни модели</a:t>
            </a:r>
            <a:endParaRPr sz="1800" dirty="0">
              <a:solidFill>
                <a:srgbClr val="595959"/>
              </a:solidFill>
            </a:endParaRPr>
          </a:p>
        </p:txBody>
      </p:sp>
      <p:sp>
        <p:nvSpPr>
          <p:cNvPr id="129" name="Google Shape;129;g3a49a85f2be_0_6"/>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
        <p:nvSpPr>
          <p:cNvPr id="132" name="Google Shape;132;g3a49a85f2be_0_6"/>
          <p:cNvSpPr txBox="1"/>
          <p:nvPr/>
        </p:nvSpPr>
        <p:spPr>
          <a:xfrm>
            <a:off x="473515" y="5793625"/>
            <a:ext cx="3000000" cy="361607"/>
          </a:xfrm>
          <a:prstGeom prst="rect">
            <a:avLst/>
          </a:prstGeom>
          <a:noFill/>
          <a:ln>
            <a:noFill/>
          </a:ln>
        </p:spPr>
        <p:txBody>
          <a:bodyPr spcFirstLastPara="1" wrap="square" lIns="91425" tIns="91425" rIns="91425" bIns="91425" anchor="t" anchorCtr="0">
            <a:spAutoFit/>
          </a:bodyPr>
          <a:lstStyle/>
          <a:p>
            <a:pPr marL="0" marR="0" lvl="0" indent="0" rtl="0">
              <a:lnSpc>
                <a:spcPct val="115000"/>
              </a:lnSpc>
              <a:buClr>
                <a:srgbClr val="000000"/>
              </a:buClr>
              <a:buSzPts val="1000"/>
              <a:buFont typeface="Arial"/>
              <a:buNone/>
            </a:pPr>
            <a:r>
              <a:rPr lang="bg" sz="1000" b="0" i="0" u="none" strike="noStrike" cap="none" dirty="0">
                <a:solidFill>
                  <a:srgbClr val="000000"/>
                </a:solidFill>
                <a:latin typeface="Arial"/>
                <a:ea typeface="Arial"/>
                <a:cs typeface="Arial"/>
                <a:sym typeface="Arial"/>
              </a:rPr>
              <a:t>Източник изображение: Pixabay</a:t>
            </a:r>
            <a:endParaRPr sz="1000" b="0" i="0" u="none" strike="noStrike" cap="none" dirty="0">
              <a:solidFill>
                <a:srgbClr val="000000"/>
              </a:solidFill>
              <a:latin typeface="Arial"/>
              <a:ea typeface="Arial"/>
              <a:cs typeface="Arial"/>
              <a:sym typeface="Arial"/>
            </a:endParaRPr>
          </a:p>
        </p:txBody>
      </p:sp>
      <p:pic>
        <p:nvPicPr>
          <p:cNvPr id="2" name="Google Shape;131;g3a49a85f2be_0_6">
            <a:extLst>
              <a:ext uri="{FF2B5EF4-FFF2-40B4-BE49-F238E27FC236}">
                <a16:creationId xmlns:a16="http://schemas.microsoft.com/office/drawing/2014/main" id="{31CA6A82-49CA-ACC7-E7C1-2B4CEC4705A9}"/>
              </a:ext>
            </a:extLst>
          </p:cNvPr>
          <p:cNvPicPr preferRelativeResize="0"/>
          <p:nvPr/>
        </p:nvPicPr>
        <p:blipFill rotWithShape="1">
          <a:blip r:embed="rId4">
            <a:alphaModFix/>
          </a:blip>
          <a:srcRect l="24505"/>
          <a:stretch/>
        </p:blipFill>
        <p:spPr>
          <a:xfrm>
            <a:off x="473515" y="1200150"/>
            <a:ext cx="5203526" cy="4593475"/>
          </a:xfrm>
          <a:prstGeom prst="rect">
            <a:avLst/>
          </a:prstGeom>
          <a:noFill/>
          <a:ln>
            <a:noFill/>
          </a:ln>
        </p:spPr>
      </p:pic>
      <p:sp>
        <p:nvSpPr>
          <p:cNvPr id="5" name="Google Shape;98;g3a67a691f62_0_30">
            <a:extLst>
              <a:ext uri="{FF2B5EF4-FFF2-40B4-BE49-F238E27FC236}">
                <a16:creationId xmlns:a16="http://schemas.microsoft.com/office/drawing/2014/main" id="{34602F16-ED20-7B01-D3C7-FB93D7FA5994}"/>
              </a:ext>
            </a:extLst>
          </p:cNvPr>
          <p:cNvSpPr txBox="1">
            <a:spLocks noGrp="1"/>
          </p:cNvSpPr>
          <p:nvPr>
            <p:ph type="title"/>
          </p:nvPr>
        </p:nvSpPr>
        <p:spPr>
          <a:xfrm>
            <a:off x="609600" y="188640"/>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SzPts val="1400"/>
              <a:buNone/>
            </a:pPr>
            <a:r>
              <a:rPr lang="bg" sz="3000" b="1" dirty="0">
                <a:solidFill>
                  <a:srgbClr val="12856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Ръководител на договора </a:t>
            </a:r>
            <a:br>
              <a:rPr lang="en-US" sz="3000" b="1" dirty="0">
                <a:solidFill>
                  <a:srgbClr val="12856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br>
            <a:r>
              <a:rPr lan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Стъпка 1: Кабинетно проучване, Раздел Б: Информация </a:t>
            </a:r>
            <a:r>
              <a:rPr lang="b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за</a:t>
            </a:r>
            <a:r>
              <a:rPr lang="bg" sz="1200" b="1" dirty="0">
                <a:solidFill>
                  <a:srgbClr val="12856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 договора</a:t>
            </a:r>
            <a:endParaRPr sz="1200" dirty="0">
              <a:solidFill>
                <a:srgbClr val="12856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a8d4f1cfa1_0_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
        <p:nvSpPr>
          <p:cNvPr id="139" name="Google Shape;139;g3a8d4f1cfa1_0_0"/>
          <p:cNvSpPr txBox="1">
            <a:spLocks noGrp="1"/>
          </p:cNvSpPr>
          <p:nvPr>
            <p:ph type="title"/>
          </p:nvPr>
        </p:nvSpPr>
        <p:spPr>
          <a:xfrm>
            <a:off x="609600" y="188649"/>
            <a:ext cx="10972800" cy="9966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SzPts val="1400"/>
              <a:buNone/>
            </a:pPr>
            <a:r>
              <a:rPr lang="bg-BG" sz="3000" b="1" noProof="0" dirty="0">
                <a:solidFill>
                  <a:srgbClr val="12856F"/>
                </a:solidFill>
              </a:rPr>
              <a:t>Проучете договора за изисквания </a:t>
            </a:r>
            <a:r>
              <a:rPr lang="ru-RU" sz="3000" b="1" dirty="0">
                <a:solidFill>
                  <a:srgbClr val="12856F"/>
                </a:solidFill>
              </a:rPr>
              <a:t>за надзор</a:t>
            </a:r>
          </a:p>
        </p:txBody>
      </p:sp>
      <p:sp>
        <p:nvSpPr>
          <p:cNvPr id="140" name="Google Shape;140;g3a8d4f1cfa1_0_0"/>
          <p:cNvSpPr txBox="1"/>
          <p:nvPr/>
        </p:nvSpPr>
        <p:spPr>
          <a:xfrm>
            <a:off x="152400" y="6526150"/>
            <a:ext cx="1761000" cy="3387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1200"/>
              </a:spcBef>
              <a:spcAft>
                <a:spcPts val="1200"/>
              </a:spcAft>
              <a:buClr>
                <a:srgbClr val="000000"/>
              </a:buClr>
              <a:buSzPts val="1000"/>
              <a:buFont typeface="Arial"/>
              <a:buNone/>
            </a:pPr>
            <a:r>
              <a:rPr lang="bg" sz="1000" b="0" i="0" u="none" strike="noStrike" cap="none">
                <a:solidFill>
                  <a:schemeClr val="lt1"/>
                </a:solidFill>
                <a:latin typeface="Arial"/>
                <a:ea typeface="Arial"/>
                <a:cs typeface="Arial"/>
                <a:sym typeface="Arial"/>
              </a:rPr>
              <a:t>Източник: Pixabay</a:t>
            </a:r>
            <a:endParaRPr sz="1000" b="0" i="0" u="none" strike="noStrike" cap="none">
              <a:solidFill>
                <a:schemeClr val="lt1"/>
              </a:solidFill>
              <a:latin typeface="Arial"/>
              <a:ea typeface="Arial"/>
              <a:cs typeface="Arial"/>
              <a:sym typeface="Arial"/>
            </a:endParaRPr>
          </a:p>
        </p:txBody>
      </p:sp>
      <p:pic>
        <p:nvPicPr>
          <p:cNvPr id="2" name="Google Shape;141;g3a8d4f1cfa1_0_0">
            <a:extLst>
              <a:ext uri="{FF2B5EF4-FFF2-40B4-BE49-F238E27FC236}">
                <a16:creationId xmlns:a16="http://schemas.microsoft.com/office/drawing/2014/main" id="{E1CC04BD-6AEA-2FC8-2E79-AA2DF28D5AEC}"/>
              </a:ext>
            </a:extLst>
          </p:cNvPr>
          <p:cNvPicPr preferRelativeResize="0"/>
          <p:nvPr/>
        </p:nvPicPr>
        <p:blipFill rotWithShape="1">
          <a:blip r:embed="rId3">
            <a:alphaModFix/>
          </a:blip>
          <a:srcRect t="9360" b="27303"/>
          <a:stretch/>
        </p:blipFill>
        <p:spPr>
          <a:xfrm>
            <a:off x="-1" y="1311650"/>
            <a:ext cx="12192001" cy="5553200"/>
          </a:xfrm>
          <a:prstGeom prst="rect">
            <a:avLst/>
          </a:prstGeom>
          <a:noFill/>
          <a:ln>
            <a:noFill/>
          </a:ln>
        </p:spPr>
      </p:pic>
      <p:sp>
        <p:nvSpPr>
          <p:cNvPr id="3" name="Google Shape;142;g3a8d4f1cfa1_0_0"/>
          <p:cNvSpPr txBox="1"/>
          <p:nvPr/>
        </p:nvSpPr>
        <p:spPr>
          <a:xfrm>
            <a:off x="152400" y="6360018"/>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lt1"/>
                </a:solidFill>
                <a:latin typeface="Arial"/>
                <a:ea typeface="Arial"/>
                <a:cs typeface="Arial"/>
                <a:sym typeface="Arial"/>
              </a:rPr>
              <a:t>Източник изображение: Pixabay</a:t>
            </a:r>
            <a:endParaRPr sz="1000" b="0" i="0" u="none" strike="noStrike" cap="none" dirty="0">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3a8d4f1cfa1_0_10"/>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
        <p:nvSpPr>
          <p:cNvPr id="151" name="Google Shape;151;g3a8d4f1cfa1_0_10"/>
          <p:cNvSpPr txBox="1">
            <a:spLocks noGrp="1"/>
          </p:cNvSpPr>
          <p:nvPr>
            <p:ph type="title"/>
          </p:nvPr>
        </p:nvSpPr>
        <p:spPr>
          <a:xfrm>
            <a:off x="609600" y="188649"/>
            <a:ext cx="10972800" cy="9966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800"/>
              </a:spcAft>
              <a:buSzPts val="1400"/>
              <a:buNone/>
            </a:pPr>
            <a:r>
              <a:rPr lang="bg-BG" sz="3000" b="1" noProof="0" dirty="0">
                <a:solidFill>
                  <a:srgbClr val="12856F"/>
                </a:solidFill>
              </a:rPr>
              <a:t>Използвайте отчетните доклади като доказателство</a:t>
            </a:r>
          </a:p>
        </p:txBody>
      </p:sp>
      <p:pic>
        <p:nvPicPr>
          <p:cNvPr id="2" name="Google Shape;150;g3a8d4f1cfa1_0_10">
            <a:extLst>
              <a:ext uri="{FF2B5EF4-FFF2-40B4-BE49-F238E27FC236}">
                <a16:creationId xmlns:a16="http://schemas.microsoft.com/office/drawing/2014/main" id="{0F280270-6D8E-7F82-EE2D-E8C0A839BC9D}"/>
              </a:ext>
            </a:extLst>
          </p:cNvPr>
          <p:cNvPicPr preferRelativeResize="0"/>
          <p:nvPr/>
        </p:nvPicPr>
        <p:blipFill rotWithShape="1">
          <a:blip r:embed="rId3">
            <a:alphaModFix/>
          </a:blip>
          <a:srcRect t="28713" b="1356"/>
          <a:stretch/>
        </p:blipFill>
        <p:spPr>
          <a:xfrm>
            <a:off x="0" y="1280400"/>
            <a:ext cx="12192000" cy="5668175"/>
          </a:xfrm>
          <a:prstGeom prst="rect">
            <a:avLst/>
          </a:prstGeom>
          <a:noFill/>
          <a:ln>
            <a:noFill/>
          </a:ln>
        </p:spPr>
      </p:pic>
      <p:sp>
        <p:nvSpPr>
          <p:cNvPr id="3" name="Google Shape;142;g3a8d4f1cfa1_0_0">
            <a:extLst>
              <a:ext uri="{FF2B5EF4-FFF2-40B4-BE49-F238E27FC236}">
                <a16:creationId xmlns:a16="http://schemas.microsoft.com/office/drawing/2014/main" id="{34045697-1C5D-4996-23E4-830A43777FB8}"/>
              </a:ext>
            </a:extLst>
          </p:cNvPr>
          <p:cNvSpPr txBox="1"/>
          <p:nvPr/>
        </p:nvSpPr>
        <p:spPr>
          <a:xfrm>
            <a:off x="152400" y="6360018"/>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lt1"/>
                </a:solidFill>
                <a:latin typeface="Arial"/>
                <a:ea typeface="Arial"/>
                <a:cs typeface="Arial"/>
                <a:sym typeface="Arial"/>
              </a:rPr>
              <a:t>Източник изображение: Pixabay</a:t>
            </a:r>
            <a:endParaRPr sz="1000" b="0" i="0" u="none" strike="noStrike" cap="none" dirty="0">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a8d4f1cfa1_0_54"/>
          <p:cNvSpPr txBox="1">
            <a:spLocks noGrp="1"/>
          </p:cNvSpPr>
          <p:nvPr>
            <p:ph type="sldNum" idx="12"/>
          </p:nvPr>
        </p:nvSpPr>
        <p:spPr>
          <a:xfrm>
            <a:off x="8737600" y="6245225"/>
            <a:ext cx="2844900" cy="4764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
        <p:nvSpPr>
          <p:cNvPr id="160" name="Google Shape;160;g3a8d4f1cfa1_0_54"/>
          <p:cNvSpPr txBox="1">
            <a:spLocks noGrp="1"/>
          </p:cNvSpPr>
          <p:nvPr>
            <p:ph type="title"/>
          </p:nvPr>
        </p:nvSpPr>
        <p:spPr>
          <a:xfrm>
            <a:off x="609600" y="188649"/>
            <a:ext cx="10972800" cy="996600"/>
          </a:xfrm>
          <a:prstGeom prst="rect">
            <a:avLst/>
          </a:prstGeom>
          <a:no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800"/>
              </a:spcAft>
              <a:buClr>
                <a:srgbClr val="000000"/>
              </a:buClr>
              <a:buSzPts val="1400"/>
              <a:buFont typeface="Arial"/>
              <a:buNone/>
            </a:pPr>
            <a:r>
              <a:rPr lang="bg-BG" sz="3000" b="1" noProof="0" dirty="0">
                <a:solidFill>
                  <a:srgbClr val="12856F"/>
                </a:solidFill>
              </a:rPr>
              <a:t>Сравнете отчетите с договорните задължения</a:t>
            </a:r>
          </a:p>
        </p:txBody>
      </p:sp>
      <p:pic>
        <p:nvPicPr>
          <p:cNvPr id="2" name="Google Shape;161;g3a8d4f1cfa1_0_54">
            <a:extLst>
              <a:ext uri="{FF2B5EF4-FFF2-40B4-BE49-F238E27FC236}">
                <a16:creationId xmlns:a16="http://schemas.microsoft.com/office/drawing/2014/main" id="{A1CA523A-D156-054F-2CB7-05EE97B97C55}"/>
              </a:ext>
            </a:extLst>
          </p:cNvPr>
          <p:cNvPicPr preferRelativeResize="0"/>
          <p:nvPr/>
        </p:nvPicPr>
        <p:blipFill rotWithShape="1">
          <a:blip r:embed="rId3">
            <a:alphaModFix/>
          </a:blip>
          <a:srcRect b="19497"/>
          <a:stretch/>
        </p:blipFill>
        <p:spPr>
          <a:xfrm>
            <a:off x="0" y="1337300"/>
            <a:ext cx="12192000" cy="5520701"/>
          </a:xfrm>
          <a:prstGeom prst="rect">
            <a:avLst/>
          </a:prstGeom>
          <a:noFill/>
          <a:ln>
            <a:noFill/>
          </a:ln>
        </p:spPr>
      </p:pic>
      <p:sp>
        <p:nvSpPr>
          <p:cNvPr id="3" name="Google Shape;142;g3a8d4f1cfa1_0_0">
            <a:extLst>
              <a:ext uri="{FF2B5EF4-FFF2-40B4-BE49-F238E27FC236}">
                <a16:creationId xmlns:a16="http://schemas.microsoft.com/office/drawing/2014/main" id="{B5A13E32-5B38-6DC6-CC46-D209AEC31E04}"/>
              </a:ext>
            </a:extLst>
          </p:cNvPr>
          <p:cNvSpPr txBox="1"/>
          <p:nvPr/>
        </p:nvSpPr>
        <p:spPr>
          <a:xfrm>
            <a:off x="152400" y="6360018"/>
            <a:ext cx="3000000" cy="361607"/>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buClr>
                <a:srgbClr val="000000"/>
              </a:buClr>
              <a:buSzPts val="1000"/>
              <a:buFont typeface="Arial"/>
              <a:buNone/>
            </a:pPr>
            <a:r>
              <a:rPr lang="bg" sz="1000" b="0" i="0" u="none" strike="noStrike" cap="none" dirty="0">
                <a:solidFill>
                  <a:schemeClr val="lt1"/>
                </a:solidFill>
                <a:latin typeface="Arial"/>
                <a:ea typeface="Arial"/>
                <a:cs typeface="Arial"/>
                <a:sym typeface="Arial"/>
              </a:rPr>
              <a:t>Източник изображение: Pixabay</a:t>
            </a:r>
            <a:endParaRPr sz="1000" b="0" i="0" u="none" strike="noStrike" cap="none" dirty="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FB897"/>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2266</Words>
  <Application>Microsoft Office PowerPoint</Application>
  <PresentationFormat>Widescreen</PresentationFormat>
  <Paragraphs>130</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Cambria</vt:lpstr>
      <vt:lpstr>Courier New</vt:lpstr>
      <vt:lpstr>Noto Sans Symbols</vt:lpstr>
      <vt:lpstr>Trebuchet MS</vt:lpstr>
      <vt:lpstr>Alapértelmezett terv</vt:lpstr>
      <vt:lpstr>PowerPoint Presentation</vt:lpstr>
      <vt:lpstr>Да започваме!</vt:lpstr>
      <vt:lpstr>Ръководител на договора  Стъпка 1: Кабинетно проучване, Раздел Б: Информация за договора</vt:lpstr>
      <vt:lpstr>Ръководител на договора  Стъпка 1: Кабинетно проучване, Раздел Б: Информация за договора</vt:lpstr>
      <vt:lpstr>Ръководител на договора  Стъпка 1: Кабинетно проучване, Раздел Б: Информация за договора</vt:lpstr>
      <vt:lpstr>Ръководител на договора  Стъпка 1: Кабинетно проучване, Раздел Б: Информация за договора</vt:lpstr>
      <vt:lpstr>Проучете договора за изисквания за надзор</vt:lpstr>
      <vt:lpstr>Използвайте отчетните доклади като доказателство</vt:lpstr>
      <vt:lpstr>Сравнете отчетите с договорните задължения</vt:lpstr>
      <vt:lpstr>Проверка на съответствието със строителните  и екологичните разрешителни</vt:lpstr>
      <vt:lpstr>Откриване на сценарии, които сочат към корупционни модели</vt:lpstr>
      <vt:lpstr>По време на посещение на обекта – проверка дали надзорът действително се извършва на място</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Bianca Vaz Mondo</dc:creator>
  <cp:lastModifiedBy>Ecaterina Camenscic</cp:lastModifiedBy>
  <cp:revision>65</cp:revision>
  <dcterms:created xsi:type="dcterms:W3CDTF">2023-11-21T10:14:06Z</dcterms:created>
  <dcterms:modified xsi:type="dcterms:W3CDTF">2026-02-20T11:59:41Z</dcterms:modified>
</cp:coreProperties>
</file>