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75"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ambria" panose="02040503050406030204" pitchFamily="18" charset="0"/>
      <p:regular r:id="rId22"/>
      <p:bold r:id="rId23"/>
      <p:italic r:id="rId24"/>
      <p:boldItalic r:id="rId25"/>
    </p:embeddedFont>
    <p:embeddedFont>
      <p:font typeface="Noto Sans Symbols" pitchFamily="2" charset="0"/>
      <p:regular r:id="rId26"/>
      <p:bold r:id="rId27"/>
    </p:embeddedFont>
    <p:embeddedFont>
      <p:font typeface="Oi" pitchFamily="2" charset="0"/>
      <p:regular r:id="rId28"/>
    </p:embeddedFont>
    <p:embeddedFont>
      <p:font typeface="Roboto" panose="02000000000000000000" pitchFamily="2" charset="0"/>
      <p:regular r:id="rId29"/>
      <p:bold r:id="rId30"/>
      <p:italic r:id="rId31"/>
      <p:boldItalic r:id="rId32"/>
    </p:embeddedFont>
    <p:embeddedFont>
      <p:font typeface="Trebuchet MS" panose="020B0603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heTPBgNXYUGXnH5W9A3tFLkLa+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48" autoAdjust="0"/>
  </p:normalViewPr>
  <p:slideViewPr>
    <p:cSldViewPr snapToGrid="0">
      <p:cViewPr varScale="1">
        <p:scale>
          <a:sx n="58" d="100"/>
          <a:sy n="58" d="100"/>
        </p:scale>
        <p:origin x="161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A9BB7E-A649-4711-A1F0-2C544FFBF28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FEC8CBEB-48FC-4B3B-A105-E5E59FCCCE41}">
      <dgm:prSet phldrT="[Text]" custT="1"/>
      <dgm:spPr/>
      <dgm:t>
        <a:bodyPr/>
        <a:lstStyle/>
        <a:p>
          <a:pPr marL="0" lvl="0" indent="0" algn="ctr" defTabSz="1511300">
            <a:lnSpc>
              <a:spcPct val="90000"/>
            </a:lnSpc>
            <a:spcBef>
              <a:spcPct val="0"/>
            </a:spcBef>
            <a:spcAft>
              <a:spcPct val="35000"/>
            </a:spcAft>
            <a:buSzPts val="4000"/>
            <a:buNone/>
          </a:pPr>
          <a:r>
            <a:rPr lang="bg-BG" sz="3400" kern="1200" noProof="0" dirty="0">
              <a:solidFill>
                <a:srgbClr val="FFFFFF"/>
              </a:solidFill>
              <a:latin typeface="Arial"/>
              <a:ea typeface="+mn-ea"/>
              <a:cs typeface="+mn-cs"/>
              <a:sym typeface="Roboto Medium"/>
            </a:rPr>
            <a:t>Доставки (Стоки)</a:t>
          </a:r>
        </a:p>
      </dgm:t>
    </dgm:pt>
    <dgm:pt modelId="{C5192308-7597-45F7-A87F-7999B72E552A}" type="parTrans" cxnId="{39597EF7-B71B-4F02-9651-F3A6481558D9}">
      <dgm:prSet/>
      <dgm:spPr/>
      <dgm:t>
        <a:bodyPr/>
        <a:lstStyle/>
        <a:p>
          <a:endParaRPr lang="en-GB"/>
        </a:p>
      </dgm:t>
    </dgm:pt>
    <dgm:pt modelId="{96F49968-00A2-42B1-B152-5472C830BD35}" type="sibTrans" cxnId="{39597EF7-B71B-4F02-9651-F3A6481558D9}">
      <dgm:prSet/>
      <dgm:spPr/>
      <dgm:t>
        <a:bodyPr/>
        <a:lstStyle/>
        <a:p>
          <a:endParaRPr lang="en-GB"/>
        </a:p>
      </dgm:t>
    </dgm:pt>
    <dgm:pt modelId="{86A93BEB-F087-4DB7-8A57-43879EEE344C}">
      <dgm:prSet phldrT="[Text]"/>
      <dgm:spPr/>
      <dgm:t>
        <a:bodyPr/>
        <a:lstStyle/>
        <a:p>
          <a:pPr>
            <a:buClr>
              <a:schemeClr val="dk1"/>
            </a:buClr>
            <a:buSzPts val="1100"/>
            <a:buFont typeface="Arial" panose="020B0604020202020204" pitchFamily="34" charset="0"/>
            <a:buChar char="•"/>
          </a:pPr>
          <a:r>
            <a:rPr lang="bg-BG" noProof="0" dirty="0">
              <a:solidFill>
                <a:srgbClr val="595959"/>
              </a:solidFill>
            </a:rPr>
            <a:t>Закупуване на </a:t>
          </a:r>
          <a:r>
            <a:rPr lang="bg-BG" b="1" noProof="0" dirty="0">
              <a:solidFill>
                <a:srgbClr val="595959"/>
              </a:solidFill>
            </a:rPr>
            <a:t>преносими комплекти за мониторинг на качеството на водите</a:t>
          </a:r>
          <a:endParaRPr lang="bg-BG" noProof="0" dirty="0"/>
        </a:p>
      </dgm:t>
    </dgm:pt>
    <dgm:pt modelId="{A3FC7740-D919-4203-8C7A-4B6A9F1A7F63}" type="parTrans" cxnId="{2B03F211-FF70-4797-930C-CF431FCD77F0}">
      <dgm:prSet/>
      <dgm:spPr/>
      <dgm:t>
        <a:bodyPr/>
        <a:lstStyle/>
        <a:p>
          <a:endParaRPr lang="en-GB"/>
        </a:p>
      </dgm:t>
    </dgm:pt>
    <dgm:pt modelId="{934E3163-6D5B-4B8D-9E92-B3967A6AF3E1}" type="sibTrans" cxnId="{2B03F211-FF70-4797-930C-CF431FCD77F0}">
      <dgm:prSet/>
      <dgm:spPr/>
      <dgm:t>
        <a:bodyPr/>
        <a:lstStyle/>
        <a:p>
          <a:endParaRPr lang="en-GB"/>
        </a:p>
      </dgm:t>
    </dgm:pt>
    <dgm:pt modelId="{8F879A5C-2400-4E76-835F-FE6EA6463FDA}">
      <dgm:prSet phldrT="[Text]" custT="1"/>
      <dgm:spPr/>
      <dgm:t>
        <a:bodyPr/>
        <a:lstStyle/>
        <a:p>
          <a:pPr marL="0" lvl="0" indent="0" algn="ctr" defTabSz="1644650">
            <a:lnSpc>
              <a:spcPct val="90000"/>
            </a:lnSpc>
            <a:spcBef>
              <a:spcPct val="0"/>
            </a:spcBef>
            <a:spcAft>
              <a:spcPct val="35000"/>
            </a:spcAft>
            <a:buNone/>
          </a:pPr>
          <a:r>
            <a:rPr lang="bg-BG" sz="3400" kern="1200" noProof="0" dirty="0">
              <a:solidFill>
                <a:srgbClr val="FFFFFF"/>
              </a:solidFill>
              <a:latin typeface="Arial"/>
              <a:ea typeface="+mn-ea"/>
              <a:cs typeface="+mn-cs"/>
              <a:sym typeface="Roboto Medium"/>
            </a:rPr>
            <a:t>Строителство</a:t>
          </a:r>
          <a:endParaRPr lang="bg-BG" sz="3400" kern="1200" noProof="0" dirty="0">
            <a:solidFill>
              <a:srgbClr val="FFFFFF"/>
            </a:solidFill>
            <a:latin typeface="Arial"/>
            <a:ea typeface="+mn-ea"/>
            <a:cs typeface="+mn-cs"/>
          </a:endParaRPr>
        </a:p>
      </dgm:t>
    </dgm:pt>
    <dgm:pt modelId="{04638425-5780-4B71-A05C-18CC75C3FE82}" type="parTrans" cxnId="{10E3A3E5-EBED-474B-B0D1-43F9923BDE7C}">
      <dgm:prSet/>
      <dgm:spPr/>
      <dgm:t>
        <a:bodyPr/>
        <a:lstStyle/>
        <a:p>
          <a:endParaRPr lang="en-GB"/>
        </a:p>
      </dgm:t>
    </dgm:pt>
    <dgm:pt modelId="{A866E6D6-63B3-44B4-B737-225EA18480F4}" type="sibTrans" cxnId="{10E3A3E5-EBED-474B-B0D1-43F9923BDE7C}">
      <dgm:prSet/>
      <dgm:spPr/>
      <dgm:t>
        <a:bodyPr/>
        <a:lstStyle/>
        <a:p>
          <a:endParaRPr lang="en-GB"/>
        </a:p>
      </dgm:t>
    </dgm:pt>
    <dgm:pt modelId="{938E06F7-84A0-4281-9895-8274D9AF54B9}">
      <dgm:prSet phldrT="[Text]"/>
      <dgm:spPr/>
      <dgm:t>
        <a:bodyPr/>
        <a:lstStyle/>
        <a:p>
          <a:pPr>
            <a:buClr>
              <a:schemeClr val="dk1"/>
            </a:buClr>
            <a:buSzPts val="1100"/>
            <a:buFont typeface="Arial" panose="020B0604020202020204" pitchFamily="34" charset="0"/>
            <a:buChar char="•"/>
          </a:pPr>
          <a:r>
            <a:rPr lang="bg-BG" noProof="0" dirty="0">
              <a:solidFill>
                <a:srgbClr val="404040"/>
              </a:solidFill>
            </a:rPr>
            <a:t>Изграждане на </a:t>
          </a:r>
          <a:r>
            <a:rPr lang="bg-BG" b="1" noProof="0" dirty="0">
              <a:solidFill>
                <a:srgbClr val="404040"/>
              </a:solidFill>
            </a:rPr>
            <a:t>градски диги за защита от наводнения</a:t>
          </a:r>
          <a:endParaRPr lang="bg-BG" noProof="0" dirty="0"/>
        </a:p>
      </dgm:t>
    </dgm:pt>
    <dgm:pt modelId="{0DB64318-5899-485A-A076-094C833A8F48}" type="parTrans" cxnId="{D55304DF-DB17-4660-86EC-4481C7F9D6A3}">
      <dgm:prSet/>
      <dgm:spPr/>
      <dgm:t>
        <a:bodyPr/>
        <a:lstStyle/>
        <a:p>
          <a:endParaRPr lang="en-GB"/>
        </a:p>
      </dgm:t>
    </dgm:pt>
    <dgm:pt modelId="{039C214C-C58D-48FD-9AAB-D632AA45F285}" type="sibTrans" cxnId="{D55304DF-DB17-4660-86EC-4481C7F9D6A3}">
      <dgm:prSet/>
      <dgm:spPr/>
      <dgm:t>
        <a:bodyPr/>
        <a:lstStyle/>
        <a:p>
          <a:endParaRPr lang="en-GB"/>
        </a:p>
      </dgm:t>
    </dgm:pt>
    <dgm:pt modelId="{3FABF118-DA31-4C32-B5BB-2FE6BC1A8C50}">
      <dgm:prSet custT="1"/>
      <dgm:spPr/>
      <dgm:t>
        <a:bodyPr/>
        <a:lstStyle/>
        <a:p>
          <a:r>
            <a:rPr lang="bg-BG" sz="3400" noProof="0" dirty="0"/>
            <a:t>Услуги</a:t>
          </a:r>
        </a:p>
      </dgm:t>
    </dgm:pt>
    <dgm:pt modelId="{BC791922-1CF7-458A-B44B-A128FE28738F}" type="parTrans" cxnId="{7ABC4F05-939C-4C43-BFAF-E2651B5041B2}">
      <dgm:prSet/>
      <dgm:spPr/>
      <dgm:t>
        <a:bodyPr/>
        <a:lstStyle/>
        <a:p>
          <a:endParaRPr lang="en-GB"/>
        </a:p>
      </dgm:t>
    </dgm:pt>
    <dgm:pt modelId="{7F78BD7A-084E-41D4-B29E-88EE6B8CC2A9}" type="sibTrans" cxnId="{7ABC4F05-939C-4C43-BFAF-E2651B5041B2}">
      <dgm:prSet/>
      <dgm:spPr/>
      <dgm:t>
        <a:bodyPr/>
        <a:lstStyle/>
        <a:p>
          <a:endParaRPr lang="en-GB"/>
        </a:p>
      </dgm:t>
    </dgm:pt>
    <dgm:pt modelId="{C9C3FF62-535C-4BFC-84B0-0D8B60D28A78}">
      <dgm:prSet/>
      <dgm:spPr/>
      <dgm:t>
        <a:bodyPr/>
        <a:lstStyle/>
        <a:p>
          <a:r>
            <a:rPr lang="bg-BG" noProof="0" dirty="0">
              <a:solidFill>
                <a:srgbClr val="595959"/>
              </a:solidFill>
            </a:rPr>
            <a:t>Придобиване на </a:t>
          </a:r>
          <a:r>
            <a:rPr lang="bg-BG" b="1" noProof="0" dirty="0">
              <a:solidFill>
                <a:srgbClr val="595959"/>
              </a:solidFill>
            </a:rPr>
            <a:t>сензори за замърсяване на въздуха </a:t>
          </a:r>
          <a:r>
            <a:rPr lang="bg-BG" noProof="0" dirty="0">
              <a:solidFill>
                <a:srgbClr val="595959"/>
              </a:solidFill>
            </a:rPr>
            <a:t>за градски мониторинг</a:t>
          </a:r>
        </a:p>
      </dgm:t>
    </dgm:pt>
    <dgm:pt modelId="{0C705F78-14E4-4CC2-A4AF-3C04F59DAE40}" type="parTrans" cxnId="{BAC7862B-A898-450A-9393-32319A73E72E}">
      <dgm:prSet/>
      <dgm:spPr/>
      <dgm:t>
        <a:bodyPr/>
        <a:lstStyle/>
        <a:p>
          <a:endParaRPr lang="en-GB"/>
        </a:p>
      </dgm:t>
    </dgm:pt>
    <dgm:pt modelId="{85C819F8-593B-41BF-BC05-63C92C9BE28B}" type="sibTrans" cxnId="{BAC7862B-A898-450A-9393-32319A73E72E}">
      <dgm:prSet/>
      <dgm:spPr/>
      <dgm:t>
        <a:bodyPr/>
        <a:lstStyle/>
        <a:p>
          <a:endParaRPr lang="en-GB"/>
        </a:p>
      </dgm:t>
    </dgm:pt>
    <dgm:pt modelId="{98EC79F8-B9ED-4DB1-B260-5A9214B1CA2E}">
      <dgm:prSet/>
      <dgm:spPr/>
      <dgm:t>
        <a:bodyPr/>
        <a:lstStyle/>
        <a:p>
          <a:r>
            <a:rPr lang="bg-BG" noProof="0" dirty="0">
              <a:solidFill>
                <a:srgbClr val="595959"/>
              </a:solidFill>
            </a:rPr>
            <a:t>Закупуване на </a:t>
          </a:r>
          <a:r>
            <a:rPr lang="bg-BG" b="1" noProof="0" dirty="0">
              <a:solidFill>
                <a:srgbClr val="595959"/>
              </a:solidFill>
            </a:rPr>
            <a:t>слънчеви панели </a:t>
          </a:r>
          <a:r>
            <a:rPr lang="bg-BG" noProof="0" dirty="0">
              <a:solidFill>
                <a:srgbClr val="595959"/>
              </a:solidFill>
            </a:rPr>
            <a:t>за общински сгради</a:t>
          </a:r>
          <a:endParaRPr lang="bg-BG" noProof="0" dirty="0">
            <a:solidFill>
              <a:srgbClr val="595959"/>
            </a:solidFill>
            <a:latin typeface="Roboto"/>
            <a:ea typeface="Roboto"/>
            <a:cs typeface="Roboto"/>
            <a:sym typeface="Roboto"/>
          </a:endParaRPr>
        </a:p>
      </dgm:t>
    </dgm:pt>
    <dgm:pt modelId="{718E20BF-2EA2-4A55-AAAC-E0CDAF6015D6}" type="parTrans" cxnId="{BF6EE720-183A-43C3-A550-EAF3468161EB}">
      <dgm:prSet/>
      <dgm:spPr/>
      <dgm:t>
        <a:bodyPr/>
        <a:lstStyle/>
        <a:p>
          <a:endParaRPr lang="en-GB"/>
        </a:p>
      </dgm:t>
    </dgm:pt>
    <dgm:pt modelId="{7299E26A-EC65-48ED-8C73-2343A0C13EE3}" type="sibTrans" cxnId="{BF6EE720-183A-43C3-A550-EAF3468161EB}">
      <dgm:prSet/>
      <dgm:spPr/>
      <dgm:t>
        <a:bodyPr/>
        <a:lstStyle/>
        <a:p>
          <a:endParaRPr lang="en-GB"/>
        </a:p>
      </dgm:t>
    </dgm:pt>
    <dgm:pt modelId="{764D85D5-7E11-4004-B3C2-83AF4C3D93F9}">
      <dgm:prSet/>
      <dgm:spPr/>
      <dgm:t>
        <a:bodyPr/>
        <a:lstStyle/>
        <a:p>
          <a:pPr>
            <a:buClr>
              <a:schemeClr val="dk1"/>
            </a:buClr>
            <a:buSzPts val="1100"/>
            <a:buFont typeface="Arial" panose="020B0604020202020204" pitchFamily="34" charset="0"/>
            <a:buChar char="•"/>
          </a:pPr>
          <a:r>
            <a:rPr lang="bg-BG" b="1" noProof="0" dirty="0">
              <a:solidFill>
                <a:srgbClr val="595959"/>
              </a:solidFill>
            </a:rPr>
            <a:t>Оценки на въздействието върху околната среда </a:t>
          </a:r>
          <a:r>
            <a:rPr lang="bg-BG" noProof="0" dirty="0">
              <a:solidFill>
                <a:srgbClr val="595959"/>
              </a:solidFill>
            </a:rPr>
            <a:t>за нови инфраструктурни проекти</a:t>
          </a:r>
          <a:endParaRPr lang="bg-BG" noProof="0" dirty="0"/>
        </a:p>
      </dgm:t>
    </dgm:pt>
    <dgm:pt modelId="{50A5ACB8-A8AE-4400-884F-9DF4CDAE77B3}" type="parTrans" cxnId="{B7500B3E-1826-4A9A-85D2-2D2A0090B804}">
      <dgm:prSet/>
      <dgm:spPr/>
      <dgm:t>
        <a:bodyPr/>
        <a:lstStyle/>
        <a:p>
          <a:endParaRPr lang="en-GB"/>
        </a:p>
      </dgm:t>
    </dgm:pt>
    <dgm:pt modelId="{F989F078-DA8A-43F6-A6EF-8FC4BDCCD918}" type="sibTrans" cxnId="{B7500B3E-1826-4A9A-85D2-2D2A0090B804}">
      <dgm:prSet/>
      <dgm:spPr/>
      <dgm:t>
        <a:bodyPr/>
        <a:lstStyle/>
        <a:p>
          <a:endParaRPr lang="en-GB"/>
        </a:p>
      </dgm:t>
    </dgm:pt>
    <dgm:pt modelId="{1CCE2A31-8173-4919-895A-697D1E33D7AE}">
      <dgm:prSet/>
      <dgm:spPr/>
      <dgm:t>
        <a:bodyPr/>
        <a:lstStyle/>
        <a:p>
          <a:r>
            <a:rPr lang="bg-BG" b="1" noProof="0" dirty="0">
              <a:solidFill>
                <a:srgbClr val="595959"/>
              </a:solidFill>
            </a:rPr>
            <a:t>Одити </a:t>
          </a:r>
          <a:r>
            <a:rPr lang="bg-BG" noProof="0" dirty="0">
              <a:solidFill>
                <a:srgbClr val="595959"/>
              </a:solidFill>
            </a:rPr>
            <a:t>и надзорни услуги за управление на отпадъците</a:t>
          </a:r>
        </a:p>
      </dgm:t>
    </dgm:pt>
    <dgm:pt modelId="{E1FA0106-D6F1-4AF1-A33D-9A15A2646A5F}" type="parTrans" cxnId="{BA38A92F-1BE4-459F-8ABC-86FFACD3DE38}">
      <dgm:prSet/>
      <dgm:spPr/>
      <dgm:t>
        <a:bodyPr/>
        <a:lstStyle/>
        <a:p>
          <a:endParaRPr lang="en-GB"/>
        </a:p>
      </dgm:t>
    </dgm:pt>
    <dgm:pt modelId="{FECF549F-1F1A-4362-A22B-6F66928AF553}" type="sibTrans" cxnId="{BA38A92F-1BE4-459F-8ABC-86FFACD3DE38}">
      <dgm:prSet/>
      <dgm:spPr/>
      <dgm:t>
        <a:bodyPr/>
        <a:lstStyle/>
        <a:p>
          <a:endParaRPr lang="en-GB"/>
        </a:p>
      </dgm:t>
    </dgm:pt>
    <dgm:pt modelId="{0E79877C-9507-4CF4-9A60-00AFC44856D5}">
      <dgm:prSet/>
      <dgm:spPr/>
      <dgm:t>
        <a:bodyPr/>
        <a:lstStyle/>
        <a:p>
          <a:r>
            <a:rPr lang="bg-BG" b="1" noProof="0" dirty="0">
              <a:solidFill>
                <a:srgbClr val="595959"/>
              </a:solidFill>
            </a:rPr>
            <a:t>Моделиране на климатичния риск </a:t>
          </a:r>
          <a:r>
            <a:rPr lang="bg-BG" noProof="0" dirty="0">
              <a:solidFill>
                <a:srgbClr val="595959"/>
              </a:solidFill>
            </a:rPr>
            <a:t>и картографиране на географска информационна система ( </a:t>
          </a:r>
          <a:r>
            <a:rPr lang="bg-BG" noProof="0" dirty="0">
              <a:solidFill>
                <a:srgbClr val="595959"/>
              </a:solidFill>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0"/>
                </a:ext>
              </a:extLst>
            </a:rPr>
            <a:t>ГИС </a:t>
          </a:r>
          <a:r>
            <a:rPr lang="bg-BG" noProof="0" dirty="0">
              <a:solidFill>
                <a:srgbClr val="595959"/>
              </a:solidFill>
            </a:rPr>
            <a:t>) за планиране на защита от наводнения</a:t>
          </a:r>
          <a:endParaRPr lang="bg-BG" noProof="0" dirty="0">
            <a:solidFill>
              <a:srgbClr val="595959"/>
            </a:solidFill>
            <a:latin typeface="Roboto"/>
            <a:ea typeface="Roboto"/>
            <a:cs typeface="Roboto"/>
            <a:sym typeface="Roboto"/>
          </a:endParaRPr>
        </a:p>
      </dgm:t>
    </dgm:pt>
    <dgm:pt modelId="{B2F70B2B-5246-41E7-AEE6-3F3AF6E650AA}" type="parTrans" cxnId="{34F30ED9-2B08-4DAA-993E-FFB8B219D043}">
      <dgm:prSet/>
      <dgm:spPr/>
      <dgm:t>
        <a:bodyPr/>
        <a:lstStyle/>
        <a:p>
          <a:endParaRPr lang="en-GB"/>
        </a:p>
      </dgm:t>
    </dgm:pt>
    <dgm:pt modelId="{F47175E2-E43C-43BB-90A6-691FDA4F1899}" type="sibTrans" cxnId="{34F30ED9-2B08-4DAA-993E-FFB8B219D043}">
      <dgm:prSet/>
      <dgm:spPr/>
      <dgm:t>
        <a:bodyPr/>
        <a:lstStyle/>
        <a:p>
          <a:endParaRPr lang="en-GB"/>
        </a:p>
      </dgm:t>
    </dgm:pt>
    <dgm:pt modelId="{E07772E0-9C96-4BC6-9E70-809B5937876B}">
      <dgm:prSet/>
      <dgm:spPr/>
      <dgm:t>
        <a:bodyPr/>
        <a:lstStyle/>
        <a:p>
          <a:r>
            <a:rPr lang="bg-BG" noProof="0" dirty="0">
              <a:solidFill>
                <a:srgbClr val="404040"/>
              </a:solidFill>
            </a:rPr>
            <a:t>Изграждане на </a:t>
          </a:r>
          <a:r>
            <a:rPr lang="bg-BG" b="1" noProof="0" dirty="0">
              <a:solidFill>
                <a:srgbClr val="404040"/>
              </a:solidFill>
            </a:rPr>
            <a:t>съоръжения за възобновяема енергия, </a:t>
          </a:r>
          <a:r>
            <a:rPr lang="bg-BG" noProof="0" dirty="0">
              <a:solidFill>
                <a:srgbClr val="404040"/>
              </a:solidFill>
            </a:rPr>
            <a:t>като вятърни паркове или биогазови инсталации</a:t>
          </a:r>
          <a:endParaRPr lang="bg-BG" noProof="0" dirty="0">
            <a:solidFill>
              <a:srgbClr val="404040"/>
            </a:solidFill>
            <a:latin typeface="Roboto"/>
            <a:ea typeface="Roboto"/>
            <a:cs typeface="Roboto"/>
            <a:sym typeface="Roboto"/>
          </a:endParaRPr>
        </a:p>
      </dgm:t>
    </dgm:pt>
    <dgm:pt modelId="{98BE5660-12AA-4D02-A97E-F4B456168F4C}" type="parTrans" cxnId="{A32C79C1-907A-488B-8FDD-1451947B74C9}">
      <dgm:prSet/>
      <dgm:spPr/>
      <dgm:t>
        <a:bodyPr/>
        <a:lstStyle/>
        <a:p>
          <a:endParaRPr lang="en-GB"/>
        </a:p>
      </dgm:t>
    </dgm:pt>
    <dgm:pt modelId="{A0F3FB22-91CB-438F-B823-C1C9D86B1680}" type="sibTrans" cxnId="{A32C79C1-907A-488B-8FDD-1451947B74C9}">
      <dgm:prSet/>
      <dgm:spPr/>
      <dgm:t>
        <a:bodyPr/>
        <a:lstStyle/>
        <a:p>
          <a:endParaRPr lang="en-GB"/>
        </a:p>
      </dgm:t>
    </dgm:pt>
    <dgm:pt modelId="{1E409640-EAE7-4F74-BD68-09BA553192D9}">
      <dgm:prSet phldrT="[Text]"/>
      <dgm:spPr/>
      <dgm:t>
        <a:bodyPr/>
        <a:lstStyle/>
        <a:p>
          <a:pPr>
            <a:buClr>
              <a:schemeClr val="dk1"/>
            </a:buClr>
            <a:buSzPts val="1100"/>
            <a:buFont typeface="Arial" panose="020B0604020202020204" pitchFamily="34" charset="0"/>
            <a:buChar char="•"/>
          </a:pPr>
          <a:r>
            <a:rPr lang="bg-BG" noProof="0" dirty="0">
              <a:solidFill>
                <a:srgbClr val="404040"/>
              </a:solidFill>
            </a:rPr>
            <a:t>Възстановяване </a:t>
          </a:r>
          <a:r>
            <a:rPr lang="bg-BG" b="1" noProof="0" dirty="0">
              <a:solidFill>
                <a:srgbClr val="404040"/>
              </a:solidFill>
            </a:rPr>
            <a:t>на влажни зони или речни брегове </a:t>
          </a:r>
          <a:r>
            <a:rPr lang="bg-BG" noProof="0" dirty="0">
              <a:solidFill>
                <a:srgbClr val="404040"/>
              </a:solidFill>
            </a:rPr>
            <a:t>за подобряване на устойчивостта</a:t>
          </a:r>
          <a:endParaRPr lang="bg-BG" noProof="0" dirty="0"/>
        </a:p>
      </dgm:t>
    </dgm:pt>
    <dgm:pt modelId="{611BB3A1-0BB1-4C0F-9687-6593169390CA}" type="parTrans" cxnId="{EACA5DC1-3907-4A9A-BA56-25976D465E66}">
      <dgm:prSet/>
      <dgm:spPr/>
      <dgm:t>
        <a:bodyPr/>
        <a:lstStyle/>
        <a:p>
          <a:endParaRPr lang="en-GB"/>
        </a:p>
      </dgm:t>
    </dgm:pt>
    <dgm:pt modelId="{88C7F24C-7BB7-4BD3-ADEA-0FD414ACEC4B}" type="sibTrans" cxnId="{EACA5DC1-3907-4A9A-BA56-25976D465E66}">
      <dgm:prSet/>
      <dgm:spPr/>
      <dgm:t>
        <a:bodyPr/>
        <a:lstStyle/>
        <a:p>
          <a:endParaRPr lang="en-GB"/>
        </a:p>
      </dgm:t>
    </dgm:pt>
    <dgm:pt modelId="{C55B7333-6623-4E48-9905-0DF416D9C1CA}" type="pres">
      <dgm:prSet presAssocID="{67A9BB7E-A649-4711-A1F0-2C544FFBF28C}" presName="Name0" presStyleCnt="0">
        <dgm:presLayoutVars>
          <dgm:dir/>
          <dgm:animLvl val="lvl"/>
          <dgm:resizeHandles val="exact"/>
        </dgm:presLayoutVars>
      </dgm:prSet>
      <dgm:spPr/>
    </dgm:pt>
    <dgm:pt modelId="{6C553F26-88B7-49C4-9163-220005F47F0E}" type="pres">
      <dgm:prSet presAssocID="{FEC8CBEB-48FC-4B3B-A105-E5E59FCCCE41}" presName="linNode" presStyleCnt="0"/>
      <dgm:spPr/>
    </dgm:pt>
    <dgm:pt modelId="{D8ACA369-79F4-47F6-9A6B-C2CEB9D47A55}" type="pres">
      <dgm:prSet presAssocID="{FEC8CBEB-48FC-4B3B-A105-E5E59FCCCE41}" presName="parentText" presStyleLbl="node1" presStyleIdx="0" presStyleCnt="3">
        <dgm:presLayoutVars>
          <dgm:chMax val="1"/>
          <dgm:bulletEnabled val="1"/>
        </dgm:presLayoutVars>
      </dgm:prSet>
      <dgm:spPr/>
    </dgm:pt>
    <dgm:pt modelId="{984C2A2E-ECE8-464E-B932-40B1F3A4FF60}" type="pres">
      <dgm:prSet presAssocID="{FEC8CBEB-48FC-4B3B-A105-E5E59FCCCE41}" presName="descendantText" presStyleLbl="alignAccFollowNode1" presStyleIdx="0" presStyleCnt="3">
        <dgm:presLayoutVars>
          <dgm:bulletEnabled val="1"/>
        </dgm:presLayoutVars>
      </dgm:prSet>
      <dgm:spPr/>
    </dgm:pt>
    <dgm:pt modelId="{F3BE8AFF-D26E-4D1A-83EC-1300B5783A3C}" type="pres">
      <dgm:prSet presAssocID="{96F49968-00A2-42B1-B152-5472C830BD35}" presName="sp" presStyleCnt="0"/>
      <dgm:spPr/>
    </dgm:pt>
    <dgm:pt modelId="{0A173A8D-7674-4A88-919E-BE4FA62B07EC}" type="pres">
      <dgm:prSet presAssocID="{3FABF118-DA31-4C32-B5BB-2FE6BC1A8C50}" presName="linNode" presStyleCnt="0"/>
      <dgm:spPr/>
    </dgm:pt>
    <dgm:pt modelId="{E939785B-923A-44CA-A3A2-EF3836920591}" type="pres">
      <dgm:prSet presAssocID="{3FABF118-DA31-4C32-B5BB-2FE6BC1A8C50}" presName="parentText" presStyleLbl="node1" presStyleIdx="1" presStyleCnt="3">
        <dgm:presLayoutVars>
          <dgm:chMax val="1"/>
          <dgm:bulletEnabled val="1"/>
        </dgm:presLayoutVars>
      </dgm:prSet>
      <dgm:spPr/>
    </dgm:pt>
    <dgm:pt modelId="{C54F989C-EAB4-43BD-A7F6-28EE80428AA6}" type="pres">
      <dgm:prSet presAssocID="{3FABF118-DA31-4C32-B5BB-2FE6BC1A8C50}" presName="descendantText" presStyleLbl="alignAccFollowNode1" presStyleIdx="1" presStyleCnt="3">
        <dgm:presLayoutVars>
          <dgm:bulletEnabled val="1"/>
        </dgm:presLayoutVars>
      </dgm:prSet>
      <dgm:spPr/>
    </dgm:pt>
    <dgm:pt modelId="{DBD3E22A-E088-4794-807B-4C5F77999043}" type="pres">
      <dgm:prSet presAssocID="{7F78BD7A-084E-41D4-B29E-88EE6B8CC2A9}" presName="sp" presStyleCnt="0"/>
      <dgm:spPr/>
    </dgm:pt>
    <dgm:pt modelId="{41190E22-937A-4401-AEA9-729CEEAC868E}" type="pres">
      <dgm:prSet presAssocID="{8F879A5C-2400-4E76-835F-FE6EA6463FDA}" presName="linNode" presStyleCnt="0"/>
      <dgm:spPr/>
    </dgm:pt>
    <dgm:pt modelId="{C1783BB9-455F-4684-B551-510979112168}" type="pres">
      <dgm:prSet presAssocID="{8F879A5C-2400-4E76-835F-FE6EA6463FDA}" presName="parentText" presStyleLbl="node1" presStyleIdx="2" presStyleCnt="3">
        <dgm:presLayoutVars>
          <dgm:chMax val="1"/>
          <dgm:bulletEnabled val="1"/>
        </dgm:presLayoutVars>
      </dgm:prSet>
      <dgm:spPr/>
    </dgm:pt>
    <dgm:pt modelId="{B9A69E5A-322A-4EC2-A38B-E61ABD38C7D6}" type="pres">
      <dgm:prSet presAssocID="{8F879A5C-2400-4E76-835F-FE6EA6463FDA}" presName="descendantText" presStyleLbl="alignAccFollowNode1" presStyleIdx="2" presStyleCnt="3">
        <dgm:presLayoutVars>
          <dgm:bulletEnabled val="1"/>
        </dgm:presLayoutVars>
      </dgm:prSet>
      <dgm:spPr/>
    </dgm:pt>
  </dgm:ptLst>
  <dgm:cxnLst>
    <dgm:cxn modelId="{7ABC4F05-939C-4C43-BFAF-E2651B5041B2}" srcId="{67A9BB7E-A649-4711-A1F0-2C544FFBF28C}" destId="{3FABF118-DA31-4C32-B5BB-2FE6BC1A8C50}" srcOrd="1" destOrd="0" parTransId="{BC791922-1CF7-458A-B44B-A128FE28738F}" sibTransId="{7F78BD7A-084E-41D4-B29E-88EE6B8CC2A9}"/>
    <dgm:cxn modelId="{77443407-1BC5-4D84-B389-D402E2A4B6FC}" type="presOf" srcId="{98EC79F8-B9ED-4DB1-B260-5A9214B1CA2E}" destId="{984C2A2E-ECE8-464E-B932-40B1F3A4FF60}" srcOrd="0" destOrd="2" presId="urn:microsoft.com/office/officeart/2005/8/layout/vList5"/>
    <dgm:cxn modelId="{2B03F211-FF70-4797-930C-CF431FCD77F0}" srcId="{FEC8CBEB-48FC-4B3B-A105-E5E59FCCCE41}" destId="{86A93BEB-F087-4DB7-8A57-43879EEE344C}" srcOrd="0" destOrd="0" parTransId="{A3FC7740-D919-4203-8C7A-4B6A9F1A7F63}" sibTransId="{934E3163-6D5B-4B8D-9E92-B3967A6AF3E1}"/>
    <dgm:cxn modelId="{BF6EE720-183A-43C3-A550-EAF3468161EB}" srcId="{FEC8CBEB-48FC-4B3B-A105-E5E59FCCCE41}" destId="{98EC79F8-B9ED-4DB1-B260-5A9214B1CA2E}" srcOrd="2" destOrd="0" parTransId="{718E20BF-2EA2-4A55-AAAC-E0CDAF6015D6}" sibTransId="{7299E26A-EC65-48ED-8C73-2343A0C13EE3}"/>
    <dgm:cxn modelId="{26AA8227-C156-499E-8D25-8F0CD43A0290}" type="presOf" srcId="{3FABF118-DA31-4C32-B5BB-2FE6BC1A8C50}" destId="{E939785B-923A-44CA-A3A2-EF3836920591}" srcOrd="0" destOrd="0" presId="urn:microsoft.com/office/officeart/2005/8/layout/vList5"/>
    <dgm:cxn modelId="{E8192A2B-D076-40E4-A053-EB4C6E846F45}" type="presOf" srcId="{67A9BB7E-A649-4711-A1F0-2C544FFBF28C}" destId="{C55B7333-6623-4E48-9905-0DF416D9C1CA}" srcOrd="0" destOrd="0" presId="urn:microsoft.com/office/officeart/2005/8/layout/vList5"/>
    <dgm:cxn modelId="{BAC7862B-A898-450A-9393-32319A73E72E}" srcId="{FEC8CBEB-48FC-4B3B-A105-E5E59FCCCE41}" destId="{C9C3FF62-535C-4BFC-84B0-0D8B60D28A78}" srcOrd="1" destOrd="0" parTransId="{0C705F78-14E4-4CC2-A4AF-3C04F59DAE40}" sibTransId="{85C819F8-593B-41BF-BC05-63C92C9BE28B}"/>
    <dgm:cxn modelId="{BA38A92F-1BE4-459F-8ABC-86FFACD3DE38}" srcId="{3FABF118-DA31-4C32-B5BB-2FE6BC1A8C50}" destId="{1CCE2A31-8173-4919-895A-697D1E33D7AE}" srcOrd="1" destOrd="0" parTransId="{E1FA0106-D6F1-4AF1-A33D-9A15A2646A5F}" sibTransId="{FECF549F-1F1A-4362-A22B-6F66928AF553}"/>
    <dgm:cxn modelId="{C3F64E34-A10C-47FF-92DD-CD63E48FB4E6}" type="presOf" srcId="{FEC8CBEB-48FC-4B3B-A105-E5E59FCCCE41}" destId="{D8ACA369-79F4-47F6-9A6B-C2CEB9D47A55}" srcOrd="0" destOrd="0" presId="urn:microsoft.com/office/officeart/2005/8/layout/vList5"/>
    <dgm:cxn modelId="{C2047536-DFA3-4C6F-8B41-D157B327E562}" type="presOf" srcId="{8F879A5C-2400-4E76-835F-FE6EA6463FDA}" destId="{C1783BB9-455F-4684-B551-510979112168}" srcOrd="0" destOrd="0" presId="urn:microsoft.com/office/officeart/2005/8/layout/vList5"/>
    <dgm:cxn modelId="{E8EFD736-3E57-4558-A539-5E376285FE87}" type="presOf" srcId="{1CCE2A31-8173-4919-895A-697D1E33D7AE}" destId="{C54F989C-EAB4-43BD-A7F6-28EE80428AA6}" srcOrd="0" destOrd="1" presId="urn:microsoft.com/office/officeart/2005/8/layout/vList5"/>
    <dgm:cxn modelId="{19841A3A-C5C3-4A92-A99D-6FB25D7DF329}" type="presOf" srcId="{1E409640-EAE7-4F74-BD68-09BA553192D9}" destId="{B9A69E5A-322A-4EC2-A38B-E61ABD38C7D6}" srcOrd="0" destOrd="1" presId="urn:microsoft.com/office/officeart/2005/8/layout/vList5"/>
    <dgm:cxn modelId="{B7500B3E-1826-4A9A-85D2-2D2A0090B804}" srcId="{3FABF118-DA31-4C32-B5BB-2FE6BC1A8C50}" destId="{764D85D5-7E11-4004-B3C2-83AF4C3D93F9}" srcOrd="0" destOrd="0" parTransId="{50A5ACB8-A8AE-4400-884F-9DF4CDAE77B3}" sibTransId="{F989F078-DA8A-43F6-A6EF-8FC4BDCCD918}"/>
    <dgm:cxn modelId="{059F073F-5B6A-4061-A9E1-2BDED2C868CF}" type="presOf" srcId="{938E06F7-84A0-4281-9895-8274D9AF54B9}" destId="{B9A69E5A-322A-4EC2-A38B-E61ABD38C7D6}" srcOrd="0" destOrd="0" presId="urn:microsoft.com/office/officeart/2005/8/layout/vList5"/>
    <dgm:cxn modelId="{F4FD4D5E-E262-4D5F-BAB7-250B389ADB62}" type="presOf" srcId="{86A93BEB-F087-4DB7-8A57-43879EEE344C}" destId="{984C2A2E-ECE8-464E-B932-40B1F3A4FF60}" srcOrd="0" destOrd="0" presId="urn:microsoft.com/office/officeart/2005/8/layout/vList5"/>
    <dgm:cxn modelId="{BDBA4E5F-FFC2-4707-A6D3-E038EC324AD5}" type="presOf" srcId="{E07772E0-9C96-4BC6-9E70-809B5937876B}" destId="{B9A69E5A-322A-4EC2-A38B-E61ABD38C7D6}" srcOrd="0" destOrd="2" presId="urn:microsoft.com/office/officeart/2005/8/layout/vList5"/>
    <dgm:cxn modelId="{EACA5DC1-3907-4A9A-BA56-25976D465E66}" srcId="{8F879A5C-2400-4E76-835F-FE6EA6463FDA}" destId="{1E409640-EAE7-4F74-BD68-09BA553192D9}" srcOrd="1" destOrd="0" parTransId="{611BB3A1-0BB1-4C0F-9687-6593169390CA}" sibTransId="{88C7F24C-7BB7-4BD3-ADEA-0FD414ACEC4B}"/>
    <dgm:cxn modelId="{A32C79C1-907A-488B-8FDD-1451947B74C9}" srcId="{8F879A5C-2400-4E76-835F-FE6EA6463FDA}" destId="{E07772E0-9C96-4BC6-9E70-809B5937876B}" srcOrd="2" destOrd="0" parTransId="{98BE5660-12AA-4D02-A97E-F4B456168F4C}" sibTransId="{A0F3FB22-91CB-438F-B823-C1C9D86B1680}"/>
    <dgm:cxn modelId="{ECBEF0CD-4474-4497-8316-47D093380C13}" type="presOf" srcId="{764D85D5-7E11-4004-B3C2-83AF4C3D93F9}" destId="{C54F989C-EAB4-43BD-A7F6-28EE80428AA6}" srcOrd="0" destOrd="0" presId="urn:microsoft.com/office/officeart/2005/8/layout/vList5"/>
    <dgm:cxn modelId="{34F30ED9-2B08-4DAA-993E-FFB8B219D043}" srcId="{3FABF118-DA31-4C32-B5BB-2FE6BC1A8C50}" destId="{0E79877C-9507-4CF4-9A60-00AFC44856D5}" srcOrd="2" destOrd="0" parTransId="{B2F70B2B-5246-41E7-AEE6-3F3AF6E650AA}" sibTransId="{F47175E2-E43C-43BB-90A6-691FDA4F1899}"/>
    <dgm:cxn modelId="{D55304DF-DB17-4660-86EC-4481C7F9D6A3}" srcId="{8F879A5C-2400-4E76-835F-FE6EA6463FDA}" destId="{938E06F7-84A0-4281-9895-8274D9AF54B9}" srcOrd="0" destOrd="0" parTransId="{0DB64318-5899-485A-A076-094C833A8F48}" sibTransId="{039C214C-C58D-48FD-9AAB-D632AA45F285}"/>
    <dgm:cxn modelId="{10E3A3E5-EBED-474B-B0D1-43F9923BDE7C}" srcId="{67A9BB7E-A649-4711-A1F0-2C544FFBF28C}" destId="{8F879A5C-2400-4E76-835F-FE6EA6463FDA}" srcOrd="2" destOrd="0" parTransId="{04638425-5780-4B71-A05C-18CC75C3FE82}" sibTransId="{A866E6D6-63B3-44B4-B737-225EA18480F4}"/>
    <dgm:cxn modelId="{7056DBE8-DFA3-4D2F-87BB-AE2A6D65AC28}" type="presOf" srcId="{C9C3FF62-535C-4BFC-84B0-0D8B60D28A78}" destId="{984C2A2E-ECE8-464E-B932-40B1F3A4FF60}" srcOrd="0" destOrd="1" presId="urn:microsoft.com/office/officeart/2005/8/layout/vList5"/>
    <dgm:cxn modelId="{151528F7-62B0-41D4-8D63-81DEA4B82C16}" type="presOf" srcId="{0E79877C-9507-4CF4-9A60-00AFC44856D5}" destId="{C54F989C-EAB4-43BD-A7F6-28EE80428AA6}" srcOrd="0" destOrd="2" presId="urn:microsoft.com/office/officeart/2005/8/layout/vList5"/>
    <dgm:cxn modelId="{39597EF7-B71B-4F02-9651-F3A6481558D9}" srcId="{67A9BB7E-A649-4711-A1F0-2C544FFBF28C}" destId="{FEC8CBEB-48FC-4B3B-A105-E5E59FCCCE41}" srcOrd="0" destOrd="0" parTransId="{C5192308-7597-45F7-A87F-7999B72E552A}" sibTransId="{96F49968-00A2-42B1-B152-5472C830BD35}"/>
    <dgm:cxn modelId="{90C9301B-7A64-43BF-85D9-D9F6A0643799}" type="presParOf" srcId="{C55B7333-6623-4E48-9905-0DF416D9C1CA}" destId="{6C553F26-88B7-49C4-9163-220005F47F0E}" srcOrd="0" destOrd="0" presId="urn:microsoft.com/office/officeart/2005/8/layout/vList5"/>
    <dgm:cxn modelId="{9B01A964-29CD-48E8-81F9-D3B2B2C8B068}" type="presParOf" srcId="{6C553F26-88B7-49C4-9163-220005F47F0E}" destId="{D8ACA369-79F4-47F6-9A6B-C2CEB9D47A55}" srcOrd="0" destOrd="0" presId="urn:microsoft.com/office/officeart/2005/8/layout/vList5"/>
    <dgm:cxn modelId="{B891F3DC-74E8-4C7A-80F1-7A6B774CB148}" type="presParOf" srcId="{6C553F26-88B7-49C4-9163-220005F47F0E}" destId="{984C2A2E-ECE8-464E-B932-40B1F3A4FF60}" srcOrd="1" destOrd="0" presId="urn:microsoft.com/office/officeart/2005/8/layout/vList5"/>
    <dgm:cxn modelId="{0E336811-FBB7-4A62-A127-420938B51A66}" type="presParOf" srcId="{C55B7333-6623-4E48-9905-0DF416D9C1CA}" destId="{F3BE8AFF-D26E-4D1A-83EC-1300B5783A3C}" srcOrd="1" destOrd="0" presId="urn:microsoft.com/office/officeart/2005/8/layout/vList5"/>
    <dgm:cxn modelId="{07DCFC3C-DA3D-47BB-B0DB-C4EEE8D9607F}" type="presParOf" srcId="{C55B7333-6623-4E48-9905-0DF416D9C1CA}" destId="{0A173A8D-7674-4A88-919E-BE4FA62B07EC}" srcOrd="2" destOrd="0" presId="urn:microsoft.com/office/officeart/2005/8/layout/vList5"/>
    <dgm:cxn modelId="{4A9154F9-D1E8-450A-98DF-23EABE24C422}" type="presParOf" srcId="{0A173A8D-7674-4A88-919E-BE4FA62B07EC}" destId="{E939785B-923A-44CA-A3A2-EF3836920591}" srcOrd="0" destOrd="0" presId="urn:microsoft.com/office/officeart/2005/8/layout/vList5"/>
    <dgm:cxn modelId="{9A24D7FE-A399-4C72-8F85-3AC4239806D6}" type="presParOf" srcId="{0A173A8D-7674-4A88-919E-BE4FA62B07EC}" destId="{C54F989C-EAB4-43BD-A7F6-28EE80428AA6}" srcOrd="1" destOrd="0" presId="urn:microsoft.com/office/officeart/2005/8/layout/vList5"/>
    <dgm:cxn modelId="{417AC636-2A01-4EED-B5FD-1699F8A1E958}" type="presParOf" srcId="{C55B7333-6623-4E48-9905-0DF416D9C1CA}" destId="{DBD3E22A-E088-4794-807B-4C5F77999043}" srcOrd="3" destOrd="0" presId="urn:microsoft.com/office/officeart/2005/8/layout/vList5"/>
    <dgm:cxn modelId="{B9AE1377-BD70-45BA-BDFB-8B1E7B360435}" type="presParOf" srcId="{C55B7333-6623-4E48-9905-0DF416D9C1CA}" destId="{41190E22-937A-4401-AEA9-729CEEAC868E}" srcOrd="4" destOrd="0" presId="urn:microsoft.com/office/officeart/2005/8/layout/vList5"/>
    <dgm:cxn modelId="{C5AF2C0E-AAF6-4C65-9279-E8AE0F192F14}" type="presParOf" srcId="{41190E22-937A-4401-AEA9-729CEEAC868E}" destId="{C1783BB9-455F-4684-B551-510979112168}" srcOrd="0" destOrd="0" presId="urn:microsoft.com/office/officeart/2005/8/layout/vList5"/>
    <dgm:cxn modelId="{50C817BF-F649-489A-9EDB-19F37FEF9592}" type="presParOf" srcId="{41190E22-937A-4401-AEA9-729CEEAC868E}" destId="{B9A69E5A-322A-4EC2-A38B-E61ABD38C7D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C2A2E-ECE8-464E-B932-40B1F3A4FF60}">
      <dsp:nvSpPr>
        <dsp:cNvPr id="0" name=""/>
        <dsp:cNvSpPr/>
      </dsp:nvSpPr>
      <dsp:spPr>
        <a:xfrm rot="5400000">
          <a:off x="6841890" y="-2734432"/>
          <a:ext cx="1239225" cy="70225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lr>
              <a:schemeClr val="dk1"/>
            </a:buClr>
            <a:buSzPts val="1100"/>
            <a:buFont typeface="Arial" panose="020B0604020202020204" pitchFamily="34" charset="0"/>
            <a:buChar char="•"/>
          </a:pPr>
          <a:r>
            <a:rPr lang="bg-BG" sz="1500" kern="1200" noProof="0" dirty="0">
              <a:solidFill>
                <a:srgbClr val="595959"/>
              </a:solidFill>
            </a:rPr>
            <a:t>Закупуване на </a:t>
          </a:r>
          <a:r>
            <a:rPr lang="bg-BG" sz="1500" b="1" kern="1200" noProof="0" dirty="0">
              <a:solidFill>
                <a:srgbClr val="595959"/>
              </a:solidFill>
            </a:rPr>
            <a:t>преносими комплекти за мониторинг на качеството на водите</a:t>
          </a:r>
          <a:endParaRPr lang="bg-BG" sz="1500" kern="1200" noProof="0" dirty="0"/>
        </a:p>
        <a:p>
          <a:pPr marL="114300" lvl="1" indent="-114300" algn="l" defTabSz="666750">
            <a:lnSpc>
              <a:spcPct val="90000"/>
            </a:lnSpc>
            <a:spcBef>
              <a:spcPct val="0"/>
            </a:spcBef>
            <a:spcAft>
              <a:spcPct val="15000"/>
            </a:spcAft>
            <a:buChar char="•"/>
          </a:pPr>
          <a:r>
            <a:rPr lang="bg-BG" sz="1500" kern="1200" noProof="0" dirty="0">
              <a:solidFill>
                <a:srgbClr val="595959"/>
              </a:solidFill>
            </a:rPr>
            <a:t>Придобиване на </a:t>
          </a:r>
          <a:r>
            <a:rPr lang="bg-BG" sz="1500" b="1" kern="1200" noProof="0" dirty="0">
              <a:solidFill>
                <a:srgbClr val="595959"/>
              </a:solidFill>
            </a:rPr>
            <a:t>сензори за замърсяване на въздуха </a:t>
          </a:r>
          <a:r>
            <a:rPr lang="bg-BG" sz="1500" kern="1200" noProof="0" dirty="0">
              <a:solidFill>
                <a:srgbClr val="595959"/>
              </a:solidFill>
            </a:rPr>
            <a:t>за градски мониторинг</a:t>
          </a:r>
        </a:p>
        <a:p>
          <a:pPr marL="114300" lvl="1" indent="-114300" algn="l" defTabSz="666750">
            <a:lnSpc>
              <a:spcPct val="90000"/>
            </a:lnSpc>
            <a:spcBef>
              <a:spcPct val="0"/>
            </a:spcBef>
            <a:spcAft>
              <a:spcPct val="15000"/>
            </a:spcAft>
            <a:buChar char="•"/>
          </a:pPr>
          <a:r>
            <a:rPr lang="bg-BG" sz="1500" kern="1200" noProof="0" dirty="0">
              <a:solidFill>
                <a:srgbClr val="595959"/>
              </a:solidFill>
            </a:rPr>
            <a:t>Закупуване на </a:t>
          </a:r>
          <a:r>
            <a:rPr lang="bg-BG" sz="1500" b="1" kern="1200" noProof="0" dirty="0">
              <a:solidFill>
                <a:srgbClr val="595959"/>
              </a:solidFill>
            </a:rPr>
            <a:t>слънчеви панели </a:t>
          </a:r>
          <a:r>
            <a:rPr lang="bg-BG" sz="1500" kern="1200" noProof="0" dirty="0">
              <a:solidFill>
                <a:srgbClr val="595959"/>
              </a:solidFill>
            </a:rPr>
            <a:t>за общински сгради</a:t>
          </a:r>
          <a:endParaRPr lang="bg-BG" sz="1500" kern="1200" noProof="0" dirty="0">
            <a:solidFill>
              <a:srgbClr val="595959"/>
            </a:solidFill>
            <a:latin typeface="Roboto"/>
            <a:ea typeface="Roboto"/>
            <a:cs typeface="Roboto"/>
            <a:sym typeface="Roboto"/>
          </a:endParaRPr>
        </a:p>
      </dsp:txBody>
      <dsp:txXfrm rot="-5400000">
        <a:off x="3950207" y="217745"/>
        <a:ext cx="6962097" cy="1118237"/>
      </dsp:txXfrm>
    </dsp:sp>
    <dsp:sp modelId="{D8ACA369-79F4-47F6-9A6B-C2CEB9D47A55}">
      <dsp:nvSpPr>
        <dsp:cNvPr id="0" name=""/>
        <dsp:cNvSpPr/>
      </dsp:nvSpPr>
      <dsp:spPr>
        <a:xfrm>
          <a:off x="0" y="2347"/>
          <a:ext cx="3950207" cy="15490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SzPts val="4000"/>
            <a:buNone/>
          </a:pPr>
          <a:r>
            <a:rPr lang="bg-BG" sz="3400" kern="1200" noProof="0" dirty="0">
              <a:solidFill>
                <a:srgbClr val="FFFFFF"/>
              </a:solidFill>
              <a:latin typeface="Arial"/>
              <a:ea typeface="+mn-ea"/>
              <a:cs typeface="+mn-cs"/>
              <a:sym typeface="Roboto Medium"/>
            </a:rPr>
            <a:t>Доставки (Стоки)</a:t>
          </a:r>
        </a:p>
      </dsp:txBody>
      <dsp:txXfrm>
        <a:off x="75617" y="77964"/>
        <a:ext cx="3798973" cy="1397797"/>
      </dsp:txXfrm>
    </dsp:sp>
    <dsp:sp modelId="{C54F989C-EAB4-43BD-A7F6-28EE80428AA6}">
      <dsp:nvSpPr>
        <dsp:cNvPr id="0" name=""/>
        <dsp:cNvSpPr/>
      </dsp:nvSpPr>
      <dsp:spPr>
        <a:xfrm rot="5400000">
          <a:off x="6841890" y="-1107949"/>
          <a:ext cx="1239225" cy="70225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lr>
              <a:schemeClr val="dk1"/>
            </a:buClr>
            <a:buSzPts val="1100"/>
            <a:buFont typeface="Arial" panose="020B0604020202020204" pitchFamily="34" charset="0"/>
            <a:buChar char="•"/>
          </a:pPr>
          <a:r>
            <a:rPr lang="bg-BG" sz="1500" b="1" kern="1200" noProof="0" dirty="0">
              <a:solidFill>
                <a:srgbClr val="595959"/>
              </a:solidFill>
            </a:rPr>
            <a:t>Оценки на въздействието върху околната среда </a:t>
          </a:r>
          <a:r>
            <a:rPr lang="bg-BG" sz="1500" kern="1200" noProof="0" dirty="0">
              <a:solidFill>
                <a:srgbClr val="595959"/>
              </a:solidFill>
            </a:rPr>
            <a:t>за нови инфраструктурни проекти</a:t>
          </a:r>
          <a:endParaRPr lang="bg-BG" sz="1500" kern="1200" noProof="0" dirty="0"/>
        </a:p>
        <a:p>
          <a:pPr marL="114300" lvl="1" indent="-114300" algn="l" defTabSz="666750">
            <a:lnSpc>
              <a:spcPct val="90000"/>
            </a:lnSpc>
            <a:spcBef>
              <a:spcPct val="0"/>
            </a:spcBef>
            <a:spcAft>
              <a:spcPct val="15000"/>
            </a:spcAft>
            <a:buChar char="•"/>
          </a:pPr>
          <a:r>
            <a:rPr lang="bg-BG" sz="1500" b="1" kern="1200" noProof="0" dirty="0">
              <a:solidFill>
                <a:srgbClr val="595959"/>
              </a:solidFill>
            </a:rPr>
            <a:t>Одити </a:t>
          </a:r>
          <a:r>
            <a:rPr lang="bg-BG" sz="1500" kern="1200" noProof="0" dirty="0">
              <a:solidFill>
                <a:srgbClr val="595959"/>
              </a:solidFill>
            </a:rPr>
            <a:t>и надзорни услуги за управление на отпадъците</a:t>
          </a:r>
        </a:p>
        <a:p>
          <a:pPr marL="114300" lvl="1" indent="-114300" algn="l" defTabSz="666750">
            <a:lnSpc>
              <a:spcPct val="90000"/>
            </a:lnSpc>
            <a:spcBef>
              <a:spcPct val="0"/>
            </a:spcBef>
            <a:spcAft>
              <a:spcPct val="15000"/>
            </a:spcAft>
            <a:buChar char="•"/>
          </a:pPr>
          <a:r>
            <a:rPr lang="bg-BG" sz="1500" b="1" kern="1200" noProof="0" dirty="0">
              <a:solidFill>
                <a:srgbClr val="595959"/>
              </a:solidFill>
            </a:rPr>
            <a:t>Моделиране на климатичния риск </a:t>
          </a:r>
          <a:r>
            <a:rPr lang="bg-BG" sz="1500" kern="1200" noProof="0" dirty="0">
              <a:solidFill>
                <a:srgbClr val="595959"/>
              </a:solidFill>
            </a:rPr>
            <a:t>и картографиране на географска информационна система ( </a:t>
          </a:r>
          <a:r>
            <a:rPr lang="bg-BG" sz="1500" kern="1200" noProof="0" dirty="0">
              <a:solidFill>
                <a:srgbClr val="595959"/>
              </a:solidFill>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0"/>
                </a:ext>
              </a:extLst>
            </a:rPr>
            <a:t>ГИС </a:t>
          </a:r>
          <a:r>
            <a:rPr lang="bg-BG" sz="1500" kern="1200" noProof="0" dirty="0">
              <a:solidFill>
                <a:srgbClr val="595959"/>
              </a:solidFill>
            </a:rPr>
            <a:t>) за планиране на защита от наводнения</a:t>
          </a:r>
          <a:endParaRPr lang="bg-BG" sz="1500" kern="1200" noProof="0" dirty="0">
            <a:solidFill>
              <a:srgbClr val="595959"/>
            </a:solidFill>
            <a:latin typeface="Roboto"/>
            <a:ea typeface="Roboto"/>
            <a:cs typeface="Roboto"/>
            <a:sym typeface="Roboto"/>
          </a:endParaRPr>
        </a:p>
      </dsp:txBody>
      <dsp:txXfrm rot="-5400000">
        <a:off x="3950207" y="1844228"/>
        <a:ext cx="6962097" cy="1118237"/>
      </dsp:txXfrm>
    </dsp:sp>
    <dsp:sp modelId="{E939785B-923A-44CA-A3A2-EF3836920591}">
      <dsp:nvSpPr>
        <dsp:cNvPr id="0" name=""/>
        <dsp:cNvSpPr/>
      </dsp:nvSpPr>
      <dsp:spPr>
        <a:xfrm>
          <a:off x="0" y="1628830"/>
          <a:ext cx="3950207" cy="15490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bg-BG" sz="3400" kern="1200" noProof="0" dirty="0"/>
            <a:t>Услуги</a:t>
          </a:r>
        </a:p>
      </dsp:txBody>
      <dsp:txXfrm>
        <a:off x="75617" y="1704447"/>
        <a:ext cx="3798973" cy="1397797"/>
      </dsp:txXfrm>
    </dsp:sp>
    <dsp:sp modelId="{B9A69E5A-322A-4EC2-A38B-E61ABD38C7D6}">
      <dsp:nvSpPr>
        <dsp:cNvPr id="0" name=""/>
        <dsp:cNvSpPr/>
      </dsp:nvSpPr>
      <dsp:spPr>
        <a:xfrm rot="5400000">
          <a:off x="6841890" y="518534"/>
          <a:ext cx="1239225" cy="702259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lr>
              <a:schemeClr val="dk1"/>
            </a:buClr>
            <a:buSzPts val="1100"/>
            <a:buFont typeface="Arial" panose="020B0604020202020204" pitchFamily="34" charset="0"/>
            <a:buChar char="•"/>
          </a:pPr>
          <a:r>
            <a:rPr lang="bg-BG" sz="1500" kern="1200" noProof="0" dirty="0">
              <a:solidFill>
                <a:srgbClr val="404040"/>
              </a:solidFill>
            </a:rPr>
            <a:t>Изграждане на </a:t>
          </a:r>
          <a:r>
            <a:rPr lang="bg-BG" sz="1500" b="1" kern="1200" noProof="0" dirty="0">
              <a:solidFill>
                <a:srgbClr val="404040"/>
              </a:solidFill>
            </a:rPr>
            <a:t>градски диги за защита от наводнения</a:t>
          </a:r>
          <a:endParaRPr lang="bg-BG" sz="1500" kern="1200" noProof="0" dirty="0"/>
        </a:p>
        <a:p>
          <a:pPr marL="114300" lvl="1" indent="-114300" algn="l" defTabSz="666750">
            <a:lnSpc>
              <a:spcPct val="90000"/>
            </a:lnSpc>
            <a:spcBef>
              <a:spcPct val="0"/>
            </a:spcBef>
            <a:spcAft>
              <a:spcPct val="15000"/>
            </a:spcAft>
            <a:buClr>
              <a:schemeClr val="dk1"/>
            </a:buClr>
            <a:buSzPts val="1100"/>
            <a:buFont typeface="Arial" panose="020B0604020202020204" pitchFamily="34" charset="0"/>
            <a:buChar char="•"/>
          </a:pPr>
          <a:r>
            <a:rPr lang="bg-BG" sz="1500" kern="1200" noProof="0" dirty="0">
              <a:solidFill>
                <a:srgbClr val="404040"/>
              </a:solidFill>
            </a:rPr>
            <a:t>Възстановяване </a:t>
          </a:r>
          <a:r>
            <a:rPr lang="bg-BG" sz="1500" b="1" kern="1200" noProof="0" dirty="0">
              <a:solidFill>
                <a:srgbClr val="404040"/>
              </a:solidFill>
            </a:rPr>
            <a:t>на влажни зони или речни брегове </a:t>
          </a:r>
          <a:r>
            <a:rPr lang="bg-BG" sz="1500" kern="1200" noProof="0" dirty="0">
              <a:solidFill>
                <a:srgbClr val="404040"/>
              </a:solidFill>
            </a:rPr>
            <a:t>за подобряване на устойчивостта</a:t>
          </a:r>
          <a:endParaRPr lang="bg-BG" sz="1500" kern="1200" noProof="0" dirty="0"/>
        </a:p>
        <a:p>
          <a:pPr marL="114300" lvl="1" indent="-114300" algn="l" defTabSz="666750">
            <a:lnSpc>
              <a:spcPct val="90000"/>
            </a:lnSpc>
            <a:spcBef>
              <a:spcPct val="0"/>
            </a:spcBef>
            <a:spcAft>
              <a:spcPct val="15000"/>
            </a:spcAft>
            <a:buChar char="•"/>
          </a:pPr>
          <a:r>
            <a:rPr lang="bg-BG" sz="1500" kern="1200" noProof="0" dirty="0">
              <a:solidFill>
                <a:srgbClr val="404040"/>
              </a:solidFill>
            </a:rPr>
            <a:t>Изграждане на </a:t>
          </a:r>
          <a:r>
            <a:rPr lang="bg-BG" sz="1500" b="1" kern="1200" noProof="0" dirty="0">
              <a:solidFill>
                <a:srgbClr val="404040"/>
              </a:solidFill>
            </a:rPr>
            <a:t>съоръжения за възобновяема енергия, </a:t>
          </a:r>
          <a:r>
            <a:rPr lang="bg-BG" sz="1500" kern="1200" noProof="0" dirty="0">
              <a:solidFill>
                <a:srgbClr val="404040"/>
              </a:solidFill>
            </a:rPr>
            <a:t>като вятърни паркове или биогазови инсталации</a:t>
          </a:r>
          <a:endParaRPr lang="bg-BG" sz="1500" kern="1200" noProof="0" dirty="0">
            <a:solidFill>
              <a:srgbClr val="404040"/>
            </a:solidFill>
            <a:latin typeface="Roboto"/>
            <a:ea typeface="Roboto"/>
            <a:cs typeface="Roboto"/>
            <a:sym typeface="Roboto"/>
          </a:endParaRPr>
        </a:p>
      </dsp:txBody>
      <dsp:txXfrm rot="-5400000">
        <a:off x="3950207" y="3470711"/>
        <a:ext cx="6962097" cy="1118237"/>
      </dsp:txXfrm>
    </dsp:sp>
    <dsp:sp modelId="{C1783BB9-455F-4684-B551-510979112168}">
      <dsp:nvSpPr>
        <dsp:cNvPr id="0" name=""/>
        <dsp:cNvSpPr/>
      </dsp:nvSpPr>
      <dsp:spPr>
        <a:xfrm>
          <a:off x="0" y="3255314"/>
          <a:ext cx="3950207" cy="15490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644650">
            <a:lnSpc>
              <a:spcPct val="90000"/>
            </a:lnSpc>
            <a:spcBef>
              <a:spcPct val="0"/>
            </a:spcBef>
            <a:spcAft>
              <a:spcPct val="35000"/>
            </a:spcAft>
            <a:buNone/>
          </a:pPr>
          <a:r>
            <a:rPr lang="bg-BG" sz="3400" kern="1200" noProof="0" dirty="0">
              <a:solidFill>
                <a:srgbClr val="FFFFFF"/>
              </a:solidFill>
              <a:latin typeface="Arial"/>
              <a:ea typeface="+mn-ea"/>
              <a:cs typeface="+mn-cs"/>
              <a:sym typeface="Roboto Medium"/>
            </a:rPr>
            <a:t>Строителство</a:t>
          </a:r>
          <a:endParaRPr lang="bg-BG" sz="3400" kern="1200" noProof="0" dirty="0">
            <a:solidFill>
              <a:srgbClr val="FFFFFF"/>
            </a:solidFill>
            <a:latin typeface="Arial"/>
            <a:ea typeface="+mn-ea"/>
            <a:cs typeface="+mn-cs"/>
          </a:endParaRPr>
        </a:p>
      </dsp:txBody>
      <dsp:txXfrm>
        <a:off x="75617" y="3330931"/>
        <a:ext cx="3798973" cy="13977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7bde2e2a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a7bde2e2a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dirty="0"/>
          </a:p>
        </p:txBody>
      </p:sp>
      <p:sp>
        <p:nvSpPr>
          <p:cNvPr id="75" name="Google Shape;75;g3a7bde2e2a3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a78500d431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a78500d431_0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Как бяха открити „червените лампички“?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Местна група наблюдатели решават да проучат публично достъпните документи и информация:</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Договор за обществена поръчка и приложения – изброени подизпълнители, техните роли и графици за плащания.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Записи в търговския регистър – проверка дали подизпълнителите са законно регистрирани, датите им на основаване и декларираните дейности.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Уебсайтове и публични профили на компании – търсене на доказателства за реална бизнес дейност, персонал или изпълнени проекти.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Финансови отчети – доколкото е възможно – проверка дали подизпълнителите имат капацитет да предоставят услугите.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Чрез този анализ наблюдателите установяват:</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Новосъздадени компании без опит внезапно получават големи договори.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Фирми с неподходящи бизнес дейности (напр. търговия със стоки, а не в областта на екологичните услуги).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dirty="0"/>
              <a:t>Несъществуващи фирми, които фигурират само в анекси към договори, но не и в официалните регистри.</a:t>
            </a:r>
            <a:endParaRPr dirty="0"/>
          </a:p>
        </p:txBody>
      </p:sp>
      <p:sp>
        <p:nvSpPr>
          <p:cNvPr id="176" name="Google Shape;176;g3a78500d431_0_2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8655a01f76_1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bg" sz="1300" b="1" dirty="0">
                <a:latin typeface="Arial"/>
                <a:ea typeface="Arial"/>
                <a:cs typeface="Arial"/>
                <a:sym typeface="Arial"/>
              </a:rPr>
              <a:t>Какви са възможните корупционни практики при подизпълнението?</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Завишени цени: </a:t>
            </a:r>
            <a:r>
              <a:rPr lang="bg" sz="1100" dirty="0">
                <a:latin typeface="Arial"/>
                <a:ea typeface="Arial"/>
                <a:cs typeface="Arial"/>
                <a:sym typeface="Arial"/>
              </a:rPr>
              <a:t>Понякога подизпълнител, работещ ръка за ръка с основния изпълнител, може умишлено да повиши цените на услугите си. Целта е да се реализира допълнителна печалба и често основният изпълнител получава „комисионна“ или подкуп за това, че го е позволил.</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Прикриване на грешки: </a:t>
            </a:r>
            <a:r>
              <a:rPr lang="bg" sz="1100" dirty="0">
                <a:latin typeface="Arial"/>
                <a:ea typeface="Arial"/>
                <a:cs typeface="Arial"/>
                <a:sym typeface="Arial"/>
              </a:rPr>
              <a:t>В други случаи основният изпълнител може да игнорира грешките, допуснати от подизпълнителя. Защо? Защото той печели от споразумението. Проблемът е, че тези скрити грешки могат да причинят сериозни щети на възложителя в дългосрочен план.</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Нелоялни финансови практики: </a:t>
            </a:r>
            <a:r>
              <a:rPr lang="bg" sz="1100" dirty="0">
                <a:latin typeface="Arial"/>
                <a:ea typeface="Arial"/>
                <a:cs typeface="Arial"/>
                <a:sym typeface="Arial"/>
              </a:rPr>
              <a:t>Друг често срещан проблем е, когато основният изпълнител забавя плащанията. Той задържа средства, които би трябвало да отидат към подизпълнителите, което означава, че тези подизпълнители получават заплащането много по-късно, отколкото </a:t>
            </a:r>
            <a:r>
              <a:rPr lang="bg-BG" sz="1100" dirty="0">
                <a:latin typeface="Arial"/>
                <a:ea typeface="Arial"/>
                <a:cs typeface="Arial"/>
                <a:sym typeface="Arial"/>
              </a:rPr>
              <a:t>следва.</a:t>
            </a:r>
            <a:endParaRPr dirty="0"/>
          </a:p>
        </p:txBody>
      </p:sp>
      <p:sp>
        <p:nvSpPr>
          <p:cNvPr id="186" name="Google Shape;186;g38655a01f76_1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8655a01f76_1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bg" sz="1000" b="1" dirty="0">
                <a:latin typeface="Arial"/>
                <a:ea typeface="Arial"/>
                <a:cs typeface="Arial"/>
                <a:sym typeface="Arial"/>
              </a:rPr>
              <a:t>Неправомерно (фантомно) подизпълнение – какво означава и защо е важно?</a:t>
            </a:r>
            <a:endParaRPr sz="1000" b="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000" dirty="0">
                <a:latin typeface="Arial"/>
                <a:ea typeface="Arial"/>
                <a:cs typeface="Arial"/>
                <a:sym typeface="Arial"/>
              </a:rPr>
              <a:t>Когато се финансира голям проект – например за опазване на околната среда или борба с изменението на климата – основният изпълнител често наема по-малки компании (подизпълнители), за да извършат някои специализирани дейности. Това е напълно нормално. Но понякога подизпълнението се използва по съмнителен начин и точно там може да се промъкнат корупционни практики.</a:t>
            </a:r>
            <a:endParaRPr sz="10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000" dirty="0">
                <a:latin typeface="Arial"/>
                <a:ea typeface="Arial"/>
                <a:cs typeface="Arial"/>
                <a:sym typeface="Arial"/>
              </a:rPr>
              <a:t>Проверките, свързани с подизпълнителите, са наистина важни. Така се гарантира, че дейностите/услугите, които те следва извършат, са действително предоставени, с качеството според основния договор и са в съответствие с екологичните стандарти или сертификатии. Ако подизпълнението е нередовно – или дори „фантомно“ (което означава, че подизпълнителят съществува само по документи) – има вероятност от разхищение на средства и липса на реални ползи от реализирането на проекта.</a:t>
            </a:r>
            <a:endParaRPr sz="10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000" dirty="0">
                <a:latin typeface="Arial"/>
                <a:ea typeface="Arial"/>
                <a:cs typeface="Arial"/>
                <a:sym typeface="Arial"/>
              </a:rPr>
              <a:t>Ето някои индикации за риск от неправомерни практики, които Бихте Могли Да Забележите при кабинетното проучване (само от анализа на документи и информация) – тоест, като преглеждате договори, оферти и отчети, без да посещавате обекта:</a:t>
            </a:r>
            <a:endParaRPr sz="1000" dirty="0">
              <a:latin typeface="Arial"/>
              <a:ea typeface="Arial"/>
              <a:cs typeface="Arial"/>
              <a:sym typeface="Arial"/>
            </a:endParaRPr>
          </a:p>
          <a:p>
            <a:pPr marL="457200" lvl="0" indent="-292100" algn="l" rtl="0">
              <a:lnSpc>
                <a:spcPct val="115000"/>
              </a:lnSpc>
              <a:spcBef>
                <a:spcPts val="1200"/>
              </a:spcBef>
              <a:spcAft>
                <a:spcPts val="0"/>
              </a:spcAft>
              <a:buClr>
                <a:schemeClr val="dk1"/>
              </a:buClr>
              <a:buSzPts val="1000"/>
              <a:buChar char="●"/>
            </a:pPr>
            <a:r>
              <a:rPr lang="bg" sz="1000" dirty="0">
                <a:latin typeface="Arial"/>
                <a:ea typeface="Arial"/>
                <a:cs typeface="Arial"/>
                <a:sym typeface="Arial"/>
              </a:rPr>
              <a:t>Губещи оференти, внезапно наети като подизпълнители Представете си, че компания не печели търга, но след това се появява като подизпълнител на спечелилия оферент. Това може да изглежда като задкулисна сделка.</a:t>
            </a:r>
            <a:endParaRPr sz="1000" dirty="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bg" sz="1000" dirty="0">
                <a:latin typeface="Arial"/>
                <a:ea typeface="Arial"/>
                <a:cs typeface="Arial"/>
                <a:sym typeface="Arial"/>
              </a:rPr>
              <a:t>Конкуренти, посочени като подизпълнители в една и съща тръжна процедура. Ако оферент заяви, че ще използва подизпълнители, които също се конкурират за същия договор, това повдига въпроси относно справедливостта и тайните споразумения.</a:t>
            </a:r>
            <a:endParaRPr sz="1000" dirty="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bg" sz="1000" dirty="0">
                <a:latin typeface="Arial"/>
                <a:ea typeface="Arial"/>
                <a:cs typeface="Arial"/>
                <a:sym typeface="Arial"/>
              </a:rPr>
              <a:t>Опитните компании не участват в обществената поръчка, но впоследствие се появяват като подизпълнители. Понякога компании избягват да участват в директното наддаване, само за да се появят по-късно като подизпълнители. Има и случаи, когато оферент предлага много ниска цена, оттегля се от търга, а впоследствие се появява отново като подизпълнител. И двете ситуации могат да предполагат манипулация.</a:t>
            </a:r>
            <a:endParaRPr sz="1000" dirty="0">
              <a:latin typeface="Arial"/>
              <a:ea typeface="Arial"/>
              <a:cs typeface="Arial"/>
              <a:sym typeface="Arial"/>
            </a:endParaRPr>
          </a:p>
        </p:txBody>
      </p:sp>
      <p:sp>
        <p:nvSpPr>
          <p:cNvPr id="196" name="Google Shape;196;g38655a01f76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8655a01f76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Още няколко примера за индикации за риск:</a:t>
            </a:r>
            <a:endParaRPr sz="1100" dirty="0">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bg" sz="1100" b="0" i="0" u="none" strike="noStrike" cap="none" dirty="0">
                <a:solidFill>
                  <a:schemeClr val="dk1"/>
                </a:solidFill>
                <a:latin typeface="Arial"/>
                <a:ea typeface="Arial"/>
                <a:cs typeface="Arial"/>
                <a:sym typeface="Arial"/>
              </a:rPr>
              <a:t>Каскадно подизпълнение. Такова е налице, когато самите подизпълнители наемат други подизпълнители и т.н. </a:t>
            </a:r>
            <a:r>
              <a:rPr lang="ru-RU" sz="1100" b="0" i="0" u="none" strike="noStrike" cap="none" dirty="0">
                <a:solidFill>
                  <a:schemeClr val="dk1"/>
                </a:solidFill>
                <a:latin typeface="Arial"/>
                <a:ea typeface="Arial"/>
                <a:cs typeface="Arial"/>
                <a:sym typeface="Arial"/>
              </a:rPr>
              <a:t>П</a:t>
            </a:r>
            <a:r>
              <a:rPr lang="bg" sz="1100" b="0" i="0" u="none" strike="noStrike" cap="none" dirty="0">
                <a:solidFill>
                  <a:schemeClr val="dk1"/>
                </a:solidFill>
                <a:latin typeface="Arial"/>
                <a:ea typeface="Arial"/>
                <a:cs typeface="Arial"/>
                <a:sym typeface="Arial"/>
              </a:rPr>
              <a:t>о веригата надолу. Колкото по-дълга е тази „верига“, толкова е по-трудно да се проследи чия е отговорността и кой гарантира качеството.</a:t>
            </a:r>
            <a:endParaRPr sz="1100" b="0" i="0" u="none" strike="noStrike" cap="none" dirty="0">
              <a:solidFill>
                <a:schemeClr val="dk1"/>
              </a:solidFill>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Несъответствие между изискванията на договора и действителната работа. Ако в договора се казва едно, а подизпълнителят предоставя нещо различно – или в по-малко количество/ с по-ниско качество – това е явна „червена лампичка“.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Подизпълнител, извършващ дейности или предоставящ услуги, които би следвало да бъдат извършени от оснония изпълнител. Понякога договорът изисква главният изпълнител да извърши определени дейности или задачи самостоятелно. Ако той прехвърля тези дейности на някой друг, това може да е малко съмнително.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Подизпълнителят всъщност не извършва работата. В някои случаи подизпълнителят е посочен в офертата като предоставящ капацитет или експертен опит, но в действителност той не прави нищо. Това е подставен подизпълнител.</a:t>
            </a:r>
            <a:endParaRPr sz="1100" dirty="0">
              <a:latin typeface="Arial"/>
              <a:ea typeface="Arial"/>
              <a:cs typeface="Arial"/>
              <a:sym typeface="Arial"/>
            </a:endParaRPr>
          </a:p>
          <a:p>
            <a:pPr marL="0" lvl="0" indent="0" algn="l" rtl="0">
              <a:lnSpc>
                <a:spcPct val="115000"/>
              </a:lnSpc>
              <a:spcBef>
                <a:spcPts val="1400"/>
              </a:spcBef>
              <a:spcAft>
                <a:spcPts val="0"/>
              </a:spcAft>
              <a:buNone/>
            </a:pPr>
            <a:r>
              <a:rPr lang="bg" sz="1100" dirty="0">
                <a:latin typeface="Arial"/>
                <a:ea typeface="Arial"/>
                <a:cs typeface="Arial"/>
                <a:sym typeface="Arial"/>
              </a:rPr>
              <a:t>Защо Гражданите трябва да се Интересуват</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Тези „трикове“ може да звучат технически, но са важни, тъй като водят до разхищаване на публични средства, отслабват опазването на околната среда и намаляват доверието в климатичните проекти. Ранното откриване на тези рискове – дори и само чрез анализ на документи – може да предотврати корупцията и да предупреди вредите за обществото или околната среда.</a:t>
            </a:r>
            <a:endParaRPr sz="1100" dirty="0">
              <a:latin typeface="Arial"/>
              <a:ea typeface="Arial"/>
              <a:cs typeface="Arial"/>
              <a:sym typeface="Arial"/>
            </a:endParaRPr>
          </a:p>
        </p:txBody>
      </p:sp>
      <p:sp>
        <p:nvSpPr>
          <p:cNvPr id="204" name="Google Shape;204;g38655a01f76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8655a01f76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noProof="0" dirty="0"/>
              <a:t>Върховната одитна служба на Полша </a:t>
            </a:r>
            <a:r>
              <a:rPr lang="bg" dirty="0"/>
              <a:t>(еквивалент на българската Сметна палата) посочва редица сериозни предупредителни сигнали при практиките за подизпълнение.</a:t>
            </a:r>
            <a:endParaRPr dirty="0"/>
          </a:p>
          <a:p>
            <a:pPr marL="0" lvl="0" indent="0" algn="l" rtl="0">
              <a:lnSpc>
                <a:spcPct val="100000"/>
              </a:lnSpc>
              <a:spcBef>
                <a:spcPts val="0"/>
              </a:spcBef>
              <a:spcAft>
                <a:spcPts val="0"/>
              </a:spcAft>
              <a:buSzPts val="1400"/>
              <a:buNone/>
            </a:pPr>
            <a:r>
              <a:rPr lang="bg" dirty="0"/>
              <a:t>Тези проблеми се свеждат до слаби гаранции в договорите, които оставят подизпълнителите незащитени и намаляват отговорността на основните изпълнители.</a:t>
            </a:r>
            <a:endParaRPr dirty="0"/>
          </a:p>
          <a:p>
            <a:pPr marL="0" lvl="0" indent="0" algn="l" rtl="0">
              <a:lnSpc>
                <a:spcPct val="100000"/>
              </a:lnSpc>
              <a:spcBef>
                <a:spcPts val="0"/>
              </a:spcBef>
              <a:spcAft>
                <a:spcPts val="0"/>
              </a:spcAft>
              <a:buSzPts val="1400"/>
              <a:buNone/>
            </a:pPr>
            <a:r>
              <a:rPr lang="bg" sz="1300" b="1" dirty="0">
                <a:latin typeface="Arial"/>
                <a:ea typeface="Arial"/>
                <a:cs typeface="Arial"/>
                <a:sym typeface="Arial"/>
              </a:rPr>
              <a:t>Ключови „червени лампички“ при подизпълнението (Полша – констатации на Върховната одитна служба):</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Не се изискват доказателства за плащане: </a:t>
            </a:r>
            <a:r>
              <a:rPr lang="bg" sz="1100" dirty="0">
                <a:latin typeface="Arial"/>
                <a:ea typeface="Arial"/>
                <a:cs typeface="Arial"/>
                <a:sym typeface="Arial"/>
              </a:rPr>
              <a:t>Договорите често не изискват от основния изпълнител да представи доказателства, че действително е платил на подизпълнителите. Това означава, че работата на подизпълнителите може да остане неразплатена, докато основният изпълнител успява да се измъкне, изпълнявайки задълженията си само на хартия.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Липса на санкции при непредставяне на споразумения за подизпълнение: </a:t>
            </a:r>
            <a:r>
              <a:rPr lang="bg" sz="1100" dirty="0">
                <a:latin typeface="Arial"/>
                <a:ea typeface="Arial"/>
                <a:cs typeface="Arial"/>
                <a:sym typeface="Arial"/>
              </a:rPr>
              <a:t>Договорите не включват санкции, ако основният изпълнител не предостави споразуменията за подизпълнение за одобрение. По този начин възлагащият орган няма лостове за налагане на прозрачност или за гарантиране, че подизпълнителите са надлежно проверени.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Липса на клаузи за разваляне на договор при неоторизирано подизпълнение: </a:t>
            </a:r>
            <a:r>
              <a:rPr lang="bg" sz="1100" dirty="0">
                <a:latin typeface="Arial"/>
                <a:ea typeface="Arial"/>
                <a:cs typeface="Arial"/>
                <a:sym typeface="Arial"/>
              </a:rPr>
              <a:t>Договорите не дават право на възложителя да се оттегли, ако изпълнителят превъзложи част от дейностите на подизпълнители без неговото одобрение. Тази „вратичка“ позволява на изпълнителите да заобикалят контрола и да привличат подизпълнители без знанието или съгласието на възложителя.</a:t>
            </a: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214" name="Google Shape;214;g38655a01f76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8655a01f76_1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Наскоро, в Италия са въведени промени в Кодекса за обществените поръчки (Законодателен декрет 36/2023). Преди </a:t>
            </a:r>
            <a:r>
              <a:rPr lang="bg" sz="1100" b="1" dirty="0">
                <a:latin typeface="Arial"/>
                <a:ea typeface="Arial"/>
                <a:cs typeface="Arial"/>
                <a:sym typeface="Arial"/>
              </a:rPr>
              <a:t>„каскадното подизпълнение“ </a:t>
            </a:r>
            <a:r>
              <a:rPr lang="bg" sz="1100" dirty="0">
                <a:latin typeface="Arial"/>
                <a:ea typeface="Arial"/>
                <a:cs typeface="Arial"/>
                <a:sym typeface="Arial"/>
              </a:rPr>
              <a:t>– подизпълнение на подизпълнението – беше забранено. Сега е разрешено.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 хартия това дава на компаниите по-голяма гъвкавост. Но на практика отваря вратата към:</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Корупция</a:t>
            </a:r>
            <a:r>
              <a:rPr lang="bg" sz="1100" dirty="0">
                <a:latin typeface="Arial"/>
                <a:ea typeface="Arial"/>
                <a:cs typeface="Arial"/>
                <a:sym typeface="Arial"/>
              </a:rPr>
              <a:t>: Политически свързаните фирми могат да скрият подкупи в дълги вериги от подизпълнители.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Криминална инфилтрация</a:t>
            </a:r>
            <a:r>
              <a:rPr lang="bg" sz="1100" dirty="0">
                <a:latin typeface="Arial"/>
                <a:ea typeface="Arial"/>
                <a:cs typeface="Arial"/>
                <a:sym typeface="Arial"/>
              </a:rPr>
              <a:t>: Организираните престъпни групи могат да се „промъкнат“ в климатични или екологични проекти, като се представят за подизпълнители.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Пране на пари</a:t>
            </a:r>
            <a:r>
              <a:rPr lang="bg" sz="1100" dirty="0">
                <a:latin typeface="Arial"/>
                <a:ea typeface="Arial"/>
                <a:cs typeface="Arial"/>
                <a:sym typeface="Arial"/>
              </a:rPr>
              <a:t>: Мръсните пари могат да бъдат „изпрани“ чрез фалшиви фактури и подставени фирми.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Представете си голям климатичен проект за пречистване на замърсена територия. Правителството наема основен изпълнител. Този изпълнител прехвърля работата на друга компания, която на свой ред прехвърля задачи на трета фирма и това се повтаря отново и отново. Докато стигнете до четвъртия подизпълнител – вече никой не знае кой всъщност извършва дейностите. Един от тези подизпълнители може да е фиктивна компания, свързана с организираната престъпност, издаваща фактури за „услуги“, които никога не са били предоставени. Проектът изглежда легитимен на хартия, но в действителност е параван за пране на пари и експлоатация на работници.</a:t>
            </a:r>
            <a:endParaRPr sz="1100" dirty="0">
              <a:latin typeface="Arial"/>
              <a:ea typeface="Arial"/>
              <a:cs typeface="Arial"/>
              <a:sym typeface="Arial"/>
            </a:endParaRPr>
          </a:p>
        </p:txBody>
      </p:sp>
      <p:sp>
        <p:nvSpPr>
          <p:cNvPr id="223" name="Google Shape;223;g38655a01f76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a4af0f3777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Отговор: </a:t>
            </a:r>
            <a:r>
              <a:rPr lang="en-US" sz="1100" dirty="0">
                <a:latin typeface="Arial"/>
                <a:ea typeface="Arial"/>
                <a:cs typeface="Arial"/>
                <a:sym typeface="Arial"/>
              </a:rPr>
              <a:t>B</a:t>
            </a:r>
            <a:r>
              <a:rPr lang="b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Обосновка: </a:t>
            </a:r>
            <a:r>
              <a:rPr lang="bg" sz="1100" dirty="0">
                <a:latin typeface="Arial"/>
                <a:ea typeface="Arial"/>
                <a:cs typeface="Arial"/>
                <a:sym typeface="Arial"/>
              </a:rPr>
              <a:t>Фантомно възлагане на подизпълнители е налице, когато плащанията се насочват към организации, които всъщност не извършват никакви дейности. По този начин от проекта се източват средства, а корупционните практики са прикрити документално.</a:t>
            </a: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232" name="Google Shape;232;g3a4af0f3777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a4af0f377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Отговор: </a:t>
            </a:r>
            <a:r>
              <a:rPr lang="en-US" sz="1100" dirty="0">
                <a:latin typeface="Arial"/>
                <a:ea typeface="Arial"/>
                <a:cs typeface="Arial"/>
                <a:sym typeface="Arial"/>
              </a:rPr>
              <a:t>B</a:t>
            </a:r>
            <a:r>
              <a:rPr lang="bg-BG"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Обосновка: </a:t>
            </a:r>
            <a:r>
              <a:rPr lang="bg" sz="1100" dirty="0">
                <a:latin typeface="Arial"/>
                <a:ea typeface="Arial"/>
                <a:cs typeface="Arial"/>
                <a:sym typeface="Arial"/>
              </a:rPr>
              <a:t>Некачественото изпълнение подкопава екологичните цели на проекта. Лошите материали или техники могат да причинят дългосрочни екологични вреди и разхищение на публични средства.</a:t>
            </a: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243" name="Google Shape;243;g3a4af0f377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a4af0f3777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Отговор: </a:t>
            </a:r>
            <a:r>
              <a:rPr lang="en-US" sz="1100" dirty="0">
                <a:latin typeface="Arial"/>
                <a:ea typeface="Arial"/>
                <a:cs typeface="Arial"/>
                <a:sym typeface="Arial"/>
              </a:rPr>
              <a:t>C.</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Обосновка: </a:t>
            </a:r>
            <a:r>
              <a:rPr lang="bg" sz="1100" dirty="0">
                <a:latin typeface="Arial"/>
                <a:ea typeface="Arial"/>
                <a:cs typeface="Arial"/>
                <a:sym typeface="Arial"/>
              </a:rPr>
              <a:t>Неправомерното възлагане на подизпълнители често включва внезапни, необясними промени при компаниите-подизпълнители, заобикаляйки лоялната конкуренция и контрола. Това може да прикрива фаворизиране, завишени разходи или прикриване на собственост.</a:t>
            </a:r>
            <a:endParaRPr sz="1100" dirty="0">
              <a:latin typeface="Arial"/>
              <a:ea typeface="Arial"/>
              <a:cs typeface="Arial"/>
              <a:sym typeface="Arial"/>
            </a:endParaRPr>
          </a:p>
          <a:p>
            <a:pPr marL="0" lvl="0" indent="0" algn="l" rtl="0">
              <a:lnSpc>
                <a:spcPct val="115000"/>
              </a:lnSpc>
              <a:spcBef>
                <a:spcPts val="1200"/>
              </a:spcBef>
              <a:spcAft>
                <a:spcPts val="1200"/>
              </a:spcAft>
              <a:buSzPts val="1100"/>
              <a:buNone/>
            </a:pPr>
            <a:endParaRPr sz="1100" dirty="0">
              <a:latin typeface="Arial"/>
              <a:ea typeface="Arial"/>
              <a:cs typeface="Arial"/>
              <a:sym typeface="Arial"/>
            </a:endParaRPr>
          </a:p>
        </p:txBody>
      </p:sp>
      <p:sp>
        <p:nvSpPr>
          <p:cNvPr id="254" name="Google Shape;254;g3a4af0f377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a78500d43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latin typeface="Arial"/>
              <a:ea typeface="Arial"/>
              <a:cs typeface="Arial"/>
              <a:sym typeface="Arial"/>
            </a:endParaRPr>
          </a:p>
        </p:txBody>
      </p:sp>
      <p:sp>
        <p:nvSpPr>
          <p:cNvPr id="264" name="Google Shape;264;g3a78500d43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67a691f6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a67a691f6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Нека започнем с формуляра за доклад. Този инструмент е предназначен да Ви води през процеса на наблюдение по ясен и структуриран начин. </a:t>
            </a:r>
          </a:p>
          <a:p>
            <a:pPr marL="0" lvl="0" indent="0" algn="l" rtl="0">
              <a:lnSpc>
                <a:spcPct val="115000"/>
              </a:lnSpc>
              <a:spcBef>
                <a:spcPts val="1200"/>
              </a:spcBef>
              <a:spcAft>
                <a:spcPts val="0"/>
              </a:spcAft>
              <a:buClr>
                <a:schemeClr val="dk1"/>
              </a:buClr>
              <a:buSzPts val="1100"/>
              <a:buFont typeface="Arial"/>
              <a:buNone/>
            </a:pPr>
            <a:endParaRPr lang="bg" dirty="0"/>
          </a:p>
          <a:p>
            <a:pPr marL="0" lvl="0" indent="0" algn="l" rtl="0">
              <a:lnSpc>
                <a:spcPct val="115000"/>
              </a:lnSpc>
              <a:spcBef>
                <a:spcPts val="1200"/>
              </a:spcBef>
              <a:spcAft>
                <a:spcPts val="0"/>
              </a:spcAft>
              <a:buClr>
                <a:schemeClr val="dk1"/>
              </a:buClr>
              <a:buSzPts val="1100"/>
              <a:buFont typeface="Arial"/>
              <a:buNone/>
            </a:pPr>
            <a:r>
              <a:rPr lang="bg" dirty="0"/>
              <a:t>Формулярът за доклад от наблюдението </a:t>
            </a:r>
            <a:r>
              <a:rPr lang="bg-BG" dirty="0"/>
              <a:t>на </a:t>
            </a:r>
            <a:r>
              <a:rPr lang="en-US" dirty="0"/>
              <a:t>iMonitor </a:t>
            </a:r>
            <a:r>
              <a:rPr lang="bg" dirty="0"/>
              <a:t>е разделен на три стъпки. </a:t>
            </a:r>
            <a:r>
              <a:rPr lang="bg-BG" noProof="0" dirty="0"/>
              <a:t>Първата</a:t>
            </a:r>
            <a:r>
              <a:rPr lang="ru-RU" dirty="0"/>
              <a:t> </a:t>
            </a:r>
            <a:r>
              <a:rPr lang="bg-BG" noProof="0" dirty="0"/>
              <a:t>стъпка е кабинетно проучване – в тази част преглеждаме достъпните документи от обществената поръчка и индикираме потенциални корупционни рискове. Втората стъпка се фокусира върху изпълнението на договора – проверка дали проектът в действителност се изпълнява по договорения начин. А третата стъпка разглежда резултатите и въздействието – оценява дали резултатите отговарят на целите и обслужват обществения </a:t>
            </a:r>
            <a:r>
              <a:rPr lang="ru-RU" dirty="0"/>
              <a:t>интерес.</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bg" dirty="0"/>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bg" dirty="0"/>
              <a:t>В рамките на този модул отново ще се водим от корупционните модели, с които вече сте запознати: </a:t>
            </a:r>
            <a:r>
              <a:rPr lang="bg-BG" noProof="0" dirty="0"/>
              <a:t>некачествено или непълно изпълнение в сравнение с разплатеното</a:t>
            </a:r>
            <a:r>
              <a:rPr lang="bg" dirty="0"/>
              <a:t>, </a:t>
            </a:r>
            <a:r>
              <a:rPr lang="bg-BG" sz="1200" b="0" i="0" u="none" strike="noStrike" cap="none" dirty="0">
                <a:solidFill>
                  <a:schemeClr val="dk1"/>
                </a:solidFill>
                <a:effectLst/>
                <a:latin typeface="Calibri"/>
                <a:ea typeface="Calibri"/>
                <a:cs typeface="Calibri"/>
                <a:sym typeface="Calibri"/>
              </a:rPr>
              <a:t>необосновани изменения на договора</a:t>
            </a:r>
            <a:r>
              <a:rPr lang="bg" dirty="0"/>
              <a:t> и неправомерно възлагане на подизпълнители, при което в процеса на изпълнение се появяват компании-фантоми. Разпознаването на тези модели ще Ви помогне за откриването на „червените лампички“ и повишаването на отчетността при проектите за опазване на околната среда и климата.</a:t>
            </a:r>
            <a:endParaRPr dirty="0"/>
          </a:p>
        </p:txBody>
      </p:sp>
      <p:sp>
        <p:nvSpPr>
          <p:cNvPr id="86" name="Google Shape;86;g3a67a691f62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4af0f3777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Защо източникът на финансиране е важен?</a:t>
            </a:r>
            <a:endParaRPr dirty="0"/>
          </a:p>
          <a:p>
            <a:pPr marL="0" lvl="0" indent="0" algn="l" rtl="0">
              <a:lnSpc>
                <a:spcPct val="100000"/>
              </a:lnSpc>
              <a:spcBef>
                <a:spcPts val="0"/>
              </a:spcBef>
              <a:spcAft>
                <a:spcPts val="0"/>
              </a:spcAft>
              <a:buSzPts val="1400"/>
              <a:buNone/>
            </a:pPr>
            <a:r>
              <a:rPr lang="bg" dirty="0"/>
              <a:t>Източникът на финансиране на проекта, а следователно и на отделните поръчки и договори в рамките на проекта, често означава нарочен контрол от страна на институцията, отпускаща средствата (напр. Световната банка), или поемане на системата за управление и контрол от друга институция (напр. участваща в усвояването на средства от ЕС).</a:t>
            </a:r>
            <a:endParaRPr dirty="0"/>
          </a:p>
          <a:p>
            <a:pPr marL="0" lvl="0" indent="0" algn="l" rtl="0">
              <a:lnSpc>
                <a:spcPct val="100000"/>
              </a:lnSpc>
              <a:spcBef>
                <a:spcPts val="0"/>
              </a:spcBef>
              <a:spcAft>
                <a:spcPts val="0"/>
              </a:spcAft>
              <a:buSzPts val="1400"/>
              <a:buNone/>
            </a:pPr>
            <a:r>
              <a:rPr lang="bg" dirty="0"/>
              <a:t>Това означава право на достъп до допълнителни документи, особено ако те са публична информация (по смисъла на закона).</a:t>
            </a:r>
            <a:endParaRPr dirty="0"/>
          </a:p>
        </p:txBody>
      </p:sp>
      <p:sp>
        <p:nvSpPr>
          <p:cNvPr id="95" name="Google Shape;95;g3a4af0f3777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8655a01f76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Въпросът, на който трябва да си отговорим, е: „</a:t>
            </a:r>
            <a:r>
              <a:rPr lang="bg-BG" noProof="0" dirty="0"/>
              <a:t>Договорът свързан ли е с проект, финансиран </a:t>
            </a:r>
            <a:r>
              <a:rPr lang="ru-RU" dirty="0"/>
              <a:t>от ЕС? </a:t>
            </a:r>
            <a:r>
              <a:rPr lang="bg" dirty="0"/>
              <a:t>“</a:t>
            </a:r>
            <a:endParaRPr dirty="0"/>
          </a:p>
          <a:p>
            <a:pPr marL="0" lvl="0" indent="0" algn="l" rtl="0">
              <a:lnSpc>
                <a:spcPct val="115000"/>
              </a:lnSpc>
              <a:spcBef>
                <a:spcPts val="1200"/>
              </a:spcBef>
              <a:spcAft>
                <a:spcPts val="0"/>
              </a:spcAft>
              <a:buClr>
                <a:schemeClr val="dk1"/>
              </a:buClr>
              <a:buSzPts val="1100"/>
              <a:buFont typeface="Arial"/>
              <a:buNone/>
            </a:pPr>
            <a:r>
              <a:rPr lang="bg" dirty="0"/>
              <a:t>Когато проектите се съфинансират от ЕС, както законодателството на ЕС, така и националното законодателство обикновено въвеждат допълнителни правила за начина, по който те се изпълняват и наблюдават. В рамките на системите за управление на ЕС и националните системи има специализирани институции, които гарантират, че всичко се изпълнява съобразно правилата. Те разполагат и със специализирани инструменти – като ИТ системи – които да помогнат при проучването и идентифицирането на рискове или нередности.</a:t>
            </a:r>
            <a:endParaRPr dirty="0"/>
          </a:p>
          <a:p>
            <a:pPr marL="0" lvl="0" indent="0" algn="l" rtl="0">
              <a:lnSpc>
                <a:spcPct val="115000"/>
              </a:lnSpc>
              <a:spcBef>
                <a:spcPts val="1200"/>
              </a:spcBef>
              <a:spcAft>
                <a:spcPts val="0"/>
              </a:spcAft>
              <a:buClr>
                <a:schemeClr val="dk1"/>
              </a:buClr>
              <a:buSzPts val="1100"/>
              <a:buFont typeface="Arial"/>
              <a:buNone/>
            </a:pPr>
            <a:r>
              <a:rPr lang="bg" dirty="0"/>
              <a:t>И така, по-лесно ли е да се забележат „червените лампички“ – симптоми на корупция? Да. Въз основа на споразумения с бенефициента има ясни изисквания за подаване на документация и преминаване през процеси с различни нива на контрол. Това включва проверки на място за това как се изпълнява проектът, както и контрол върху процедурите за обществени поръчки. Информацията, получена от тези институции, може да бъде ценен източник. И ако има съмнения за нередности или престъпления, свързани с корупция, сигнал може да бъде подаден директно на тях.</a:t>
            </a:r>
            <a:endParaRPr dirty="0"/>
          </a:p>
        </p:txBody>
      </p:sp>
      <p:sp>
        <p:nvSpPr>
          <p:cNvPr id="106" name="Google Shape;106;g38655a01f7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a452272a90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a452272a90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Нека започнем с първата стъпка – кабинетно проучване, с което извършваме анализ на документите. Тук следва да проучим внимателно информацията, която е налична в самия договор. Целта тук е проста – да се открият потенциални рискове от корупция, преди да са се превърнали в по-значителен проблем.</a:t>
            </a:r>
            <a:endParaRPr dirty="0"/>
          </a:p>
          <a:p>
            <a:pPr marL="0" lvl="0" indent="0" algn="l" rtl="0">
              <a:lnSpc>
                <a:spcPct val="115000"/>
              </a:lnSpc>
              <a:spcBef>
                <a:spcPts val="1200"/>
              </a:spcBef>
              <a:spcAft>
                <a:spcPts val="0"/>
              </a:spcAft>
              <a:buClr>
                <a:schemeClr val="dk1"/>
              </a:buClr>
              <a:buSzPts val="1100"/>
              <a:buFont typeface="Arial"/>
              <a:buNone/>
            </a:pPr>
            <a:r>
              <a:rPr lang="bg" dirty="0"/>
              <a:t>При гражданско наблюдение на договори за обществени поръчки, особено такива, свързани с проекти за климата и околната среда, първата стъпка е да се провери информацията за договора. Инструменти като opentender.eu улесняват това, като автоматично импортират данни за ключовите полета и дори генерират профил за почтеност. Този профил е важен – той очервата вероятността от съществуването на корупционен риск. Не забравяйте: колкото по-нисък е резултатът за почтеност, толкова по-висок е рискът.</a:t>
            </a:r>
            <a:endParaRPr dirty="0"/>
          </a:p>
          <a:p>
            <a:pPr marL="0" lvl="0" indent="0" algn="l" rtl="0">
              <a:lnSpc>
                <a:spcPct val="115000"/>
              </a:lnSpc>
              <a:spcBef>
                <a:spcPts val="1200"/>
              </a:spcBef>
              <a:spcAft>
                <a:spcPts val="0"/>
              </a:spcAft>
              <a:buClr>
                <a:schemeClr val="dk1"/>
              </a:buClr>
              <a:buSzPts val="1100"/>
              <a:buFont typeface="Arial"/>
              <a:buNone/>
            </a:pPr>
            <a:r>
              <a:rPr lang="bg" dirty="0"/>
              <a:t>В тази част от обучението ще научите три основни неща: първо, различните видове на обществените поръчки – в зависимост от обекта; второ, ролята на ръководителя на договора; и трето, как работи подизпълнението. Това са градивните елементи за разбиране на това как трябва да функционират обществените поръчки – и къде могат да се появят „червени лампички“.</a:t>
            </a:r>
            <a:endParaRPr dirty="0"/>
          </a:p>
          <a:p>
            <a:pPr marL="0" lvl="0" indent="0" algn="l" rtl="0">
              <a:spcBef>
                <a:spcPts val="1200"/>
              </a:spcBef>
              <a:spcAft>
                <a:spcPts val="0"/>
              </a:spcAft>
              <a:buNone/>
            </a:pPr>
            <a:endParaRPr dirty="0"/>
          </a:p>
        </p:txBody>
      </p:sp>
      <p:sp>
        <p:nvSpPr>
          <p:cNvPr id="115" name="Google Shape;115;g3a452272a90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DA2AA753-D959-EFBC-5803-B1A06F588822}"/>
            </a:ext>
          </a:extLst>
        </p:cNvPr>
        <p:cNvGrpSpPr/>
        <p:nvPr/>
      </p:nvGrpSpPr>
      <p:grpSpPr>
        <a:xfrm>
          <a:off x="0" y="0"/>
          <a:ext cx="0" cy="0"/>
          <a:chOff x="0" y="0"/>
          <a:chExt cx="0" cy="0"/>
        </a:xfrm>
      </p:grpSpPr>
      <p:sp>
        <p:nvSpPr>
          <p:cNvPr id="123" name="Google Shape;123;g3a452272a90_0_3:notes">
            <a:extLst>
              <a:ext uri="{FF2B5EF4-FFF2-40B4-BE49-F238E27FC236}">
                <a16:creationId xmlns:a16="http://schemas.microsoft.com/office/drawing/2014/main" id="{1C736489-E857-03DC-A998-398B0626A8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Когато говорим за видовете договори за проекти в областта на екологията и климата, следва да ги разгледаме от гледна точка на обекта на поръчката – доставки, услуги и строителство.</a:t>
            </a:r>
            <a:endParaRPr dirty="0"/>
          </a:p>
          <a:p>
            <a:pPr marL="0" lvl="0" indent="0" algn="l" rtl="0">
              <a:lnSpc>
                <a:spcPct val="100000"/>
              </a:lnSpc>
              <a:spcBef>
                <a:spcPts val="0"/>
              </a:spcBef>
              <a:spcAft>
                <a:spcPts val="0"/>
              </a:spcAft>
              <a:buSzPts val="1400"/>
              <a:buNone/>
            </a:pPr>
            <a:r>
              <a:rPr lang="bg" b="1" dirty="0"/>
              <a:t>Доставките </a:t>
            </a:r>
            <a:r>
              <a:rPr lang="bg" dirty="0"/>
              <a:t>са физическите стоки – като комплекти за мониторинг на качеството на водите, сензори за замърсяване на въздуха или слънчеви панели за обществени сгради.</a:t>
            </a:r>
            <a:endParaRPr dirty="0"/>
          </a:p>
          <a:p>
            <a:pPr marL="0" lvl="0" indent="0" algn="l" rtl="0">
              <a:lnSpc>
                <a:spcPct val="100000"/>
              </a:lnSpc>
              <a:spcBef>
                <a:spcPts val="0"/>
              </a:spcBef>
              <a:spcAft>
                <a:spcPts val="0"/>
              </a:spcAft>
              <a:buSzPts val="1400"/>
              <a:buNone/>
            </a:pPr>
            <a:r>
              <a:rPr lang="bg" b="1" dirty="0"/>
              <a:t>Услугите </a:t>
            </a:r>
            <a:r>
              <a:rPr lang="bg" dirty="0"/>
              <a:t>са свързани с експертиза и надзор, като например оценка на въздействието върху околната среда, одит на процесите за управление на отпадъците или </a:t>
            </a:r>
            <a:r>
              <a:rPr lang="bg" sz="1100" dirty="0">
                <a:latin typeface="Arial"/>
                <a:ea typeface="Arial"/>
                <a:cs typeface="Arial"/>
                <a:sym typeface="Arial"/>
              </a:rPr>
              <a:t>моделиране на климатичния риск и картографиране на географска информационна система (ГИС) за планиране на защита от наводнения – ГИС помага, като поставя всички данни на карта, което дава цялостна картина къде могат да възникнат рискове като наводнения или обезлесяване, проследяването на промените във времето и планирането на по-интелигентни защитни мерки.</a:t>
            </a:r>
            <a:endParaRPr dirty="0"/>
          </a:p>
          <a:p>
            <a:pPr marL="0" lvl="0" indent="0" algn="l" rtl="0">
              <a:lnSpc>
                <a:spcPct val="100000"/>
              </a:lnSpc>
              <a:spcBef>
                <a:spcPts val="0"/>
              </a:spcBef>
              <a:spcAft>
                <a:spcPts val="0"/>
              </a:spcAft>
              <a:buSzPts val="1400"/>
              <a:buNone/>
            </a:pPr>
            <a:r>
              <a:rPr lang="bg" b="1" dirty="0"/>
              <a:t>Строителството </a:t>
            </a:r>
            <a:r>
              <a:rPr lang="bg" dirty="0"/>
              <a:t>са инфраструктурни проекти: изграждане на диги за защита от наводнения, възстановяване на влажни зони или изграждане на съоръжения за възобновяема енергия, като вятърни паркове.</a:t>
            </a:r>
            <a:endParaRPr dirty="0"/>
          </a:p>
          <a:p>
            <a:pPr marL="0" lvl="0" indent="0" algn="l" rtl="0">
              <a:lnSpc>
                <a:spcPct val="100000"/>
              </a:lnSpc>
              <a:spcBef>
                <a:spcPts val="0"/>
              </a:spcBef>
              <a:spcAft>
                <a:spcPts val="0"/>
              </a:spcAft>
              <a:buSzPts val="1400"/>
              <a:buNone/>
            </a:pPr>
            <a:r>
              <a:rPr lang="bg" dirty="0"/>
              <a:t>Но има и проекти, при които тези три обекта се комбинират. Например, един проект може да обхваща изграждането на вятърен парк, извършването на екологичен мониторинг и закупуването на необходимото оборудване – самите турбини. Когато тези категории са ясно разграничени, е по-лесно да разберем какво следва да бъде предоставено в резултат на даден договор и да проверим дали наистина е в подкрепа на постигането на екологични или климатични цели.</a:t>
            </a:r>
            <a:endParaRPr dirty="0"/>
          </a:p>
        </p:txBody>
      </p:sp>
      <p:sp>
        <p:nvSpPr>
          <p:cNvPr id="124" name="Google Shape;124;g3a452272a90_0_3:notes">
            <a:extLst>
              <a:ext uri="{FF2B5EF4-FFF2-40B4-BE49-F238E27FC236}">
                <a16:creationId xmlns:a16="http://schemas.microsoft.com/office/drawing/2014/main" id="{CC85422B-A10E-ED5A-D041-F58B758772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583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a452272a90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a452272a90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bg" dirty="0"/>
              <a:t>Нека разгледаме подробно проектите в областта на околната среда и климата. От гледна точка на опазването на околната среда, проектите често се фокусират върху защитата на биоразнообразието – неща като опазването на застрашени видове или възстановяването на местообитанията. Контролът на замърсяването е друга голяма област, независимо дали става въпрос за почистване на реки, подобряване на качеството на въздуха или справяне със замърсяването на почвите. Проектите за управление на отпадъците също са ключови, особено тези, които насърчават рециклирането и решенията за кръгова икономика. И разбира се, възстановяването на екосистемите – връщането към живот на влажните зони, горите и реките – е крайъгълен камък на екологичните действия. И накрая, проектите за устойчиво използване на ресурсите, като възобновяема енергия или по-екологични земеделски практики, помагат да се гарантира, че не изчерпваме това, което ни дава природата.</a:t>
            </a:r>
            <a:endParaRPr dirty="0"/>
          </a:p>
        </p:txBody>
      </p:sp>
      <p:sp>
        <p:nvSpPr>
          <p:cNvPr id="145" name="Google Shape;145;g3a452272a90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a452272a90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a452272a90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Когато говорим за проекти, свързани с климата, обикновено става дума за две големи категории: адаптация и смекчаване. Проектите за адаптация помагат на общностите да се справят с въздействията от изменението на климата – това са например съоръжения за защита от наводнения, устойчиви на суша култури или устойчива инфраструктура. Проектите за смекчаване на последиците целят намаляване на емисиите на парникови газове, например чрез възобновяема енергия или енергийна ефективност. Проектите за ограничаване на въглеродното съдържание в атмосферния въздух, като залесяването, са предназначени да улавят и съхраняват органичен въглерод. На следващо място са проектите за енергиен преход, насърчаващи използването на слънчева, вятърна енергия и чист транспорт. И накрая, проекти за устойчивост на общностите – те са свързани с хората: образование, системи за ранно предупреждение и изграждане на капацитет при местните власти и общности за реагиране на климатичните рискове.</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Заедно тези видове проекти формират гръбнака на глобалните усилия за опазване на околната среда и справяне с изменението на климата.</a:t>
            </a:r>
            <a:endParaRPr dirty="0"/>
          </a:p>
        </p:txBody>
      </p:sp>
      <p:sp>
        <p:nvSpPr>
          <p:cNvPr id="154" name="Google Shape;154;g3a452272a90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a67a691f6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a67a691f62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None/>
            </a:pPr>
            <a:r>
              <a:rPr lang="bg" sz="1100" dirty="0">
                <a:solidFill>
                  <a:srgbClr val="222222"/>
                </a:solidFill>
                <a:latin typeface="Arial"/>
                <a:ea typeface="Arial"/>
                <a:cs typeface="Arial"/>
                <a:sym typeface="Arial"/>
              </a:rPr>
              <a:t>Сега нека преминем към нова тема. Искам да споделя с Вас една интересна история, свързана с подизпълнението. Това е случай, който показва как по документи нещата могат да изглеждат наред, но щом се задълбочите, започвате да виждате индикации за риск. Този казус ще ни помогне да разберем защо подизпълнението понякога може да крие рискове – и как ранното откриване на тези рискове е от голямо значение.</a:t>
            </a:r>
            <a:endParaRPr sz="1100" dirty="0">
              <a:solidFill>
                <a:srgbClr val="222222"/>
              </a:solidFill>
              <a:latin typeface="Arial"/>
              <a:ea typeface="Arial"/>
              <a:cs typeface="Arial"/>
              <a:sym typeface="Arial"/>
            </a:endParaRPr>
          </a:p>
          <a:p>
            <a:pPr marL="0" lvl="0" indent="0" algn="l" rtl="0">
              <a:lnSpc>
                <a:spcPct val="115000"/>
              </a:lnSpc>
              <a:spcBef>
                <a:spcPts val="1400"/>
              </a:spcBef>
              <a:spcAft>
                <a:spcPts val="0"/>
              </a:spcAft>
              <a:buNone/>
            </a:pPr>
            <a:r>
              <a:rPr lang="bg" sz="1100" dirty="0">
                <a:solidFill>
                  <a:srgbClr val="222222"/>
                </a:solidFill>
                <a:latin typeface="Arial"/>
                <a:ea typeface="Arial"/>
                <a:cs typeface="Arial"/>
                <a:sym typeface="Arial"/>
              </a:rPr>
              <a:t>Регионално правителство обяви обществена поръчка за изграждане на средно голям вятърен парк, заедно с услуги за екологичен мониторинг. Проектът изглеждаше обещаващ: чиста енергия, нови работни места за местната общност и климатично съобразена инфраструктура. Но с разгръщането на договора започнаха да се появяват нередности. Главният изпълнител посочи няколко подизпълнители за специализирани задачи – екологични одити, поддръжка на турбини и управление на отпадъците. Гражданите, преглеждащи документите за обществената поръчка, забелязаха нещо странно:</a:t>
            </a:r>
            <a:endParaRPr sz="1100" dirty="0">
              <a:solidFill>
                <a:srgbClr val="222222"/>
              </a:solidFill>
              <a:latin typeface="Arial"/>
              <a:ea typeface="Arial"/>
              <a:cs typeface="Arial"/>
              <a:sym typeface="Arial"/>
            </a:endParaRPr>
          </a:p>
          <a:p>
            <a:pPr marL="596900" lvl="0" indent="-298450" algn="l" rtl="0">
              <a:lnSpc>
                <a:spcPct val="115000"/>
              </a:lnSpc>
              <a:spcBef>
                <a:spcPts val="1000"/>
              </a:spcBef>
              <a:spcAft>
                <a:spcPts val="0"/>
              </a:spcAft>
              <a:buClr>
                <a:srgbClr val="222222"/>
              </a:buClr>
              <a:buSzPts val="1100"/>
              <a:buChar char="●"/>
            </a:pPr>
            <a:r>
              <a:rPr lang="bg" sz="1100" dirty="0">
                <a:solidFill>
                  <a:srgbClr val="222222"/>
                </a:solidFill>
                <a:latin typeface="Arial"/>
                <a:ea typeface="Arial"/>
                <a:cs typeface="Arial"/>
                <a:sym typeface="Arial"/>
              </a:rPr>
              <a:t>Един от подизпълнителите е регистриран само няколко седмици преди подписването на договора.</a:t>
            </a:r>
            <a:endParaRPr sz="1100" dirty="0">
              <a:solidFill>
                <a:srgbClr val="222222"/>
              </a:solidFill>
              <a:latin typeface="Arial"/>
              <a:ea typeface="Arial"/>
              <a:cs typeface="Arial"/>
              <a:sym typeface="Arial"/>
            </a:endParaRPr>
          </a:p>
          <a:p>
            <a:pPr marL="596900" lvl="0" indent="-298450" algn="l" rtl="0">
              <a:lnSpc>
                <a:spcPct val="115000"/>
              </a:lnSpc>
              <a:spcBef>
                <a:spcPts val="0"/>
              </a:spcBef>
              <a:spcAft>
                <a:spcPts val="0"/>
              </a:spcAft>
              <a:buClr>
                <a:srgbClr val="222222"/>
              </a:buClr>
              <a:buSzPts val="1100"/>
              <a:buChar char="●"/>
            </a:pPr>
            <a:r>
              <a:rPr lang="bg" sz="1100" dirty="0">
                <a:solidFill>
                  <a:srgbClr val="222222"/>
                </a:solidFill>
                <a:latin typeface="Arial"/>
                <a:ea typeface="Arial"/>
                <a:cs typeface="Arial"/>
                <a:sym typeface="Arial"/>
              </a:rPr>
              <a:t>При друг подизпълнител нямаше доказателства за опит в екологичните услуги — всъщност се оказа малка търговска компания без персонал.</a:t>
            </a:r>
            <a:endParaRPr sz="1100" dirty="0">
              <a:solidFill>
                <a:srgbClr val="222222"/>
              </a:solidFill>
              <a:latin typeface="Arial"/>
              <a:ea typeface="Arial"/>
              <a:cs typeface="Arial"/>
              <a:sym typeface="Arial"/>
            </a:endParaRPr>
          </a:p>
          <a:p>
            <a:pPr marL="596900" lvl="0" indent="-298450" algn="l" rtl="0">
              <a:lnSpc>
                <a:spcPct val="115000"/>
              </a:lnSpc>
              <a:spcBef>
                <a:spcPts val="0"/>
              </a:spcBef>
              <a:spcAft>
                <a:spcPts val="0"/>
              </a:spcAft>
              <a:buClr>
                <a:srgbClr val="222222"/>
              </a:buClr>
              <a:buSzPts val="1100"/>
              <a:buChar char="●"/>
            </a:pPr>
            <a:r>
              <a:rPr lang="bg" sz="1100" dirty="0">
                <a:solidFill>
                  <a:srgbClr val="222222"/>
                </a:solidFill>
                <a:latin typeface="Arial"/>
                <a:ea typeface="Arial"/>
                <a:cs typeface="Arial"/>
                <a:sym typeface="Arial"/>
              </a:rPr>
              <a:t>Трети подизпълнител фигурира в документите, но изобщо няма регистрация в националния търговски регистър.</a:t>
            </a:r>
            <a:endParaRPr sz="1100" dirty="0">
              <a:solidFill>
                <a:srgbClr val="222222"/>
              </a:solidFill>
              <a:latin typeface="Arial"/>
              <a:ea typeface="Arial"/>
              <a:cs typeface="Arial"/>
              <a:sym typeface="Arial"/>
            </a:endParaRPr>
          </a:p>
          <a:p>
            <a:pPr marL="0" lvl="0" indent="0" algn="l" rtl="0">
              <a:lnSpc>
                <a:spcPct val="115000"/>
              </a:lnSpc>
              <a:spcBef>
                <a:spcPts val="1000"/>
              </a:spcBef>
              <a:spcAft>
                <a:spcPts val="0"/>
              </a:spcAft>
              <a:buNone/>
            </a:pPr>
            <a:r>
              <a:rPr lang="bg" sz="1100" dirty="0">
                <a:solidFill>
                  <a:srgbClr val="222222"/>
                </a:solidFill>
                <a:latin typeface="Arial"/>
                <a:ea typeface="Arial"/>
                <a:cs typeface="Arial"/>
                <a:sym typeface="Arial"/>
              </a:rPr>
              <a:t>Тези „фантомни“ подизпълнители и нередностите, свързани с тях, повдигнаха въпроси: дали са били истински или просто подставени компании, създадени за източване на средства?</a:t>
            </a:r>
            <a:endParaRPr sz="1100" dirty="0">
              <a:solidFill>
                <a:srgbClr val="222222"/>
              </a:solidFill>
              <a:latin typeface="Arial"/>
              <a:ea typeface="Arial"/>
              <a:cs typeface="Arial"/>
              <a:sym typeface="Arial"/>
            </a:endParaRPr>
          </a:p>
        </p:txBody>
      </p:sp>
      <p:sp>
        <p:nvSpPr>
          <p:cNvPr id="165" name="Google Shape;165;g3a67a691f62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9" name="Google Shape;19;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0" name="Google Shape;20;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Blue and white text on a black background&#10;&#10;AI-generated content may be incorrect.">
            <a:extLst>
              <a:ext uri="{FF2B5EF4-FFF2-40B4-BE49-F238E27FC236}">
                <a16:creationId xmlns:a16="http://schemas.microsoft.com/office/drawing/2014/main" id="{58DBE0C6-463B-1983-0FA7-22303CFF61AB}"/>
              </a:ext>
            </a:extLst>
          </p:cNvPr>
          <p:cNvPicPr>
            <a:picLocks noChangeAspect="1"/>
          </p:cNvPicPr>
          <p:nvPr userDrawn="1"/>
        </p:nvPicPr>
        <p:blipFill>
          <a:blip r:embed="rId2"/>
          <a:stretch>
            <a:fillRect/>
          </a:stretch>
        </p:blipFill>
        <p:spPr>
          <a:xfrm>
            <a:off x="609600" y="6220156"/>
            <a:ext cx="2388502" cy="526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hyperlink" Target="https://chambers.com/articles/the-reform-of-the-italian-public-procurement-code-6"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opentender.e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a7bde2e2a3_0_1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400"/>
              <a:buFont typeface="Trebuchet MS"/>
              <a:buNone/>
            </a:pPr>
            <a:fld id="{00000000-1234-1234-1234-123412341234}" type="slidenum">
              <a:rPr lang="en-US" sz="1400" b="1" i="0" u="none" strike="noStrike" cap="none">
                <a:solidFill>
                  <a:srgbClr val="888888"/>
                </a:solidFill>
                <a:latin typeface="Trebuchet MS"/>
                <a:ea typeface="Trebuchet MS"/>
                <a:cs typeface="Trebuchet MS"/>
                <a:sym typeface="Trebuchet MS"/>
              </a:rPr>
              <a:t>1</a:t>
            </a:fld>
            <a:endParaRPr sz="1400" b="1" i="0" u="none" strike="noStrike" cap="none">
              <a:solidFill>
                <a:srgbClr val="888888"/>
              </a:solidFill>
              <a:latin typeface="Trebuchet MS"/>
              <a:ea typeface="Trebuchet MS"/>
              <a:cs typeface="Trebuchet MS"/>
              <a:sym typeface="Trebuchet MS"/>
            </a:endParaRPr>
          </a:p>
        </p:txBody>
      </p:sp>
      <p:sp>
        <p:nvSpPr>
          <p:cNvPr id="78" name="Google Shape;78;g3a7bde2e2a3_0_11"/>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g3a7bde2e2a3_0_11"/>
          <p:cNvSpPr/>
          <p:nvPr/>
        </p:nvSpPr>
        <p:spPr>
          <a:xfrm>
            <a:off x="0" y="30480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0" name="Google Shape;80;g3a7bde2e2a3_0_1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2" name="Google Shape;82;g3a7bde2e2a3_0_11"/>
          <p:cNvSpPr txBox="1"/>
          <p:nvPr/>
        </p:nvSpPr>
        <p:spPr>
          <a:xfrm>
            <a:off x="1126650" y="2000524"/>
            <a:ext cx="5426400" cy="44002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 sz="3600" b="1" i="0" u="none" strike="noStrike" cap="none" dirty="0">
                <a:solidFill>
                  <a:srgbClr val="404040"/>
                </a:solidFill>
                <a:latin typeface="Cambria"/>
                <a:ea typeface="Cambria"/>
                <a:cs typeface="Cambria"/>
                <a:sym typeface="Cambria"/>
              </a:rPr>
              <a:t>Модул 4. </a:t>
            </a:r>
            <a:r>
              <a:rPr lang="bg" sz="3600" b="1" dirty="0">
                <a:solidFill>
                  <a:srgbClr val="404040"/>
                </a:solidFill>
                <a:latin typeface="Cambria"/>
                <a:ea typeface="Cambria"/>
                <a:cs typeface="Cambria"/>
                <a:sym typeface="Cambria"/>
              </a:rPr>
              <a:t>3</a:t>
            </a:r>
            <a:endParaRPr dirty="0"/>
          </a:p>
          <a:p>
            <a:pPr lvl="0">
              <a:buSzPts val="3600"/>
            </a:pPr>
            <a:r>
              <a:rPr lang="bg" sz="3600" b="1" dirty="0">
                <a:solidFill>
                  <a:srgbClr val="404040"/>
                </a:solidFill>
                <a:latin typeface="Cambria"/>
                <a:ea typeface="Cambria"/>
                <a:cs typeface="Cambria"/>
                <a:sym typeface="Cambria"/>
              </a:rPr>
              <a:t>Обществени поръчки за опазване на околната среда и климата</a:t>
            </a:r>
          </a:p>
          <a:p>
            <a:pPr>
              <a:buSzPts val="3600"/>
            </a:pPr>
            <a:r>
              <a:rPr lang="bg" sz="2200" b="1" dirty="0">
                <a:solidFill>
                  <a:srgbClr val="12856F"/>
                </a:solidFill>
              </a:rPr>
              <a:t>Анализ на документи:</a:t>
            </a:r>
          </a:p>
          <a:p>
            <a:pPr marL="0" marR="0" lvl="0" indent="0" algn="l" rtl="0">
              <a:lnSpc>
                <a:spcPct val="100000"/>
              </a:lnSpc>
              <a:spcBef>
                <a:spcPts val="0"/>
              </a:spcBef>
              <a:spcAft>
                <a:spcPts val="0"/>
              </a:spcAft>
              <a:buClr>
                <a:srgbClr val="000000"/>
              </a:buClr>
              <a:buSzPts val="3600"/>
              <a:buFont typeface="Arial"/>
              <a:buNone/>
            </a:pPr>
            <a:r>
              <a:rPr lang="bg" sz="2200" b="1" dirty="0">
                <a:solidFill>
                  <a:srgbClr val="12856F"/>
                </a:solidFill>
              </a:rPr>
              <a:t>Информация за договора и подизпълнение</a:t>
            </a: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sz="2700" b="1"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dirty="0">
              <a:solidFill>
                <a:srgbClr val="404040"/>
              </a:solidFill>
              <a:latin typeface="Cambria"/>
              <a:ea typeface="Cambria"/>
              <a:cs typeface="Cambria"/>
              <a:sym typeface="Cambria"/>
            </a:endParaRPr>
          </a:p>
        </p:txBody>
      </p:sp>
      <p:pic>
        <p:nvPicPr>
          <p:cNvPr id="2" name="Picture 1" descr="A close up of a card&#10;&#10;AI-generated content may be incorrect.">
            <a:extLst>
              <a:ext uri="{FF2B5EF4-FFF2-40B4-BE49-F238E27FC236}">
                <a16:creationId xmlns:a16="http://schemas.microsoft.com/office/drawing/2014/main" id="{57CC46B7-E8E6-56F4-382C-FA7104A2C8F6}"/>
              </a:ext>
            </a:extLst>
          </p:cNvPr>
          <p:cNvPicPr>
            <a:picLocks noChangeAspect="1"/>
          </p:cNvPicPr>
          <p:nvPr/>
        </p:nvPicPr>
        <p:blipFill>
          <a:blip r:embed="rId4"/>
          <a:stretch>
            <a:fillRect/>
          </a:stretch>
        </p:blipFill>
        <p:spPr>
          <a:xfrm>
            <a:off x="3234690" y="282290"/>
            <a:ext cx="6332220" cy="1013460"/>
          </a:xfrm>
          <a:prstGeom prst="rect">
            <a:avLst/>
          </a:prstGeom>
        </p:spPr>
      </p:pic>
      <p:pic>
        <p:nvPicPr>
          <p:cNvPr id="3" name="Picture 2" descr="Blue and white text on a black background&#10;&#10;AI-generated content may be incorrect.">
            <a:extLst>
              <a:ext uri="{FF2B5EF4-FFF2-40B4-BE49-F238E27FC236}">
                <a16:creationId xmlns:a16="http://schemas.microsoft.com/office/drawing/2014/main" id="{9985EE04-F882-6740-F0DE-E8A68A165E1C}"/>
              </a:ext>
            </a:extLst>
          </p:cNvPr>
          <p:cNvPicPr>
            <a:picLocks noChangeAspect="1"/>
          </p:cNvPicPr>
          <p:nvPr/>
        </p:nvPicPr>
        <p:blipFill>
          <a:blip r:embed="rId5"/>
          <a:stretch>
            <a:fillRect/>
          </a:stretch>
        </p:blipFill>
        <p:spPr>
          <a:xfrm>
            <a:off x="580841" y="457200"/>
            <a:ext cx="2388502" cy="526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a78500d431_0_265"/>
          <p:cNvSpPr txBox="1">
            <a:spLocks noGrp="1"/>
          </p:cNvSpPr>
          <p:nvPr>
            <p:ph type="title"/>
          </p:nvPr>
        </p:nvSpPr>
        <p:spPr>
          <a:xfrm>
            <a:off x="487680" y="109010"/>
            <a:ext cx="10972800" cy="1143000"/>
          </a:xfrm>
          <a:prstGeom prst="rect">
            <a:avLst/>
          </a:prstGeom>
        </p:spPr>
        <p:txBody>
          <a:bodyPr spcFirstLastPara="1" wrap="square" lIns="91425" tIns="45700" rIns="91425" bIns="45700" anchor="ctr" anchorCtr="0">
            <a:normAutofit/>
          </a:bodyPr>
          <a:lstStyle/>
          <a:p>
            <a:pPr marL="0" lvl="0" indent="0" algn="ctr" rtl="0">
              <a:lnSpc>
                <a:spcPct val="115000"/>
              </a:lnSpc>
              <a:spcBef>
                <a:spcPts val="1800"/>
              </a:spcBef>
              <a:spcAft>
                <a:spcPts val="400"/>
              </a:spcAft>
              <a:buNone/>
            </a:pPr>
            <a:r>
              <a:rPr lang="bg" sz="3400" dirty="0">
                <a:solidFill>
                  <a:srgbClr val="12856F"/>
                </a:solidFill>
              </a:rPr>
              <a:t>Казус: Проект за надзор на вятърни паркове (</a:t>
            </a:r>
            <a:r>
              <a:rPr lang="en-US" sz="3400" dirty="0">
                <a:solidFill>
                  <a:srgbClr val="12856F"/>
                </a:solidFill>
              </a:rPr>
              <a:t>II)</a:t>
            </a:r>
            <a:endParaRPr sz="3400" dirty="0">
              <a:solidFill>
                <a:srgbClr val="12856F"/>
              </a:solidFill>
            </a:endParaRPr>
          </a:p>
        </p:txBody>
      </p:sp>
      <p:sp>
        <p:nvSpPr>
          <p:cNvPr id="180" name="Google Shape;180;g3a78500d431_0_265"/>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10</a:t>
            </a:fld>
            <a:endParaRPr/>
          </a:p>
        </p:txBody>
      </p:sp>
      <p:sp>
        <p:nvSpPr>
          <p:cNvPr id="182" name="Google Shape;182;g3a78500d431_0_265"/>
          <p:cNvSpPr txBox="1"/>
          <p:nvPr/>
        </p:nvSpPr>
        <p:spPr>
          <a:xfrm>
            <a:off x="5002306" y="1062699"/>
            <a:ext cx="7189693" cy="58041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Aft>
                <a:spcPts val="0"/>
              </a:spcAft>
              <a:buNone/>
            </a:pPr>
            <a:r>
              <a:rPr lang="bg" sz="1800" b="1" dirty="0">
                <a:solidFill>
                  <a:srgbClr val="12856F"/>
                </a:solidFill>
                <a:highlight>
                  <a:srgbClr val="FFFFFF"/>
                </a:highlight>
              </a:rPr>
              <a:t>Съвети за кабинетно проучване/анализ на документи</a:t>
            </a:r>
            <a:endParaRPr sz="1800" b="1" dirty="0">
              <a:solidFill>
                <a:srgbClr val="12856F"/>
              </a:solidFill>
              <a:highlight>
                <a:srgbClr val="FFFFFF"/>
              </a:highlight>
            </a:endParaRPr>
          </a:p>
          <a:p>
            <a:pPr lvl="0">
              <a:lnSpc>
                <a:spcPct val="115000"/>
              </a:lnSpc>
              <a:spcBef>
                <a:spcPts val="1000"/>
              </a:spcBef>
            </a:pPr>
            <a:r>
              <a:rPr lang="bg" sz="1600" dirty="0">
                <a:solidFill>
                  <a:srgbClr val="404040"/>
                </a:solidFill>
                <a:highlight>
                  <a:srgbClr val="FFFFFF"/>
                </a:highlight>
              </a:rPr>
              <a:t>Когато търсите индикации за риск от за </a:t>
            </a:r>
            <a:r>
              <a:rPr lang="bg-BG" sz="1600" dirty="0">
                <a:highlight>
                  <a:srgbClr val="FFFFFF"/>
                </a:highlight>
              </a:rPr>
              <a:t>неправомерно </a:t>
            </a:r>
            <a:r>
              <a:rPr lang="bg" sz="1600" dirty="0">
                <a:solidFill>
                  <a:srgbClr val="404040"/>
                </a:solidFill>
                <a:highlight>
                  <a:srgbClr val="FFFFFF"/>
                </a:highlight>
              </a:rPr>
              <a:t>или фантомно подизпълнение при проекти, свързани с климата или околната среда, обърнете внимание на:</a:t>
            </a:r>
            <a:endParaRPr sz="1600" dirty="0">
              <a:solidFill>
                <a:srgbClr val="404040"/>
              </a:solidFill>
              <a:highlight>
                <a:srgbClr val="FFFFFF"/>
              </a:highlight>
            </a:endParaRPr>
          </a:p>
          <a:p>
            <a:pPr marL="596900" lvl="0" indent="-317500" algn="l" rtl="0">
              <a:lnSpc>
                <a:spcPct val="115000"/>
              </a:lnSpc>
              <a:spcBef>
                <a:spcPts val="1000"/>
              </a:spcBef>
              <a:spcAft>
                <a:spcPts val="0"/>
              </a:spcAft>
              <a:buClr>
                <a:srgbClr val="404040"/>
              </a:buClr>
              <a:buSzPts val="1400"/>
              <a:buChar char="●"/>
            </a:pPr>
            <a:r>
              <a:rPr lang="bg" sz="1600" b="1" dirty="0">
                <a:solidFill>
                  <a:srgbClr val="404040"/>
                </a:solidFill>
                <a:highlight>
                  <a:srgbClr val="FFFFFF"/>
                </a:highlight>
              </a:rPr>
              <a:t>Данните за регистрация на фирмата </a:t>
            </a:r>
            <a:r>
              <a:rPr lang="bg" sz="1600" dirty="0">
                <a:solidFill>
                  <a:srgbClr val="404040"/>
                </a:solidFill>
                <a:highlight>
                  <a:srgbClr val="FFFFFF"/>
                </a:highlight>
              </a:rPr>
              <a:t>– Подизпълнителят законно ли е регистриран? Кога е основан?</a:t>
            </a:r>
            <a:endParaRPr sz="1600" dirty="0">
              <a:solidFill>
                <a:srgbClr val="404040"/>
              </a:solidFill>
              <a:highlight>
                <a:srgbClr val="FFFFFF"/>
              </a:highlight>
            </a:endParaRPr>
          </a:p>
          <a:p>
            <a:pPr marL="596900" lvl="0" indent="-317500" algn="l" rtl="0">
              <a:lnSpc>
                <a:spcPct val="115000"/>
              </a:lnSpc>
              <a:spcBef>
                <a:spcPts val="0"/>
              </a:spcBef>
              <a:spcAft>
                <a:spcPts val="0"/>
              </a:spcAft>
              <a:buClr>
                <a:srgbClr val="404040"/>
              </a:buClr>
              <a:buSzPts val="1400"/>
              <a:buChar char="●"/>
            </a:pPr>
            <a:r>
              <a:rPr lang="bg" sz="1600" b="1" dirty="0">
                <a:solidFill>
                  <a:srgbClr val="404040"/>
                </a:solidFill>
                <a:highlight>
                  <a:srgbClr val="FFFFFF"/>
                </a:highlight>
              </a:rPr>
              <a:t>Съответствие на бизнес дейността </a:t>
            </a:r>
            <a:r>
              <a:rPr lang="bg" sz="1600" dirty="0">
                <a:solidFill>
                  <a:srgbClr val="404040"/>
                </a:solidFill>
                <a:highlight>
                  <a:srgbClr val="FFFFFF"/>
                </a:highlight>
              </a:rPr>
              <a:t>– Съответства ли декларираната дейност на компанията на услугите по договор?</a:t>
            </a:r>
            <a:endParaRPr sz="1600" dirty="0">
              <a:solidFill>
                <a:srgbClr val="404040"/>
              </a:solidFill>
              <a:highlight>
                <a:srgbClr val="FFFFFF"/>
              </a:highlight>
            </a:endParaRPr>
          </a:p>
          <a:p>
            <a:pPr marL="596900" lvl="0" indent="-317500" algn="l" rtl="0">
              <a:lnSpc>
                <a:spcPct val="115000"/>
              </a:lnSpc>
              <a:spcBef>
                <a:spcPts val="0"/>
              </a:spcBef>
              <a:spcAft>
                <a:spcPts val="0"/>
              </a:spcAft>
              <a:buClr>
                <a:srgbClr val="404040"/>
              </a:buClr>
              <a:buSzPts val="1400"/>
              <a:buChar char="●"/>
            </a:pPr>
            <a:r>
              <a:rPr lang="bg" sz="1600" b="1" dirty="0">
                <a:solidFill>
                  <a:srgbClr val="404040"/>
                </a:solidFill>
                <a:highlight>
                  <a:srgbClr val="FFFFFF"/>
                </a:highlight>
              </a:rPr>
              <a:t>Постигнати резултати </a:t>
            </a:r>
            <a:r>
              <a:rPr lang="bg" sz="1600" dirty="0">
                <a:solidFill>
                  <a:srgbClr val="404040"/>
                </a:solidFill>
                <a:highlight>
                  <a:srgbClr val="FFFFFF"/>
                </a:highlight>
              </a:rPr>
              <a:t>– Изпълнявала ли е компанията подобни проекти преди или е съвсем нова?</a:t>
            </a:r>
            <a:endParaRPr sz="1600" dirty="0">
              <a:solidFill>
                <a:srgbClr val="404040"/>
              </a:solidFill>
              <a:highlight>
                <a:srgbClr val="FFFFFF"/>
              </a:highlight>
            </a:endParaRPr>
          </a:p>
          <a:p>
            <a:pPr marL="596900" lvl="0" indent="-317500" algn="l" rtl="0">
              <a:lnSpc>
                <a:spcPct val="115000"/>
              </a:lnSpc>
              <a:spcBef>
                <a:spcPts val="0"/>
              </a:spcBef>
              <a:spcAft>
                <a:spcPts val="0"/>
              </a:spcAft>
              <a:buClr>
                <a:srgbClr val="404040"/>
              </a:buClr>
              <a:buSzPts val="1400"/>
              <a:buChar char="●"/>
            </a:pPr>
            <a:r>
              <a:rPr lang="bg" sz="1600" b="1" dirty="0">
                <a:solidFill>
                  <a:srgbClr val="404040"/>
                </a:solidFill>
                <a:highlight>
                  <a:srgbClr val="FFFFFF"/>
                </a:highlight>
              </a:rPr>
              <a:t>Прозрачност на собствеността </a:t>
            </a:r>
            <a:r>
              <a:rPr lang="bg" sz="1600" dirty="0">
                <a:solidFill>
                  <a:srgbClr val="404040"/>
                </a:solidFill>
                <a:highlight>
                  <a:srgbClr val="FFFFFF"/>
                </a:highlight>
              </a:rPr>
              <a:t>– Свързани ли са собствениците или директорите с главния изпълнител или с публични длъжностни лица?</a:t>
            </a:r>
            <a:endParaRPr sz="1600" dirty="0">
              <a:solidFill>
                <a:srgbClr val="404040"/>
              </a:solidFill>
              <a:highlight>
                <a:srgbClr val="FFFFFF"/>
              </a:highlight>
            </a:endParaRPr>
          </a:p>
          <a:p>
            <a:pPr marL="596900" lvl="0" indent="-317500" algn="l" rtl="0">
              <a:lnSpc>
                <a:spcPct val="115000"/>
              </a:lnSpc>
              <a:spcBef>
                <a:spcPts val="0"/>
              </a:spcBef>
              <a:spcAft>
                <a:spcPts val="0"/>
              </a:spcAft>
              <a:buClr>
                <a:srgbClr val="404040"/>
              </a:buClr>
              <a:buSzPts val="1400"/>
              <a:buChar char="●"/>
            </a:pPr>
            <a:r>
              <a:rPr lang="bg" sz="1600" b="1" dirty="0">
                <a:solidFill>
                  <a:srgbClr val="404040"/>
                </a:solidFill>
                <a:highlight>
                  <a:srgbClr val="FFFFFF"/>
                </a:highlight>
              </a:rPr>
              <a:t>Анекси към договори </a:t>
            </a:r>
            <a:r>
              <a:rPr lang="bg" sz="1600" dirty="0">
                <a:solidFill>
                  <a:srgbClr val="404040"/>
                </a:solidFill>
                <a:highlight>
                  <a:srgbClr val="FFFFFF"/>
                </a:highlight>
              </a:rPr>
              <a:t>– Сравнете списъците с подизпълнители с данните от регистъра, за да откриете „фантомни“ записи.</a:t>
            </a:r>
            <a:endParaRPr sz="1600" dirty="0">
              <a:solidFill>
                <a:srgbClr val="404040"/>
              </a:solidFill>
              <a:highlight>
                <a:srgbClr val="FFFFFF"/>
              </a:highlight>
            </a:endParaRPr>
          </a:p>
          <a:p>
            <a:pPr marL="596900" lvl="0" indent="-317500" algn="l" rtl="0">
              <a:lnSpc>
                <a:spcPct val="115000"/>
              </a:lnSpc>
              <a:spcBef>
                <a:spcPts val="0"/>
              </a:spcBef>
              <a:spcAft>
                <a:spcPts val="0"/>
              </a:spcAft>
              <a:buClr>
                <a:srgbClr val="404040"/>
              </a:buClr>
              <a:buSzPts val="1400"/>
              <a:buChar char="●"/>
            </a:pPr>
            <a:r>
              <a:rPr lang="bg" sz="1600" b="1" dirty="0">
                <a:solidFill>
                  <a:srgbClr val="404040"/>
                </a:solidFill>
                <a:highlight>
                  <a:srgbClr val="FFFFFF"/>
                </a:highlight>
              </a:rPr>
              <a:t>Графици за плащане </a:t>
            </a:r>
            <a:r>
              <a:rPr lang="bg" sz="1600" dirty="0">
                <a:solidFill>
                  <a:srgbClr val="404040"/>
                </a:solidFill>
                <a:highlight>
                  <a:srgbClr val="FFFFFF"/>
                </a:highlight>
              </a:rPr>
              <a:t>– Потърсете необичайно високи плащания към подизпълнители със слаб капацитет.</a:t>
            </a:r>
            <a:endParaRPr sz="1600" dirty="0">
              <a:solidFill>
                <a:srgbClr val="404040"/>
              </a:solidFill>
              <a:highlight>
                <a:srgbClr val="FFFFFF"/>
              </a:highlight>
            </a:endParaRPr>
          </a:p>
          <a:p>
            <a:pPr marL="0" lvl="0" indent="0" algn="l" rtl="0">
              <a:lnSpc>
                <a:spcPct val="115000"/>
              </a:lnSpc>
              <a:spcBef>
                <a:spcPts val="1400"/>
              </a:spcBef>
              <a:spcAft>
                <a:spcPts val="400"/>
              </a:spcAft>
              <a:buNone/>
            </a:pPr>
            <a:endParaRPr sz="1600" b="1" dirty="0">
              <a:solidFill>
                <a:srgbClr val="404040"/>
              </a:solidFill>
              <a:highlight>
                <a:srgbClr val="FFFFFF"/>
              </a:highlight>
            </a:endParaRPr>
          </a:p>
        </p:txBody>
      </p:sp>
      <p:pic>
        <p:nvPicPr>
          <p:cNvPr id="2" name="Google Shape;183;g3a78500d431_0_265">
            <a:extLst>
              <a:ext uri="{FF2B5EF4-FFF2-40B4-BE49-F238E27FC236}">
                <a16:creationId xmlns:a16="http://schemas.microsoft.com/office/drawing/2014/main" id="{7FA13607-038D-F9C5-E563-7679BC1E6CB3}"/>
              </a:ext>
            </a:extLst>
          </p:cNvPr>
          <p:cNvPicPr preferRelativeResize="0"/>
          <p:nvPr/>
        </p:nvPicPr>
        <p:blipFill rotWithShape="1">
          <a:blip r:embed="rId3">
            <a:alphaModFix/>
          </a:blip>
          <a:srcRect r="20716"/>
          <a:stretch/>
        </p:blipFill>
        <p:spPr>
          <a:xfrm>
            <a:off x="1" y="1331640"/>
            <a:ext cx="4881282" cy="4396807"/>
          </a:xfrm>
          <a:prstGeom prst="rect">
            <a:avLst/>
          </a:prstGeom>
          <a:noFill/>
          <a:ln>
            <a:noFill/>
          </a:ln>
        </p:spPr>
      </p:pic>
      <p:sp>
        <p:nvSpPr>
          <p:cNvPr id="3" name="Google Shape;142;g3a8d4f1cfa1_0_0">
            <a:extLst>
              <a:ext uri="{FF2B5EF4-FFF2-40B4-BE49-F238E27FC236}">
                <a16:creationId xmlns:a16="http://schemas.microsoft.com/office/drawing/2014/main" id="{188C5833-C152-8B65-E64F-EF9FEEA93C6D}"/>
              </a:ext>
            </a:extLst>
          </p:cNvPr>
          <p:cNvSpPr txBox="1"/>
          <p:nvPr/>
        </p:nvSpPr>
        <p:spPr>
          <a:xfrm>
            <a:off x="2974080" y="5728447"/>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8655a01f76_1_8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11</a:t>
            </a:fld>
            <a:endParaRPr/>
          </a:p>
        </p:txBody>
      </p:sp>
      <p:sp>
        <p:nvSpPr>
          <p:cNvPr id="189" name="Google Shape;189;g38655a01f76_1_82"/>
          <p:cNvSpPr txBox="1">
            <a:spLocks noGrp="1"/>
          </p:cNvSpPr>
          <p:nvPr>
            <p:ph type="title"/>
          </p:nvPr>
        </p:nvSpPr>
        <p:spPr>
          <a:xfrm>
            <a:off x="582312" y="57150"/>
            <a:ext cx="9933900" cy="1143000"/>
          </a:xfrm>
          <a:prstGeom prst="rect">
            <a:avLst/>
          </a:prstGeom>
          <a:noFill/>
          <a:ln>
            <a:noFill/>
          </a:ln>
        </p:spPr>
        <p:txBody>
          <a:bodyPr spcFirstLastPara="1" wrap="square" lIns="91425" tIns="45700" rIns="91425" bIns="45700" anchor="ctr" anchorCtr="0">
            <a:noAutofit/>
          </a:bodyPr>
          <a:lstStyle/>
          <a:p>
            <a:pPr marL="101600" lvl="0" indent="0" algn="ctr" rtl="0">
              <a:spcBef>
                <a:spcPts val="1000"/>
              </a:spcBef>
              <a:spcAft>
                <a:spcPts val="0"/>
              </a:spcAft>
              <a:buClr>
                <a:srgbClr val="666666"/>
              </a:buClr>
              <a:buSzPts val="2000"/>
              <a:buFont typeface="Arial"/>
              <a:buNone/>
            </a:pPr>
            <a:r>
              <a:rPr lang="ru-RU" sz="3400" dirty="0">
                <a:solidFill>
                  <a:srgbClr val="12856F"/>
                </a:solidFill>
              </a:rPr>
              <a:t>Неправомерно</a:t>
            </a:r>
            <a:r>
              <a:rPr lang="bg" sz="3400" dirty="0">
                <a:solidFill>
                  <a:srgbClr val="12856F"/>
                </a:solidFill>
              </a:rPr>
              <a:t> (фантомно) подизпълнение и възможни индикации</a:t>
            </a:r>
            <a:endParaRPr sz="3400" dirty="0">
              <a:solidFill>
                <a:srgbClr val="12856F"/>
              </a:solidFill>
            </a:endParaRPr>
          </a:p>
        </p:txBody>
      </p:sp>
      <p:pic>
        <p:nvPicPr>
          <p:cNvPr id="190" name="Google Shape;190;g38655a01f76_1_82"/>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91" name="Google Shape;191;g38655a01f76_1_82"/>
          <p:cNvSpPr txBox="1">
            <a:spLocks noGrp="1"/>
          </p:cNvSpPr>
          <p:nvPr>
            <p:ph type="body" idx="1"/>
          </p:nvPr>
        </p:nvSpPr>
        <p:spPr>
          <a:xfrm>
            <a:off x="5880975" y="1259900"/>
            <a:ext cx="5595300" cy="5409450"/>
          </a:xfrm>
          <a:prstGeom prst="rect">
            <a:avLst/>
          </a:prstGeom>
          <a:noFill/>
          <a:ln>
            <a:noFill/>
          </a:ln>
        </p:spPr>
        <p:txBody>
          <a:bodyPr spcFirstLastPara="1" wrap="square" lIns="91425" tIns="45700" rIns="91425" bIns="45700" anchor="t" anchorCtr="0">
            <a:noAutofit/>
          </a:bodyPr>
          <a:lstStyle/>
          <a:p>
            <a:pPr marL="101600" lvl="0" indent="0" algn="ctr" rtl="0">
              <a:lnSpc>
                <a:spcPct val="100000"/>
              </a:lnSpc>
              <a:spcBef>
                <a:spcPts val="1000"/>
              </a:spcBef>
              <a:spcAft>
                <a:spcPts val="0"/>
              </a:spcAft>
              <a:buClr>
                <a:srgbClr val="666666"/>
              </a:buClr>
              <a:buSzPts val="2000"/>
              <a:buNone/>
            </a:pPr>
            <a:r>
              <a:rPr lang="bg" sz="1800" i="1" dirty="0">
                <a:solidFill>
                  <a:srgbClr val="12856F"/>
                </a:solidFill>
                <a:latin typeface="Arial"/>
                <a:ea typeface="Arial"/>
                <a:cs typeface="Arial"/>
                <a:sym typeface="Arial"/>
              </a:rPr>
              <a:t> </a:t>
            </a:r>
            <a:r>
              <a:rPr lang="bg" sz="2000" b="1" dirty="0">
                <a:solidFill>
                  <a:srgbClr val="12856F"/>
                </a:solidFill>
                <a:latin typeface="Arial"/>
                <a:ea typeface="Arial"/>
                <a:cs typeface="Arial"/>
                <a:sym typeface="Arial"/>
              </a:rPr>
              <a:t>Корупционни практики </a:t>
            </a:r>
            <a:br>
              <a:rPr lang="en-US" sz="2000" b="1" dirty="0">
                <a:solidFill>
                  <a:srgbClr val="12856F"/>
                </a:solidFill>
                <a:latin typeface="Arial"/>
                <a:ea typeface="Arial"/>
                <a:cs typeface="Arial"/>
                <a:sym typeface="Arial"/>
              </a:rPr>
            </a:br>
            <a:r>
              <a:rPr lang="bg" sz="2000" b="1" dirty="0">
                <a:solidFill>
                  <a:srgbClr val="12856F"/>
                </a:solidFill>
                <a:latin typeface="Arial"/>
                <a:ea typeface="Arial"/>
                <a:cs typeface="Arial"/>
                <a:sym typeface="Arial"/>
              </a:rPr>
              <a:t>при подизпълнението</a:t>
            </a:r>
            <a:endParaRPr sz="2000" dirty="0">
              <a:solidFill>
                <a:srgbClr val="12856F"/>
              </a:solidFill>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2000" b="1" dirty="0">
                <a:solidFill>
                  <a:srgbClr val="12856F"/>
                </a:solidFill>
              </a:rPr>
              <a:t>Надценка на разходите: </a:t>
            </a:r>
            <a:r>
              <a:rPr lang="bg" sz="1600" dirty="0">
                <a:latin typeface="Arial"/>
                <a:ea typeface="Arial"/>
                <a:cs typeface="Arial"/>
                <a:sym typeface="Arial"/>
              </a:rPr>
              <a:t>Подизпълнител, по споразумение с основния изпълнител, може да завиши цените на услугите, за да постигне по-високи печалби, често в замяна на „комисионна“.</a:t>
            </a:r>
            <a:endParaRPr sz="1600" dirty="0">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2000" b="1" dirty="0">
                <a:solidFill>
                  <a:srgbClr val="12856F"/>
                </a:solidFill>
              </a:rPr>
              <a:t>Прикриване на грешки:</a:t>
            </a:r>
            <a:r>
              <a:rPr lang="bg" sz="1800" b="1" dirty="0">
                <a:latin typeface="Arial"/>
                <a:ea typeface="Arial"/>
                <a:cs typeface="Arial"/>
                <a:sym typeface="Arial"/>
              </a:rPr>
              <a:t> </a:t>
            </a:r>
            <a:r>
              <a:rPr lang="bg" sz="1600" dirty="0">
                <a:latin typeface="Arial"/>
                <a:ea typeface="Arial"/>
                <a:cs typeface="Arial"/>
                <a:sym typeface="Arial"/>
              </a:rPr>
              <a:t>Главният изпълнител може да си затвори очите за грешките на подизпълнителите, ако получи ползи от тях, което може да доведе до вреда за инвеститора.</a:t>
            </a:r>
            <a:endParaRPr sz="1600" dirty="0">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2000" b="1" dirty="0">
                <a:solidFill>
                  <a:srgbClr val="12856F"/>
                </a:solidFill>
              </a:rPr>
              <a:t>Нелоялни финансови практики:</a:t>
            </a:r>
            <a:r>
              <a:rPr lang="bg" sz="1800" b="1" dirty="0">
                <a:latin typeface="Arial"/>
                <a:ea typeface="Arial"/>
                <a:cs typeface="Arial"/>
                <a:sym typeface="Arial"/>
              </a:rPr>
              <a:t> </a:t>
            </a:r>
            <a:r>
              <a:rPr lang="bg" sz="1600" dirty="0">
                <a:latin typeface="Arial"/>
                <a:ea typeface="Arial"/>
                <a:cs typeface="Arial"/>
                <a:sym typeface="Arial"/>
              </a:rPr>
              <a:t>Главният изпълнител може да забави плащанията към подизпълнителите, като задържи средства от инвеститора, а подизпълнителите получават плащания по-късно, отколкото би трябвало.</a:t>
            </a:r>
            <a:endParaRPr sz="1600" b="1" i="0" u="none" strike="noStrike" dirty="0">
              <a:solidFill>
                <a:srgbClr val="108670"/>
              </a:solidFill>
              <a:latin typeface="Arial"/>
              <a:ea typeface="Arial"/>
              <a:cs typeface="Arial"/>
              <a:sym typeface="Arial"/>
            </a:endParaRPr>
          </a:p>
        </p:txBody>
      </p:sp>
      <p:pic>
        <p:nvPicPr>
          <p:cNvPr id="2" name="Google Shape;192;g38655a01f76_1_82">
            <a:extLst>
              <a:ext uri="{FF2B5EF4-FFF2-40B4-BE49-F238E27FC236}">
                <a16:creationId xmlns:a16="http://schemas.microsoft.com/office/drawing/2014/main" id="{69593EC7-BF72-9C39-AA1B-6D44DCA70A5C}"/>
              </a:ext>
            </a:extLst>
          </p:cNvPr>
          <p:cNvPicPr preferRelativeResize="0"/>
          <p:nvPr/>
        </p:nvPicPr>
        <p:blipFill rotWithShape="1">
          <a:blip r:embed="rId4">
            <a:alphaModFix/>
          </a:blip>
          <a:srcRect l="28119"/>
          <a:stretch/>
        </p:blipFill>
        <p:spPr>
          <a:xfrm>
            <a:off x="0" y="1259900"/>
            <a:ext cx="5217549" cy="4837376"/>
          </a:xfrm>
          <a:prstGeom prst="rect">
            <a:avLst/>
          </a:prstGeom>
          <a:noFill/>
          <a:ln>
            <a:noFill/>
          </a:ln>
        </p:spPr>
      </p:pic>
      <p:sp>
        <p:nvSpPr>
          <p:cNvPr id="3" name="Google Shape;142;g3a8d4f1cfa1_0_0">
            <a:extLst>
              <a:ext uri="{FF2B5EF4-FFF2-40B4-BE49-F238E27FC236}">
                <a16:creationId xmlns:a16="http://schemas.microsoft.com/office/drawing/2014/main" id="{88CAA1AA-D730-8CC1-E815-5854F7BA5D55}"/>
              </a:ext>
            </a:extLst>
          </p:cNvPr>
          <p:cNvSpPr txBox="1"/>
          <p:nvPr/>
        </p:nvSpPr>
        <p:spPr>
          <a:xfrm>
            <a:off x="3248661" y="6064421"/>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8655a01f76_1_8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12</a:t>
            </a:fld>
            <a:endParaRPr/>
          </a:p>
        </p:txBody>
      </p:sp>
      <p:sp>
        <p:nvSpPr>
          <p:cNvPr id="199" name="Google Shape;199;g38655a01f76_1_89"/>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 sz="3400" dirty="0">
                <a:solidFill>
                  <a:srgbClr val="12856F"/>
                </a:solidFill>
                <a:latin typeface="Arial"/>
                <a:ea typeface="Arial"/>
                <a:cs typeface="Arial"/>
                <a:sym typeface="Arial"/>
              </a:rPr>
              <a:t>Подизпълнение</a:t>
            </a:r>
            <a:br>
              <a:rPr lang="bg" sz="3400" dirty="0">
                <a:solidFill>
                  <a:srgbClr val="12856F"/>
                </a:solidFill>
                <a:latin typeface="Arial"/>
                <a:ea typeface="Arial"/>
                <a:cs typeface="Arial"/>
                <a:sym typeface="Arial"/>
              </a:rPr>
            </a:br>
            <a:r>
              <a:rPr lang="bg-BG" sz="2500" dirty="0">
                <a:solidFill>
                  <a:srgbClr val="12856F"/>
                </a:solidFill>
              </a:rPr>
              <a:t>Стъпка 1 – Кабинетно проучване</a:t>
            </a:r>
            <a:br>
              <a:rPr lang="bg-BG" sz="2500" dirty="0">
                <a:solidFill>
                  <a:srgbClr val="12856F"/>
                </a:solidFill>
              </a:rPr>
            </a:br>
            <a:r>
              <a:rPr lang="ru-RU" sz="2500" b="1" dirty="0">
                <a:solidFill>
                  <a:srgbClr val="12856F"/>
                </a:solidFill>
              </a:rPr>
              <a:t>Раздел Б: Информация за договора</a:t>
            </a:r>
            <a:endParaRPr sz="2500" dirty="0">
              <a:solidFill>
                <a:srgbClr val="12856F"/>
              </a:solidFill>
              <a:latin typeface="Arial"/>
              <a:ea typeface="Arial"/>
              <a:cs typeface="Arial"/>
              <a:sym typeface="Arial"/>
            </a:endParaRPr>
          </a:p>
        </p:txBody>
      </p:sp>
      <p:pic>
        <p:nvPicPr>
          <p:cNvPr id="200" name="Google Shape;200;g38655a01f76_1_89"/>
          <p:cNvPicPr preferRelativeResize="0"/>
          <p:nvPr/>
        </p:nvPicPr>
        <p:blipFill rotWithShape="1">
          <a:blip r:embed="rId3">
            <a:alphaModFix/>
          </a:blip>
          <a:srcRect t="8963" b="10"/>
          <a:stretch>
            <a:fillRect/>
          </a:stretch>
        </p:blipFill>
        <p:spPr>
          <a:xfrm>
            <a:off x="10160050" y="0"/>
            <a:ext cx="1921091" cy="2185148"/>
          </a:xfrm>
          <a:prstGeom prst="rect">
            <a:avLst/>
          </a:prstGeom>
          <a:noFill/>
          <a:ln>
            <a:noFill/>
          </a:ln>
        </p:spPr>
      </p:pic>
      <p:sp>
        <p:nvSpPr>
          <p:cNvPr id="201" name="Google Shape;201;g38655a01f76_1_89"/>
          <p:cNvSpPr txBox="1">
            <a:spLocks noGrp="1"/>
          </p:cNvSpPr>
          <p:nvPr>
            <p:ph type="body" idx="1"/>
          </p:nvPr>
        </p:nvSpPr>
        <p:spPr>
          <a:xfrm>
            <a:off x="142381" y="1829286"/>
            <a:ext cx="12191999" cy="4986954"/>
          </a:xfrm>
          <a:prstGeom prst="rect">
            <a:avLst/>
          </a:prstGeom>
          <a:noFill/>
          <a:ln>
            <a:noFill/>
          </a:ln>
        </p:spPr>
        <p:txBody>
          <a:bodyPr spcFirstLastPara="1" wrap="square" lIns="91425" tIns="45700" rIns="91425" bIns="45700" anchor="t" anchorCtr="0">
            <a:noAutofit/>
          </a:bodyPr>
          <a:lstStyle/>
          <a:p>
            <a:pPr marL="101600" lvl="0" indent="0" algn="ctr" rtl="0">
              <a:lnSpc>
                <a:spcPct val="100000"/>
              </a:lnSpc>
              <a:spcBef>
                <a:spcPts val="1000"/>
              </a:spcBef>
              <a:spcAft>
                <a:spcPts val="0"/>
              </a:spcAft>
              <a:buClr>
                <a:srgbClr val="666666"/>
              </a:buClr>
              <a:buSzPts val="2000"/>
              <a:buNone/>
            </a:pPr>
            <a:r>
              <a:rPr lang="bg" sz="1800" b="1" i="1" dirty="0">
                <a:solidFill>
                  <a:srgbClr val="12856F"/>
                </a:solidFill>
              </a:rPr>
              <a:t> </a:t>
            </a:r>
            <a:r>
              <a:rPr lang="bg" sz="2000" b="1" dirty="0">
                <a:solidFill>
                  <a:srgbClr val="12856F"/>
                </a:solidFill>
              </a:rPr>
              <a:t>Неправомерно (фантомно) подизпълнение и възможни „червени лампички“/рискове</a:t>
            </a:r>
            <a:endParaRPr sz="2000" b="1" dirty="0">
              <a:solidFill>
                <a:srgbClr val="12856F"/>
              </a:solidFill>
            </a:endParaRPr>
          </a:p>
          <a:p>
            <a:pPr marL="457200" lvl="0" indent="-342900" rtl="0">
              <a:lnSpc>
                <a:spcPct val="115000"/>
              </a:lnSpc>
              <a:spcBef>
                <a:spcPts val="360"/>
              </a:spcBef>
              <a:spcAft>
                <a:spcPts val="0"/>
              </a:spcAft>
              <a:buSzPts val="1800"/>
              <a:buNone/>
            </a:pPr>
            <a:endParaRPr lang="bg" sz="1800" dirty="0"/>
          </a:p>
          <a:p>
            <a:pPr marL="457200" lvl="0" indent="-342900" rtl="0">
              <a:lnSpc>
                <a:spcPct val="115000"/>
              </a:lnSpc>
              <a:spcBef>
                <a:spcPts val="360"/>
              </a:spcBef>
              <a:spcAft>
                <a:spcPts val="0"/>
              </a:spcAft>
              <a:buSzPts val="1800"/>
              <a:buNone/>
            </a:pPr>
            <a:r>
              <a:rPr lang="bg" sz="1800" dirty="0"/>
              <a:t>Мониторингът на подизпълнението е от решаващо значение, за да се гарантира, че строителните работи и услугите, предоставяни от подизпълнителите, отговарят на изискванията на основния договор, като същевременно спазват стандартите и сертификатите за качество и опазване на околната среда.</a:t>
            </a:r>
            <a:endParaRPr sz="1800" dirty="0">
              <a:latin typeface="Arial"/>
              <a:ea typeface="Arial"/>
              <a:cs typeface="Arial"/>
              <a:sym typeface="Arial"/>
            </a:endParaRPr>
          </a:p>
          <a:p>
            <a:pPr marL="457200" lvl="0" indent="-342900" algn="ctr" rtl="0">
              <a:lnSpc>
                <a:spcPct val="115000"/>
              </a:lnSpc>
              <a:spcBef>
                <a:spcPts val="1160"/>
              </a:spcBef>
              <a:spcAft>
                <a:spcPts val="0"/>
              </a:spcAft>
              <a:buSzPts val="1800"/>
              <a:buNone/>
            </a:pPr>
            <a:r>
              <a:rPr lang="bg" sz="2000" b="1" dirty="0">
                <a:solidFill>
                  <a:srgbClr val="FF0000"/>
                </a:solidFill>
              </a:rPr>
              <a:t>"Червени лампички“ (които може да бъдат открити при анализа на документи):</a:t>
            </a:r>
            <a:endParaRPr b="1" dirty="0"/>
          </a:p>
          <a:p>
            <a:pPr marL="457200" lvl="0" indent="-342900" algn="l" rtl="0">
              <a:lnSpc>
                <a:spcPct val="115000"/>
              </a:lnSpc>
              <a:spcBef>
                <a:spcPts val="1160"/>
              </a:spcBef>
              <a:spcAft>
                <a:spcPts val="0"/>
              </a:spcAft>
              <a:buSzPts val="1800"/>
              <a:buFont typeface="Noto Sans Symbols"/>
              <a:buChar char="▪"/>
            </a:pPr>
            <a:r>
              <a:rPr lang="bg" sz="1800" dirty="0">
                <a:latin typeface="Arial"/>
                <a:ea typeface="Arial"/>
                <a:cs typeface="Arial"/>
                <a:sym typeface="Arial"/>
              </a:rPr>
              <a:t>Губещи оференти, наети като подизпълнители;</a:t>
            </a:r>
            <a:endParaRPr dirty="0"/>
          </a:p>
          <a:p>
            <a:pPr marL="457200" lvl="0" indent="-342900" algn="l" rtl="0">
              <a:lnSpc>
                <a:spcPct val="115000"/>
              </a:lnSpc>
              <a:spcBef>
                <a:spcPts val="1160"/>
              </a:spcBef>
              <a:spcAft>
                <a:spcPts val="0"/>
              </a:spcAft>
              <a:buSzPts val="1800"/>
              <a:buFont typeface="Noto Sans Symbols"/>
              <a:buChar char="▪"/>
            </a:pPr>
            <a:r>
              <a:rPr lang="bg" sz="1800" dirty="0">
                <a:latin typeface="Arial"/>
                <a:ea typeface="Arial"/>
                <a:cs typeface="Arial"/>
                <a:sym typeface="Arial"/>
              </a:rPr>
              <a:t>Икономически оператор предоставя информация в офертата за подизпълнителите, които се конкурират като икономически оператори в една и съща процедура по обществена поръчка;</a:t>
            </a:r>
            <a:endParaRPr dirty="0"/>
          </a:p>
          <a:p>
            <a:pPr marL="457200" lvl="0" indent="-342900" algn="l" rtl="0">
              <a:lnSpc>
                <a:spcPct val="115000"/>
              </a:lnSpc>
              <a:spcBef>
                <a:spcPts val="1160"/>
              </a:spcBef>
              <a:spcAft>
                <a:spcPts val="0"/>
              </a:spcAft>
              <a:buSzPts val="1800"/>
              <a:buFont typeface="Noto Sans Symbols"/>
              <a:buChar char="▪"/>
            </a:pPr>
            <a:r>
              <a:rPr lang="bg" sz="1800" dirty="0"/>
              <a:t>Опитните компании могат да решат да не подават оферти, а вместо това да станат подизпълнители, или оферент с предложена ниска цена може да се оттегли от търга и да стане подизпълнител впоследствие.</a:t>
            </a: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8655a01f76_1_9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13</a:t>
            </a:fld>
            <a:endParaRPr/>
          </a:p>
        </p:txBody>
      </p:sp>
      <p:pic>
        <p:nvPicPr>
          <p:cNvPr id="207" name="Google Shape;207;g38655a01f76_1_96"/>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08" name="Google Shape;208;g38655a01f76_1_96"/>
          <p:cNvSpPr txBox="1">
            <a:spLocks noGrp="1"/>
          </p:cNvSpPr>
          <p:nvPr>
            <p:ph type="body" idx="1"/>
          </p:nvPr>
        </p:nvSpPr>
        <p:spPr>
          <a:xfrm>
            <a:off x="349623" y="1521145"/>
            <a:ext cx="11071512" cy="293655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endParaRPr sz="2000" dirty="0">
              <a:solidFill>
                <a:srgbClr val="666666"/>
              </a:solidFill>
            </a:endParaRPr>
          </a:p>
          <a:p>
            <a:pPr marL="101600" lvl="0" indent="0" algn="ctr" rtl="0">
              <a:lnSpc>
                <a:spcPct val="100000"/>
              </a:lnSpc>
              <a:spcBef>
                <a:spcPts val="1000"/>
              </a:spcBef>
              <a:spcAft>
                <a:spcPts val="0"/>
              </a:spcAft>
              <a:buClr>
                <a:srgbClr val="666666"/>
              </a:buClr>
              <a:buSzPts val="2000"/>
              <a:buNone/>
            </a:pPr>
            <a:r>
              <a:rPr lang="bg" sz="1800" i="1" dirty="0">
                <a:solidFill>
                  <a:srgbClr val="12856F"/>
                </a:solidFill>
                <a:latin typeface="Arial"/>
                <a:ea typeface="Arial"/>
                <a:cs typeface="Arial"/>
                <a:sym typeface="Arial"/>
              </a:rPr>
              <a:t> </a:t>
            </a:r>
            <a:r>
              <a:rPr kumimoji="0" lang="bg" sz="2000" b="1" i="0" u="none" strike="noStrike" kern="0" cap="none" spc="0" normalizeH="0" baseline="0" noProof="0" dirty="0">
                <a:ln>
                  <a:noFill/>
                </a:ln>
                <a:solidFill>
                  <a:srgbClr val="12856F"/>
                </a:solidFill>
                <a:effectLst/>
                <a:uLnTx/>
                <a:uFillTx/>
                <a:latin typeface="Arial"/>
                <a:cs typeface="Arial"/>
                <a:sym typeface="Arial"/>
              </a:rPr>
              <a:t> Неправомерно (фантомно) подизпълнение и възможни „червени лампички“/рискове</a:t>
            </a:r>
            <a:r>
              <a:rPr lang="bg" sz="2000" dirty="0">
                <a:solidFill>
                  <a:srgbClr val="12856F"/>
                </a:solidFill>
                <a:latin typeface="Arial"/>
                <a:ea typeface="Arial"/>
                <a:cs typeface="Arial"/>
                <a:sym typeface="Arial"/>
              </a:rPr>
              <a:t> </a:t>
            </a:r>
            <a:endParaRPr sz="2000" dirty="0">
              <a:solidFill>
                <a:srgbClr val="12856F"/>
              </a:solidFill>
              <a:latin typeface="Arial"/>
              <a:ea typeface="Arial"/>
              <a:cs typeface="Arial"/>
              <a:sym typeface="Arial"/>
            </a:endParaRPr>
          </a:p>
          <a:p>
            <a:pPr marL="101600" lvl="0" indent="0" algn="ctr" rtl="0">
              <a:lnSpc>
                <a:spcPct val="100000"/>
              </a:lnSpc>
              <a:spcBef>
                <a:spcPts val="10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a:p>
            <a:pPr lvl="0" algn="ctr">
              <a:lnSpc>
                <a:spcPct val="115000"/>
              </a:lnSpc>
              <a:spcBef>
                <a:spcPts val="1160"/>
              </a:spcBef>
              <a:buNone/>
            </a:pPr>
            <a:r>
              <a:rPr lang="ru-RU" sz="2000" b="1" dirty="0">
                <a:solidFill>
                  <a:srgbClr val="FF0000"/>
                </a:solidFill>
              </a:rPr>
              <a:t>"Червени </a:t>
            </a:r>
            <a:r>
              <a:rPr lang="bg-BG" sz="2000" b="1" noProof="0" dirty="0">
                <a:solidFill>
                  <a:srgbClr val="FF0000"/>
                </a:solidFill>
              </a:rPr>
              <a:t>лампички“ (които може да бъдат открити при анализа на документи</a:t>
            </a:r>
            <a:r>
              <a:rPr lang="ru-RU" sz="2000" b="1" dirty="0">
                <a:solidFill>
                  <a:srgbClr val="FF0000"/>
                </a:solidFill>
              </a:rPr>
              <a:t>):</a:t>
            </a:r>
            <a:endParaRPr sz="1800" dirty="0">
              <a:solidFill>
                <a:schemeClr val="dk1"/>
              </a:solidFill>
              <a:latin typeface="Arial"/>
              <a:ea typeface="Arial"/>
              <a:cs typeface="Arial"/>
              <a:sym typeface="Arial"/>
            </a:endParaRPr>
          </a:p>
          <a:p>
            <a:pPr marL="457200" lvl="0" indent="-342900" algn="l" rtl="0">
              <a:lnSpc>
                <a:spcPct val="115000"/>
              </a:lnSpc>
              <a:spcBef>
                <a:spcPts val="1160"/>
              </a:spcBef>
              <a:spcAft>
                <a:spcPts val="0"/>
              </a:spcAft>
              <a:buSzPts val="1800"/>
              <a:buFont typeface="Noto Sans Symbols"/>
              <a:buChar char="❑"/>
            </a:pPr>
            <a:r>
              <a:rPr lang="bg" sz="1800" dirty="0"/>
              <a:t>подизпълнители, наемани каскадно;</a:t>
            </a:r>
            <a:endParaRPr dirty="0"/>
          </a:p>
          <a:p>
            <a:pPr marL="457200" lvl="0" indent="-342900" algn="l" rtl="0">
              <a:lnSpc>
                <a:spcPct val="115000"/>
              </a:lnSpc>
              <a:spcBef>
                <a:spcPts val="1160"/>
              </a:spcBef>
              <a:spcAft>
                <a:spcPts val="0"/>
              </a:spcAft>
              <a:buSzPts val="1800"/>
              <a:buFont typeface="Noto Sans Symbols"/>
              <a:buChar char="❑"/>
            </a:pPr>
            <a:r>
              <a:rPr lang="bg" sz="1800" dirty="0"/>
              <a:t>разлики между изискванията в техническо задание/офертата и реалното изпълнение на договора:</a:t>
            </a:r>
            <a:endParaRPr dirty="0"/>
          </a:p>
          <a:p>
            <a:pPr marL="114300" lvl="0" indent="0" algn="ctr"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sp>
        <p:nvSpPr>
          <p:cNvPr id="210" name="Google Shape;210;g38655a01f76_1_96"/>
          <p:cNvSpPr/>
          <p:nvPr/>
        </p:nvSpPr>
        <p:spPr>
          <a:xfrm>
            <a:off x="1278067" y="4794100"/>
            <a:ext cx="4277858" cy="1618800"/>
          </a:xfrm>
          <a:prstGeom prst="rect">
            <a:avLst/>
          </a:prstGeom>
          <a:solidFill>
            <a:srgbClr val="BBE0E3"/>
          </a:solidFill>
          <a:ln>
            <a:noFill/>
          </a:ln>
        </p:spPr>
        <p:txBody>
          <a:bodyPr spcFirstLastPara="1" wrap="square" lIns="91425" tIns="91425" rIns="91425" bIns="91425" anchor="ctr" anchorCtr="0">
            <a:noAutofit/>
          </a:bodyPr>
          <a:lstStyle/>
          <a:p>
            <a:pPr marL="114300" lvl="0" indent="0" algn="l" rtl="0">
              <a:lnSpc>
                <a:spcPct val="115000"/>
              </a:lnSpc>
              <a:spcBef>
                <a:spcPts val="1160"/>
              </a:spcBef>
              <a:spcAft>
                <a:spcPts val="0"/>
              </a:spcAft>
              <a:buClr>
                <a:schemeClr val="dk1"/>
              </a:buClr>
              <a:buSzPts val="1800"/>
              <a:buFont typeface="Arial"/>
              <a:buNone/>
            </a:pPr>
            <a:r>
              <a:rPr lang="bg" sz="1800" dirty="0">
                <a:solidFill>
                  <a:srgbClr val="404040"/>
                </a:solidFill>
              </a:rPr>
              <a:t>Подизпълнител извършва дейности/услуги, за които е било необходимо лично изпълнение от основния изпълнител</a:t>
            </a:r>
            <a:endParaRPr sz="3200" dirty="0">
              <a:solidFill>
                <a:srgbClr val="404040"/>
              </a:solidFill>
            </a:endParaRPr>
          </a:p>
        </p:txBody>
      </p:sp>
      <p:sp>
        <p:nvSpPr>
          <p:cNvPr id="211" name="Google Shape;211;g38655a01f76_1_96"/>
          <p:cNvSpPr/>
          <p:nvPr/>
        </p:nvSpPr>
        <p:spPr>
          <a:xfrm>
            <a:off x="6264388" y="4774153"/>
            <a:ext cx="4946423" cy="1618800"/>
          </a:xfrm>
          <a:prstGeom prst="rect">
            <a:avLst/>
          </a:prstGeom>
          <a:solidFill>
            <a:srgbClr val="BBE0E3"/>
          </a:solidFill>
          <a:ln>
            <a:noFill/>
          </a:ln>
        </p:spPr>
        <p:txBody>
          <a:bodyPr spcFirstLastPara="1" wrap="square" lIns="91425" tIns="91425" rIns="91425" bIns="91425" anchor="ctr" anchorCtr="0">
            <a:noAutofit/>
          </a:bodyPr>
          <a:lstStyle/>
          <a:p>
            <a:pPr marL="114300" lvl="0" indent="0" algn="l" rtl="0">
              <a:lnSpc>
                <a:spcPct val="115000"/>
              </a:lnSpc>
              <a:spcBef>
                <a:spcPts val="1160"/>
              </a:spcBef>
              <a:spcAft>
                <a:spcPts val="0"/>
              </a:spcAft>
              <a:buNone/>
            </a:pPr>
            <a:r>
              <a:rPr lang="bg" sz="1800" dirty="0">
                <a:solidFill>
                  <a:srgbClr val="404040"/>
                </a:solidFill>
              </a:rPr>
              <a:t>Лице в ролята на подизпълнител (въз основа на чийто капацитет изпълнителят печели договора) в действителност не извършва строителни работи/услуги</a:t>
            </a:r>
            <a:endParaRPr sz="1800" dirty="0">
              <a:solidFill>
                <a:srgbClr val="404040"/>
              </a:solidFill>
            </a:endParaRPr>
          </a:p>
        </p:txBody>
      </p:sp>
      <p:sp>
        <p:nvSpPr>
          <p:cNvPr id="4" name="Google Shape;199;g38655a01f76_1_89">
            <a:extLst>
              <a:ext uri="{FF2B5EF4-FFF2-40B4-BE49-F238E27FC236}">
                <a16:creationId xmlns:a16="http://schemas.microsoft.com/office/drawing/2014/main" id="{C4474F59-1779-5AE0-6D39-BA23BF67F32C}"/>
              </a:ext>
            </a:extLst>
          </p:cNvPr>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 sz="3400" dirty="0">
                <a:solidFill>
                  <a:srgbClr val="12856F"/>
                </a:solidFill>
                <a:latin typeface="Arial"/>
                <a:ea typeface="Arial"/>
                <a:cs typeface="Arial"/>
                <a:sym typeface="Arial"/>
              </a:rPr>
              <a:t>Подизпълнение (</a:t>
            </a:r>
            <a:r>
              <a:rPr lang="en-US" sz="3400" dirty="0">
                <a:solidFill>
                  <a:srgbClr val="12856F"/>
                </a:solidFill>
                <a:latin typeface="Arial"/>
                <a:ea typeface="Arial"/>
                <a:cs typeface="Arial"/>
                <a:sym typeface="Arial"/>
              </a:rPr>
              <a:t>II)</a:t>
            </a:r>
            <a:br>
              <a:rPr lang="bg" sz="3400" dirty="0">
                <a:solidFill>
                  <a:srgbClr val="12856F"/>
                </a:solidFill>
                <a:latin typeface="Arial"/>
                <a:ea typeface="Arial"/>
                <a:cs typeface="Arial"/>
                <a:sym typeface="Arial"/>
              </a:rPr>
            </a:br>
            <a:r>
              <a:rPr lang="bg-BG" sz="2500" dirty="0">
                <a:solidFill>
                  <a:srgbClr val="12856F"/>
                </a:solidFill>
              </a:rPr>
              <a:t>Стъпка 1 – Кабинетно проучване</a:t>
            </a:r>
            <a:br>
              <a:rPr lang="bg-BG" sz="2500" dirty="0">
                <a:solidFill>
                  <a:srgbClr val="12856F"/>
                </a:solidFill>
              </a:rPr>
            </a:br>
            <a:r>
              <a:rPr lang="ru-RU" sz="2500" b="1" dirty="0">
                <a:solidFill>
                  <a:srgbClr val="12856F"/>
                </a:solidFill>
              </a:rPr>
              <a:t>Раздел Б: Информация за договора</a:t>
            </a:r>
            <a:endParaRPr sz="2500" dirty="0">
              <a:solidFill>
                <a:srgbClr val="12856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8655a01f76_1_10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14</a:t>
            </a:fld>
            <a:endParaRPr/>
          </a:p>
        </p:txBody>
      </p:sp>
      <p:pic>
        <p:nvPicPr>
          <p:cNvPr id="217" name="Google Shape;217;g38655a01f76_1_103"/>
          <p:cNvPicPr preferRelativeResize="0"/>
          <p:nvPr/>
        </p:nvPicPr>
        <p:blipFill rotWithShape="1">
          <a:blip r:embed="rId3">
            <a:alphaModFix/>
          </a:blip>
          <a:srcRect t="17772" r="4514" b="10"/>
          <a:stretch>
            <a:fillRect/>
          </a:stretch>
        </p:blipFill>
        <p:spPr>
          <a:xfrm>
            <a:off x="10357628" y="0"/>
            <a:ext cx="1834372" cy="1973654"/>
          </a:xfrm>
          <a:prstGeom prst="rect">
            <a:avLst/>
          </a:prstGeom>
          <a:noFill/>
          <a:ln>
            <a:noFill/>
          </a:ln>
        </p:spPr>
      </p:pic>
      <p:sp>
        <p:nvSpPr>
          <p:cNvPr id="218" name="Google Shape;218;g38655a01f76_1_103"/>
          <p:cNvSpPr txBox="1">
            <a:spLocks noGrp="1"/>
          </p:cNvSpPr>
          <p:nvPr>
            <p:ph type="body" idx="1"/>
          </p:nvPr>
        </p:nvSpPr>
        <p:spPr>
          <a:xfrm>
            <a:off x="142381" y="1354685"/>
            <a:ext cx="11618258" cy="536694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endParaRPr sz="2000" dirty="0">
              <a:solidFill>
                <a:srgbClr val="666666"/>
              </a:solidFill>
            </a:endParaRPr>
          </a:p>
          <a:p>
            <a:pPr marL="101600" lvl="0" indent="0" algn="ctr" rtl="0">
              <a:lnSpc>
                <a:spcPct val="100000"/>
              </a:lnSpc>
              <a:spcBef>
                <a:spcPts val="1000"/>
              </a:spcBef>
              <a:spcAft>
                <a:spcPts val="0"/>
              </a:spcAft>
              <a:buClr>
                <a:srgbClr val="666666"/>
              </a:buClr>
              <a:buSzPts val="2000"/>
              <a:buNone/>
            </a:pPr>
            <a:r>
              <a:rPr lang="bg" sz="1800" b="1" i="1" dirty="0">
                <a:solidFill>
                  <a:srgbClr val="12856F"/>
                </a:solidFill>
              </a:rPr>
              <a:t> </a:t>
            </a:r>
            <a:r>
              <a:rPr kumimoji="0" lang="bg" sz="2000" b="1" i="0" u="none" strike="noStrike" kern="0" cap="none" spc="0" normalizeH="0" baseline="0" noProof="0" dirty="0">
                <a:ln>
                  <a:noFill/>
                </a:ln>
                <a:solidFill>
                  <a:srgbClr val="12856F"/>
                </a:solidFill>
                <a:effectLst/>
                <a:uLnTx/>
                <a:uFillTx/>
                <a:latin typeface="Arial"/>
                <a:cs typeface="Arial"/>
                <a:sym typeface="Arial"/>
              </a:rPr>
              <a:t> Неправомерно (фантомно) подизпълнение и възможни „червени лампички“/рискове</a:t>
            </a:r>
            <a:endParaRPr sz="2000" b="1" dirty="0">
              <a:solidFill>
                <a:srgbClr val="12856F"/>
              </a:solidFill>
            </a:endParaRPr>
          </a:p>
          <a:p>
            <a:pPr marL="114300" lvl="0" indent="0" algn="ctr" rtl="0">
              <a:lnSpc>
                <a:spcPct val="115000"/>
              </a:lnSpc>
              <a:spcBef>
                <a:spcPts val="0"/>
              </a:spcBef>
              <a:spcAft>
                <a:spcPts val="0"/>
              </a:spcAft>
              <a:buSzPts val="1800"/>
              <a:buNone/>
            </a:pPr>
            <a:endParaRPr sz="1000" dirty="0"/>
          </a:p>
          <a:p>
            <a:pPr marL="114300" lvl="0" indent="0" algn="ctr" rtl="0">
              <a:lnSpc>
                <a:spcPct val="115000"/>
              </a:lnSpc>
              <a:spcBef>
                <a:spcPts val="1160"/>
              </a:spcBef>
              <a:spcAft>
                <a:spcPts val="0"/>
              </a:spcAft>
              <a:buSzPts val="1800"/>
              <a:buNone/>
            </a:pPr>
            <a:r>
              <a:rPr lang="bg" sz="1800" b="1" dirty="0"/>
              <a:t>Казус от практиката – </a:t>
            </a:r>
            <a:r>
              <a:rPr lang="bg" sz="1800" b="1" dirty="0">
                <a:solidFill>
                  <a:srgbClr val="FF0000"/>
                </a:solidFill>
              </a:rPr>
              <a:t>откриване на „червени лампички“</a:t>
            </a:r>
            <a:endParaRPr sz="1800" dirty="0">
              <a:solidFill>
                <a:srgbClr val="FF0000"/>
              </a:solidFill>
            </a:endParaRPr>
          </a:p>
          <a:p>
            <a:pPr marL="114300" lvl="0" indent="0" algn="ctr">
              <a:lnSpc>
                <a:spcPct val="115000"/>
              </a:lnSpc>
              <a:spcBef>
                <a:spcPts val="1160"/>
              </a:spcBef>
              <a:buNone/>
            </a:pPr>
            <a:r>
              <a:rPr lang="bg" sz="1800" dirty="0">
                <a:solidFill>
                  <a:srgbClr val="FF0000"/>
                </a:solidFill>
              </a:rPr>
              <a:t>ПОЛША </a:t>
            </a:r>
            <a:r>
              <a:rPr lang="bg" sz="1800" dirty="0"/>
              <a:t>– въз основа на доклад на </a:t>
            </a:r>
            <a:r>
              <a:rPr lang="en-GB" sz="1800" b="1" dirty="0" err="1"/>
              <a:t>Najwyższa</a:t>
            </a:r>
            <a:r>
              <a:rPr lang="en-GB" sz="1800" b="1" dirty="0"/>
              <a:t> Izba </a:t>
            </a:r>
            <a:r>
              <a:rPr lang="en-GB" sz="1800" b="1" dirty="0" err="1"/>
              <a:t>Kontroli</a:t>
            </a:r>
            <a:r>
              <a:rPr lang="bg-BG" sz="1800" b="1" dirty="0"/>
              <a:t> </a:t>
            </a:r>
            <a:r>
              <a:rPr lang="bg-BG" sz="1800" dirty="0"/>
              <a:t>(Върховната одитна служба на Р. Полша)</a:t>
            </a:r>
            <a:endParaRPr dirty="0"/>
          </a:p>
          <a:p>
            <a:pPr marL="457200" lvl="0" indent="-342900" algn="l" rtl="0">
              <a:lnSpc>
                <a:spcPct val="115000"/>
              </a:lnSpc>
              <a:spcBef>
                <a:spcPts val="1160"/>
              </a:spcBef>
              <a:spcAft>
                <a:spcPts val="0"/>
              </a:spcAft>
              <a:buSzPts val="1800"/>
              <a:buFont typeface="Noto Sans Symbols"/>
              <a:buChar char="⮚"/>
            </a:pPr>
            <a:r>
              <a:rPr lang="bg" sz="1800" dirty="0"/>
              <a:t>договорът не изисква изпълнителят да предостави доказателства за плащане на дължимото възнаграждение на подизпълнителите</a:t>
            </a:r>
            <a:endParaRPr dirty="0"/>
          </a:p>
          <a:p>
            <a:pPr marL="457200" lvl="0" indent="-342900" algn="l" rtl="0">
              <a:lnSpc>
                <a:spcPct val="115000"/>
              </a:lnSpc>
              <a:spcBef>
                <a:spcPts val="1160"/>
              </a:spcBef>
              <a:spcAft>
                <a:spcPts val="0"/>
              </a:spcAft>
              <a:buSzPts val="1800"/>
              <a:buFont typeface="Noto Sans Symbols"/>
              <a:buChar char="⮚"/>
            </a:pPr>
            <a:r>
              <a:rPr lang="bg" sz="1800" dirty="0"/>
              <a:t>невключване в каталога с договорни неустойки на неустойки за непредставяне от страна на изпълнителя на договори за подизпълнение за одобрение от възложителя</a:t>
            </a:r>
            <a:endParaRPr dirty="0"/>
          </a:p>
          <a:p>
            <a:pPr marL="457200" lvl="0" indent="-342900" algn="l" rtl="0">
              <a:lnSpc>
                <a:spcPct val="115000"/>
              </a:lnSpc>
              <a:spcBef>
                <a:spcPts val="1160"/>
              </a:spcBef>
              <a:spcAft>
                <a:spcPts val="0"/>
              </a:spcAft>
              <a:buSzPts val="1800"/>
              <a:buFont typeface="Noto Sans Symbols"/>
              <a:buChar char="⮚"/>
            </a:pPr>
            <a:r>
              <a:rPr lang="bg" sz="1800" dirty="0"/>
              <a:t>невключване като причина за отказ на възложителя от договора на факта, че изпълнителят сключва договори за подизпълнение без одобрението на възложителя</a:t>
            </a:r>
            <a:endParaRPr dirty="0"/>
          </a:p>
          <a:p>
            <a:pPr marL="114300" lvl="0" indent="0">
              <a:lnSpc>
                <a:spcPct val="115000"/>
              </a:lnSpc>
              <a:spcBef>
                <a:spcPts val="1160"/>
              </a:spcBef>
              <a:buNone/>
            </a:pPr>
            <a:r>
              <a:rPr lang="bg" sz="1200" dirty="0"/>
              <a:t>Източник: Доклад на </a:t>
            </a:r>
            <a:r>
              <a:rPr lang="bg-BG" sz="1200" dirty="0"/>
              <a:t>Върховната одитна служба на Р. Полша</a:t>
            </a:r>
            <a:r>
              <a:rPr lang="bg" sz="1200" dirty="0"/>
              <a:t>: P/20/031 - „</a:t>
            </a:r>
            <a:r>
              <a:rPr lang="en-US" sz="1200" dirty="0"/>
              <a:t> Securing the State Treasury's interests in the area of ​​indexation and joint and several liability of the investor in contracts for the implementation of linear infrastructure facilities</a:t>
            </a:r>
            <a:r>
              <a:rPr lang="bg" sz="1200" dirty="0"/>
              <a:t>“</a:t>
            </a: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pic>
        <p:nvPicPr>
          <p:cNvPr id="220" name="Google Shape;220;g38655a01f76_1_103"/>
          <p:cNvPicPr preferRelativeResize="0"/>
          <p:nvPr/>
        </p:nvPicPr>
        <p:blipFill>
          <a:blip r:embed="rId4">
            <a:alphaModFix/>
          </a:blip>
          <a:stretch>
            <a:fillRect/>
          </a:stretch>
        </p:blipFill>
        <p:spPr>
          <a:xfrm>
            <a:off x="1305974" y="734006"/>
            <a:ext cx="1332025" cy="876300"/>
          </a:xfrm>
          <a:prstGeom prst="rect">
            <a:avLst/>
          </a:prstGeom>
          <a:noFill/>
          <a:ln>
            <a:noFill/>
          </a:ln>
        </p:spPr>
      </p:pic>
      <p:sp>
        <p:nvSpPr>
          <p:cNvPr id="4" name="Google Shape;199;g38655a01f76_1_89">
            <a:extLst>
              <a:ext uri="{FF2B5EF4-FFF2-40B4-BE49-F238E27FC236}">
                <a16:creationId xmlns:a16="http://schemas.microsoft.com/office/drawing/2014/main" id="{2188198D-0D28-14CB-CF9B-EF4BEE5478BE}"/>
              </a:ext>
            </a:extLst>
          </p:cNvPr>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 sz="3400" dirty="0">
                <a:solidFill>
                  <a:srgbClr val="12856F"/>
                </a:solidFill>
                <a:latin typeface="Arial"/>
                <a:ea typeface="Arial"/>
                <a:cs typeface="Arial"/>
                <a:sym typeface="Arial"/>
              </a:rPr>
              <a:t>Подизпълнение (</a:t>
            </a:r>
            <a:r>
              <a:rPr lang="en-US" sz="3400" dirty="0">
                <a:solidFill>
                  <a:srgbClr val="12856F"/>
                </a:solidFill>
                <a:latin typeface="Arial"/>
                <a:ea typeface="Arial"/>
                <a:cs typeface="Arial"/>
                <a:sym typeface="Arial"/>
              </a:rPr>
              <a:t>III)</a:t>
            </a:r>
            <a:br>
              <a:rPr lang="bg" sz="3400" dirty="0">
                <a:solidFill>
                  <a:srgbClr val="12856F"/>
                </a:solidFill>
                <a:latin typeface="Arial"/>
                <a:ea typeface="Arial"/>
                <a:cs typeface="Arial"/>
                <a:sym typeface="Arial"/>
              </a:rPr>
            </a:br>
            <a:r>
              <a:rPr lang="bg-BG" sz="2500" dirty="0">
                <a:solidFill>
                  <a:srgbClr val="12856F"/>
                </a:solidFill>
              </a:rPr>
              <a:t>Стъпка 1 – Кабинетно проучване</a:t>
            </a:r>
            <a:br>
              <a:rPr lang="bg-BG" sz="2500" dirty="0">
                <a:solidFill>
                  <a:srgbClr val="12856F"/>
                </a:solidFill>
              </a:rPr>
            </a:br>
            <a:r>
              <a:rPr lang="ru-RU" sz="2500" b="1" dirty="0">
                <a:solidFill>
                  <a:srgbClr val="12856F"/>
                </a:solidFill>
              </a:rPr>
              <a:t>Раздел Б: Информация за договора</a:t>
            </a:r>
            <a:endParaRPr sz="2500" dirty="0">
              <a:solidFill>
                <a:srgbClr val="12856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8655a01f76_1_11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15</a:t>
            </a:fld>
            <a:endParaRPr/>
          </a:p>
        </p:txBody>
      </p:sp>
      <p:sp>
        <p:nvSpPr>
          <p:cNvPr id="227" name="Google Shape;227;g38655a01f76_1_110"/>
          <p:cNvSpPr txBox="1">
            <a:spLocks noGrp="1"/>
          </p:cNvSpPr>
          <p:nvPr>
            <p:ph type="body" idx="1"/>
          </p:nvPr>
        </p:nvSpPr>
        <p:spPr>
          <a:xfrm>
            <a:off x="142381" y="1331640"/>
            <a:ext cx="11907237" cy="5159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endParaRPr sz="2000" dirty="0">
              <a:solidFill>
                <a:srgbClr val="666666"/>
              </a:solidFill>
            </a:endParaRPr>
          </a:p>
          <a:p>
            <a:pPr marL="101600" marR="0" lvl="0" indent="0" algn="ctr" defTabSz="914400" rtl="0" eaLnBrk="1" fontAlgn="auto" latinLnBrk="0" hangingPunct="1">
              <a:lnSpc>
                <a:spcPct val="100000"/>
              </a:lnSpc>
              <a:spcBef>
                <a:spcPts val="1000"/>
              </a:spcBef>
              <a:spcAft>
                <a:spcPts val="0"/>
              </a:spcAft>
              <a:buClr>
                <a:srgbClr val="666666"/>
              </a:buClr>
              <a:buSzPts val="2000"/>
              <a:buFont typeface="Arial"/>
              <a:buNone/>
              <a:tabLst/>
              <a:defRPr/>
            </a:pPr>
            <a:r>
              <a:rPr kumimoji="0" lang="ru-RU" sz="2000" b="1" i="0" u="none" strike="noStrike" kern="0" cap="none" spc="0" normalizeH="0" baseline="0" noProof="0" dirty="0">
                <a:ln>
                  <a:noFill/>
                </a:ln>
                <a:solidFill>
                  <a:srgbClr val="12856F"/>
                </a:solidFill>
                <a:effectLst/>
                <a:uLnTx/>
                <a:uFillTx/>
                <a:latin typeface="Arial"/>
                <a:cs typeface="Arial"/>
                <a:sym typeface="Arial"/>
              </a:rPr>
              <a:t>Неправомерно (</a:t>
            </a:r>
            <a:r>
              <a:rPr kumimoji="0" lang="bg-BG" sz="2000" b="1" i="0" u="none" strike="noStrike" kern="0" cap="none" spc="0" normalizeH="0" baseline="0" noProof="0" dirty="0">
                <a:ln>
                  <a:noFill/>
                </a:ln>
                <a:solidFill>
                  <a:srgbClr val="12856F"/>
                </a:solidFill>
                <a:effectLst/>
                <a:uLnTx/>
                <a:uFillTx/>
                <a:latin typeface="Arial"/>
                <a:cs typeface="Arial"/>
                <a:sym typeface="Arial"/>
              </a:rPr>
              <a:t>фантомно) подизпълнение и възможни „червени лампички“/рискове</a:t>
            </a:r>
            <a:endParaRPr kumimoji="0" lang="ru-RU" sz="2000" b="1" i="0" u="none" strike="noStrike" kern="0" cap="none" spc="0" normalizeH="0" baseline="0" noProof="0" dirty="0">
              <a:ln>
                <a:noFill/>
              </a:ln>
              <a:solidFill>
                <a:srgbClr val="12856F"/>
              </a:solidFill>
              <a:effectLst/>
              <a:uLnTx/>
              <a:uFillTx/>
              <a:latin typeface="Arial"/>
              <a:cs typeface="Arial"/>
              <a:sym typeface="Arial"/>
            </a:endParaRPr>
          </a:p>
          <a:p>
            <a:pPr marL="114300" marR="0" lvl="0" indent="0" algn="ctr" defTabSz="914400" rtl="0" eaLnBrk="1" fontAlgn="auto" latinLnBrk="0" hangingPunct="1">
              <a:lnSpc>
                <a:spcPct val="115000"/>
              </a:lnSpc>
              <a:spcBef>
                <a:spcPts val="0"/>
              </a:spcBef>
              <a:spcAft>
                <a:spcPts val="0"/>
              </a:spcAft>
              <a:buClr>
                <a:srgbClr val="404040"/>
              </a:buClr>
              <a:buSzPts val="1800"/>
              <a:buFont typeface="Arial"/>
              <a:buNone/>
              <a:tabLst/>
              <a:defRPr/>
            </a:pPr>
            <a:endParaRPr kumimoji="0" lang="ru-RU" sz="1000" b="1" i="0" u="none" strike="noStrike" kern="0" cap="none" spc="0" normalizeH="0" baseline="0" noProof="0" dirty="0">
              <a:ln>
                <a:noFill/>
              </a:ln>
              <a:solidFill>
                <a:srgbClr val="404040"/>
              </a:solidFill>
              <a:effectLst/>
              <a:uLnTx/>
              <a:uFillTx/>
              <a:latin typeface="Arial"/>
              <a:cs typeface="Arial"/>
              <a:sym typeface="Arial"/>
            </a:endParaRPr>
          </a:p>
          <a:p>
            <a:pPr marL="114300" marR="0" lvl="0" indent="0" algn="ctr" defTabSz="914400" rtl="0" eaLnBrk="1" fontAlgn="auto" latinLnBrk="0" hangingPunct="1">
              <a:lnSpc>
                <a:spcPct val="115000"/>
              </a:lnSpc>
              <a:spcBef>
                <a:spcPts val="1160"/>
              </a:spcBef>
              <a:spcAft>
                <a:spcPts val="0"/>
              </a:spcAft>
              <a:buClr>
                <a:srgbClr val="404040"/>
              </a:buClr>
              <a:buSzPts val="1800"/>
              <a:buFont typeface="Arial"/>
              <a:buNone/>
              <a:tabLst/>
              <a:defRPr/>
            </a:pPr>
            <a:r>
              <a:rPr kumimoji="0" lang="ru-RU" sz="1800" b="1" i="0" u="none" strike="noStrike" kern="0" cap="none" spc="0" normalizeH="0" baseline="0" noProof="0" dirty="0">
                <a:ln>
                  <a:noFill/>
                </a:ln>
                <a:solidFill>
                  <a:srgbClr val="404040"/>
                </a:solidFill>
                <a:effectLst/>
                <a:uLnTx/>
                <a:uFillTx/>
                <a:latin typeface="Arial"/>
                <a:cs typeface="Arial"/>
                <a:sym typeface="Arial"/>
              </a:rPr>
              <a:t>Казус от </a:t>
            </a:r>
            <a:r>
              <a:rPr kumimoji="0" lang="bg-BG" sz="1800" b="1" i="0" u="none" strike="noStrike" kern="0" cap="none" spc="0" normalizeH="0" baseline="0" noProof="0" dirty="0">
                <a:ln>
                  <a:noFill/>
                </a:ln>
                <a:solidFill>
                  <a:srgbClr val="404040"/>
                </a:solidFill>
                <a:effectLst/>
                <a:uLnTx/>
                <a:uFillTx/>
                <a:latin typeface="Arial"/>
                <a:cs typeface="Arial"/>
                <a:sym typeface="Arial"/>
              </a:rPr>
              <a:t>практиката – </a:t>
            </a:r>
            <a:r>
              <a:rPr kumimoji="0" lang="bg-BG" sz="1800" b="1" i="0" u="none" strike="noStrike" kern="0" cap="none" spc="0" normalizeH="0" baseline="0" noProof="0" dirty="0">
                <a:ln>
                  <a:noFill/>
                </a:ln>
                <a:solidFill>
                  <a:srgbClr val="FF0000"/>
                </a:solidFill>
                <a:effectLst/>
                <a:uLnTx/>
                <a:uFillTx/>
                <a:latin typeface="Arial"/>
                <a:cs typeface="Arial"/>
                <a:sym typeface="Arial"/>
              </a:rPr>
              <a:t>откриване на „червени лампички</a:t>
            </a:r>
            <a:r>
              <a:rPr kumimoji="0" lang="ru-RU" sz="1800" b="1" i="0" u="none" strike="noStrike" kern="0" cap="none" spc="0" normalizeH="0" baseline="0" noProof="0" dirty="0">
                <a:ln>
                  <a:noFill/>
                </a:ln>
                <a:solidFill>
                  <a:srgbClr val="FF0000"/>
                </a:solidFill>
                <a:effectLst/>
                <a:uLnTx/>
                <a:uFillTx/>
                <a:latin typeface="Arial"/>
                <a:cs typeface="Arial"/>
                <a:sym typeface="Arial"/>
              </a:rPr>
              <a:t>“</a:t>
            </a:r>
            <a:endParaRPr kumimoji="0" lang="ru-RU" sz="1800" b="0" i="0" u="none" strike="noStrike" kern="0" cap="none" spc="0" normalizeH="0" baseline="0" noProof="0" dirty="0">
              <a:ln>
                <a:noFill/>
              </a:ln>
              <a:solidFill>
                <a:srgbClr val="FF0000"/>
              </a:solidFill>
              <a:effectLst/>
              <a:uLnTx/>
              <a:uFillTx/>
              <a:latin typeface="Arial"/>
              <a:cs typeface="Arial"/>
              <a:sym typeface="Arial"/>
            </a:endParaRPr>
          </a:p>
          <a:p>
            <a:pPr marL="101600" marR="0" lvl="0" indent="0" algn="ctr" defTabSz="914400" rtl="0" eaLnBrk="1" fontAlgn="auto" latinLnBrk="0" hangingPunct="1">
              <a:lnSpc>
                <a:spcPct val="100000"/>
              </a:lnSpc>
              <a:spcBef>
                <a:spcPts val="1000"/>
              </a:spcBef>
              <a:spcAft>
                <a:spcPts val="0"/>
              </a:spcAft>
              <a:buClr>
                <a:srgbClr val="666666"/>
              </a:buClr>
              <a:buSzPts val="2000"/>
              <a:buFont typeface="Arial"/>
              <a:buNone/>
              <a:tabLst/>
              <a:defRPr/>
            </a:pPr>
            <a:r>
              <a:rPr lang="ru-RU" sz="1800" i="1" dirty="0">
                <a:solidFill>
                  <a:srgbClr val="12856F"/>
                </a:solidFill>
              </a:rPr>
              <a:t> </a:t>
            </a:r>
            <a:r>
              <a:rPr lang="bg" sz="1800" dirty="0">
                <a:solidFill>
                  <a:srgbClr val="FF0000"/>
                </a:solidFill>
              </a:rPr>
              <a:t>ИТАЛИЯ</a:t>
            </a:r>
            <a:r>
              <a:rPr lang="bg" sz="1800" dirty="0"/>
              <a:t> </a:t>
            </a:r>
            <a:endParaRPr dirty="0"/>
          </a:p>
          <a:p>
            <a:pPr marL="114300" lvl="0" indent="0">
              <a:lnSpc>
                <a:spcPct val="115000"/>
              </a:lnSpc>
              <a:spcBef>
                <a:spcPts val="1160"/>
              </a:spcBef>
              <a:buNone/>
            </a:pPr>
            <a:r>
              <a:rPr lang="bg" sz="1800" dirty="0"/>
              <a:t>Каскадното подизпълнение (или „подизпълнение на подизпълнението“) бе наскоро разрешено в новия Кодекс за обществените поръчки (Законодателен декрет 36/2023), с което се премахва съществуващата до тогава забрана.</a:t>
            </a:r>
            <a:endParaRPr sz="1800" dirty="0"/>
          </a:p>
          <a:p>
            <a:pPr marL="114300" lvl="0" indent="0" algn="l" rtl="0">
              <a:lnSpc>
                <a:spcPct val="115000"/>
              </a:lnSpc>
              <a:spcBef>
                <a:spcPts val="1160"/>
              </a:spcBef>
              <a:spcAft>
                <a:spcPts val="0"/>
              </a:spcAft>
              <a:buSzPts val="1800"/>
              <a:buNone/>
            </a:pPr>
            <a:r>
              <a:rPr lang="bg" sz="1800" dirty="0"/>
              <a:t>Това увеличи риска от корупция и криминална инфилтрация в проекти, свързани с опазването на околната среда и климата.</a:t>
            </a:r>
            <a:endParaRPr dirty="0"/>
          </a:p>
          <a:p>
            <a:pPr marL="114300" lvl="0" indent="0" algn="l" rtl="0">
              <a:lnSpc>
                <a:spcPct val="115000"/>
              </a:lnSpc>
              <a:spcBef>
                <a:spcPts val="1160"/>
              </a:spcBef>
              <a:spcAft>
                <a:spcPts val="0"/>
              </a:spcAft>
              <a:buSzPts val="1800"/>
              <a:buNone/>
            </a:pPr>
            <a:r>
              <a:rPr lang="bg" sz="1800" dirty="0"/>
              <a:t>Каскадната структура на подизпълнение улеснява създаването на непрозрачни вериги от подизпълнители, които могат да бъдат използвани за пране на пари чрез завишени фактури и недеклариран труд.</a:t>
            </a:r>
            <a:endParaRPr sz="1800" dirty="0"/>
          </a:p>
          <a:p>
            <a:pPr marL="114300" lvl="0" indent="0" algn="l" rtl="0">
              <a:lnSpc>
                <a:spcPct val="115000"/>
              </a:lnSpc>
              <a:spcBef>
                <a:spcPts val="1160"/>
              </a:spcBef>
              <a:spcAft>
                <a:spcPts val="0"/>
              </a:spcAft>
              <a:buSzPts val="1800"/>
              <a:buNone/>
            </a:pPr>
            <a:endParaRPr lang="bg" sz="1200" dirty="0"/>
          </a:p>
          <a:p>
            <a:pPr marL="114300" lvl="0" indent="0" algn="l" rtl="0">
              <a:lnSpc>
                <a:spcPct val="115000"/>
              </a:lnSpc>
              <a:spcBef>
                <a:spcPts val="1160"/>
              </a:spcBef>
              <a:spcAft>
                <a:spcPts val="0"/>
              </a:spcAft>
              <a:buSzPts val="1800"/>
              <a:buNone/>
            </a:pPr>
            <a:r>
              <a:rPr lang="bg" sz="1200" dirty="0"/>
              <a:t>Източник: </a:t>
            </a:r>
            <a:r>
              <a:rPr lang="bg" sz="1200" u="sng" dirty="0">
                <a:solidFill>
                  <a:schemeClr val="hlink"/>
                </a:solidFill>
                <a:hlinkClick r:id="rId3"/>
              </a:rPr>
              <a:t>https://chambers.com/articles/the-reform-of-the-italian-public-procurement-code-6</a:t>
            </a:r>
            <a:r>
              <a:rPr lang="bg" sz="1200" dirty="0"/>
              <a:t> </a:t>
            </a:r>
            <a:r>
              <a:rPr lang="bg" sz="1200" dirty="0">
                <a:solidFill>
                  <a:schemeClr val="dk1"/>
                </a:solidFill>
              </a:rPr>
              <a:t>Реформата на италианския Кодекс за обществените поръчки</a:t>
            </a:r>
            <a:endParaRPr lang="en-GB" sz="1200" dirty="0">
              <a:solidFill>
                <a:schemeClr val="dk1"/>
              </a:solidFill>
            </a:endParaRPr>
          </a:p>
          <a:p>
            <a:pPr marL="114300" lvl="0" indent="0" algn="l" rtl="0">
              <a:lnSpc>
                <a:spcPct val="115000"/>
              </a:lnSpc>
              <a:spcBef>
                <a:spcPts val="1160"/>
              </a:spcBef>
              <a:spcAft>
                <a:spcPts val="0"/>
              </a:spcAft>
              <a:buSzPts val="1800"/>
              <a:buNone/>
            </a:pPr>
            <a:endParaRPr lang="en-GB" sz="1200" dirty="0"/>
          </a:p>
          <a:p>
            <a:pPr marL="0" lvl="0" indent="0" algn="l" rtl="0">
              <a:lnSpc>
                <a:spcPct val="115000"/>
              </a:lnSpc>
              <a:spcBef>
                <a:spcPts val="1160"/>
              </a:spcBef>
              <a:spcAft>
                <a:spcPts val="0"/>
              </a:spcAft>
              <a:buSzPts val="1800"/>
              <a:buNone/>
            </a:pPr>
            <a:endParaRPr sz="1800" dirty="0"/>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457200" lvl="0" indent="-342900" algn="ctr" rtl="0">
              <a:lnSpc>
                <a:spcPct val="115000"/>
              </a:lnSpc>
              <a:spcBef>
                <a:spcPts val="1160"/>
              </a:spcBef>
              <a:spcAft>
                <a:spcPts val="0"/>
              </a:spcAft>
              <a:buSzPts val="1800"/>
              <a:buNone/>
            </a:pPr>
            <a:endParaRPr sz="2000" dirty="0">
              <a:solidFill>
                <a:srgbClr val="FF0000"/>
              </a:solidFill>
              <a:latin typeface="Arial"/>
              <a:ea typeface="Arial"/>
              <a:cs typeface="Arial"/>
              <a:sym typeface="Arial"/>
            </a:endParaRPr>
          </a:p>
          <a:p>
            <a:pPr marL="101600" lvl="0" indent="0" algn="ctr" rtl="0">
              <a:lnSpc>
                <a:spcPct val="100000"/>
              </a:lnSpc>
              <a:spcBef>
                <a:spcPts val="1800"/>
              </a:spcBef>
              <a:spcAft>
                <a:spcPts val="0"/>
              </a:spcAft>
              <a:buClr>
                <a:srgbClr val="666666"/>
              </a:buClr>
              <a:buSzPts val="2000"/>
              <a:buNone/>
            </a:pPr>
            <a:endParaRPr sz="2000" b="1" i="0" u="none" strike="noStrike" dirty="0">
              <a:solidFill>
                <a:srgbClr val="00B050"/>
              </a:solidFill>
              <a:latin typeface="Arial"/>
              <a:ea typeface="Arial"/>
              <a:cs typeface="Arial"/>
              <a:sym typeface="Arial"/>
            </a:endParaRPr>
          </a:p>
        </p:txBody>
      </p:sp>
      <p:pic>
        <p:nvPicPr>
          <p:cNvPr id="229" name="Google Shape;229;g38655a01f76_1_110"/>
          <p:cNvPicPr preferRelativeResize="0"/>
          <p:nvPr/>
        </p:nvPicPr>
        <p:blipFill>
          <a:blip r:embed="rId4">
            <a:alphaModFix/>
          </a:blip>
          <a:stretch>
            <a:fillRect/>
          </a:stretch>
        </p:blipFill>
        <p:spPr>
          <a:xfrm>
            <a:off x="9891073" y="2314590"/>
            <a:ext cx="1198000" cy="1064400"/>
          </a:xfrm>
          <a:prstGeom prst="rect">
            <a:avLst/>
          </a:prstGeom>
          <a:noFill/>
          <a:ln>
            <a:noFill/>
          </a:ln>
        </p:spPr>
      </p:pic>
      <p:sp>
        <p:nvSpPr>
          <p:cNvPr id="4" name="Google Shape;199;g38655a01f76_1_89">
            <a:extLst>
              <a:ext uri="{FF2B5EF4-FFF2-40B4-BE49-F238E27FC236}">
                <a16:creationId xmlns:a16="http://schemas.microsoft.com/office/drawing/2014/main" id="{08137E13-BFFF-260B-BBF0-17F5B35F4AAA}"/>
              </a:ext>
            </a:extLst>
          </p:cNvPr>
          <p:cNvSpPr txBox="1">
            <a:spLocks noGrp="1"/>
          </p:cNvSpPr>
          <p:nvPr>
            <p:ph type="title"/>
          </p:nvPr>
        </p:nvSpPr>
        <p:spPr>
          <a:xfrm>
            <a:off x="0" y="136374"/>
            <a:ext cx="12191999" cy="1195265"/>
          </a:xfrm>
          <a:prstGeom prst="rect">
            <a:avLst/>
          </a:prstGeom>
          <a:noFill/>
          <a:ln>
            <a:noFill/>
          </a:ln>
        </p:spPr>
        <p:txBody>
          <a:bodyPr spcFirstLastPara="1" wrap="square" lIns="91425" tIns="45700" rIns="91425" bIns="45700" anchor="ctr" anchorCtr="0">
            <a:noAutofit/>
          </a:bodyPr>
          <a:lstStyle/>
          <a:p>
            <a:pPr marL="50800">
              <a:lnSpc>
                <a:spcPct val="105000"/>
              </a:lnSpc>
              <a:spcBef>
                <a:spcPts val="600"/>
              </a:spcBef>
              <a:buSzPts val="990"/>
            </a:pPr>
            <a:r>
              <a:rPr lang="bg" sz="3400" dirty="0">
                <a:solidFill>
                  <a:srgbClr val="12856F"/>
                </a:solidFill>
                <a:latin typeface="Arial"/>
                <a:ea typeface="Arial"/>
                <a:cs typeface="Arial"/>
                <a:sym typeface="Arial"/>
              </a:rPr>
              <a:t>Подизпълнение (</a:t>
            </a:r>
            <a:r>
              <a:rPr lang="en-US" sz="3400" dirty="0">
                <a:solidFill>
                  <a:srgbClr val="12856F"/>
                </a:solidFill>
                <a:latin typeface="Arial"/>
                <a:ea typeface="Arial"/>
                <a:cs typeface="Arial"/>
                <a:sym typeface="Arial"/>
              </a:rPr>
              <a:t>III)</a:t>
            </a:r>
            <a:br>
              <a:rPr lang="bg" sz="3400" dirty="0">
                <a:solidFill>
                  <a:srgbClr val="12856F"/>
                </a:solidFill>
                <a:latin typeface="Arial"/>
                <a:ea typeface="Arial"/>
                <a:cs typeface="Arial"/>
                <a:sym typeface="Arial"/>
              </a:rPr>
            </a:br>
            <a:r>
              <a:rPr lang="bg-BG" sz="2500" dirty="0">
                <a:solidFill>
                  <a:srgbClr val="12856F"/>
                </a:solidFill>
              </a:rPr>
              <a:t>Стъпка 1 – Кабинетно проучване</a:t>
            </a:r>
            <a:br>
              <a:rPr lang="bg-BG" sz="2500" dirty="0">
                <a:solidFill>
                  <a:srgbClr val="12856F"/>
                </a:solidFill>
              </a:rPr>
            </a:br>
            <a:r>
              <a:rPr lang="ru-RU" sz="2500" b="1" dirty="0">
                <a:solidFill>
                  <a:srgbClr val="12856F"/>
                </a:solidFill>
              </a:rPr>
              <a:t>Раздел Б: Информация за договора</a:t>
            </a:r>
            <a:endParaRPr sz="2500" dirty="0">
              <a:solidFill>
                <a:srgbClr val="12856F"/>
              </a:solidFill>
              <a:latin typeface="Arial"/>
              <a:ea typeface="Arial"/>
              <a:cs typeface="Arial"/>
              <a:sym typeface="Arial"/>
            </a:endParaRPr>
          </a:p>
        </p:txBody>
      </p:sp>
      <p:pic>
        <p:nvPicPr>
          <p:cNvPr id="5" name="Google Shape;217;g38655a01f76_1_103">
            <a:extLst>
              <a:ext uri="{FF2B5EF4-FFF2-40B4-BE49-F238E27FC236}">
                <a16:creationId xmlns:a16="http://schemas.microsoft.com/office/drawing/2014/main" id="{75B2A454-42AC-C458-D863-CE1BF60D8AFE}"/>
              </a:ext>
            </a:extLst>
          </p:cNvPr>
          <p:cNvPicPr preferRelativeResize="0"/>
          <p:nvPr/>
        </p:nvPicPr>
        <p:blipFill rotWithShape="1">
          <a:blip r:embed="rId5">
            <a:alphaModFix/>
          </a:blip>
          <a:srcRect t="17773" r="4514" b="14297"/>
          <a:stretch>
            <a:fillRect/>
          </a:stretch>
        </p:blipFill>
        <p:spPr>
          <a:xfrm>
            <a:off x="10357628" y="0"/>
            <a:ext cx="1834372" cy="16306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a4af0f3777_0_7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16</a:t>
            </a:fld>
            <a:endParaRPr lang="bg-BG" noProof="0" dirty="0"/>
          </a:p>
        </p:txBody>
      </p:sp>
      <p:sp>
        <p:nvSpPr>
          <p:cNvPr id="235" name="Google Shape;235;g3a4af0f3777_0_70"/>
          <p:cNvSpPr txBox="1">
            <a:spLocks noGrp="1"/>
          </p:cNvSpPr>
          <p:nvPr>
            <p:ph type="title"/>
          </p:nvPr>
        </p:nvSpPr>
        <p:spPr>
          <a:xfrm>
            <a:off x="0" y="18864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1400"/>
              <a:buNone/>
            </a:pPr>
            <a:r>
              <a:rPr lang="bg-BG" sz="3400" noProof="0"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Да се поупражняваме</a:t>
            </a:r>
            <a:endParaRPr lang="bg-BG" sz="3400" noProof="0" dirty="0">
              <a:solidFill>
                <a:srgbClr val="12856F"/>
              </a:solidFill>
              <a:latin typeface="Arial"/>
              <a:ea typeface="Arial"/>
              <a:cs typeface="Arial"/>
              <a:sym typeface="Arial"/>
            </a:endParaRPr>
          </a:p>
          <a:p>
            <a:pPr lvl="0">
              <a:lnSpc>
                <a:spcPct val="115000"/>
              </a:lnSpc>
              <a:spcBef>
                <a:spcPts val="800"/>
              </a:spcBef>
              <a:spcAft>
                <a:spcPts val="800"/>
              </a:spcAft>
            </a:pPr>
            <a:r>
              <a:rPr lang="bg-BG" sz="2300" b="1" noProof="0" dirty="0">
                <a:solidFill>
                  <a:srgbClr val="12856F"/>
                </a:solidFill>
              </a:rPr>
              <a:t>Стъпка 1: Кабинетно проучване, Раздел Б: Информация за договора Подизпълнение</a:t>
            </a:r>
          </a:p>
        </p:txBody>
      </p:sp>
      <p:sp>
        <p:nvSpPr>
          <p:cNvPr id="236" name="Google Shape;236;g3a4af0f3777_0_70"/>
          <p:cNvSpPr txBox="1"/>
          <p:nvPr/>
        </p:nvSpPr>
        <p:spPr>
          <a:xfrm>
            <a:off x="5843050" y="1402100"/>
            <a:ext cx="57393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BG" sz="1600" b="1" i="1" noProof="0" dirty="0">
                <a:solidFill>
                  <a:srgbClr val="404040"/>
                </a:solidFill>
              </a:rPr>
              <a:t>Казус: </a:t>
            </a:r>
            <a:r>
              <a:rPr lang="bg-BG" sz="1600" i="1" noProof="0" dirty="0">
                <a:solidFill>
                  <a:srgbClr val="404040"/>
                </a:solidFill>
              </a:rPr>
              <a:t>В проект за възстановяване на влажна зона, според фактурите са извършени плащания към „специализиран подизпълнител“ за засаждане на водна растителност. Посещенията на място обаче разкриват, че такъв екип никога не идвал. Основният изпълнител е присвоил средствата, докато местообитанието не е напълно възстановено.</a:t>
            </a:r>
          </a:p>
        </p:txBody>
      </p:sp>
      <p:sp>
        <p:nvSpPr>
          <p:cNvPr id="237" name="Google Shape;237;g3a4af0f3777_0_70"/>
          <p:cNvSpPr txBox="1"/>
          <p:nvPr/>
        </p:nvSpPr>
        <p:spPr>
          <a:xfrm>
            <a:off x="5894725" y="3289925"/>
            <a:ext cx="5868600" cy="3139291"/>
          </a:xfrm>
          <a:prstGeom prst="rect">
            <a:avLst/>
          </a:prstGeom>
          <a:noFill/>
          <a:ln>
            <a:noFill/>
          </a:ln>
        </p:spPr>
        <p:txBody>
          <a:bodyPr spcFirstLastPara="1" wrap="square" lIns="91425" tIns="91425" rIns="91425" bIns="91425" anchor="t" anchorCtr="0">
            <a:spAutoFit/>
          </a:bodyPr>
          <a:lstStyle/>
          <a:p>
            <a:pPr lvl="0"/>
            <a:r>
              <a:rPr lang="bg-BG" sz="1800" b="1" noProof="0" dirty="0"/>
              <a:t>Кое от следните представлява „червена лампичка“ за </a:t>
            </a:r>
            <a:r>
              <a:rPr lang="bg-BG" sz="1800" b="1" i="1" noProof="0" dirty="0"/>
              <a:t>фантомно подизпълнение</a:t>
            </a:r>
            <a:r>
              <a:rPr lang="bg-BG" sz="1800" b="1" noProof="0" dirty="0">
                <a:solidFill>
                  <a:srgbClr val="404040"/>
                </a:solidFill>
              </a:rPr>
              <a:t>?</a:t>
            </a:r>
          </a:p>
          <a:p>
            <a:pPr marL="0" lvl="0" indent="0" algn="l" rtl="0">
              <a:spcBef>
                <a:spcPts val="1200"/>
              </a:spcBef>
              <a:spcAft>
                <a:spcPts val="0"/>
              </a:spcAft>
              <a:buNone/>
            </a:pPr>
            <a:r>
              <a:rPr lang="bg-BG" sz="1800" noProof="0" dirty="0">
                <a:solidFill>
                  <a:srgbClr val="404040"/>
                </a:solidFill>
              </a:rPr>
              <a:t>A. Подизпълнителите не са присъствали на обекта по време на проверката.</a:t>
            </a:r>
          </a:p>
          <a:p>
            <a:pPr marL="0" lvl="0" indent="0" algn="l" rtl="0">
              <a:spcBef>
                <a:spcPts val="1200"/>
              </a:spcBef>
              <a:spcAft>
                <a:spcPts val="0"/>
              </a:spcAft>
              <a:buNone/>
            </a:pPr>
            <a:r>
              <a:rPr lang="bg-BG" sz="1800" noProof="0" dirty="0">
                <a:solidFill>
                  <a:srgbClr val="404040"/>
                </a:solidFill>
              </a:rPr>
              <a:t>B. Извършват се плащания към подизпълнители, които никога не са били на обекта и не са извършвали дейност.</a:t>
            </a:r>
          </a:p>
          <a:p>
            <a:pPr marL="0" lvl="0" indent="0" algn="l" rtl="0">
              <a:spcBef>
                <a:spcPts val="1200"/>
              </a:spcBef>
              <a:spcAft>
                <a:spcPts val="0"/>
              </a:spcAft>
              <a:buNone/>
            </a:pPr>
            <a:r>
              <a:rPr lang="bg-BG" sz="1800" noProof="0" dirty="0">
                <a:solidFill>
                  <a:srgbClr val="404040"/>
                </a:solidFill>
              </a:rPr>
              <a:t>C. Подизпълнителите предоставят отчети за напредъка, които съдържат неверни твърдения.</a:t>
            </a:r>
          </a:p>
        </p:txBody>
      </p:sp>
      <p:pic>
        <p:nvPicPr>
          <p:cNvPr id="2" name="Google Shape;239;g3a4af0f3777_0_70">
            <a:extLst>
              <a:ext uri="{FF2B5EF4-FFF2-40B4-BE49-F238E27FC236}">
                <a16:creationId xmlns:a16="http://schemas.microsoft.com/office/drawing/2014/main" id="{509D83B2-7E52-3D1F-60ED-EC3E0CB6418D}"/>
              </a:ext>
            </a:extLst>
          </p:cNvPr>
          <p:cNvPicPr preferRelativeResize="0"/>
          <p:nvPr/>
        </p:nvPicPr>
        <p:blipFill rotWithShape="1">
          <a:blip r:embed="rId3">
            <a:alphaModFix/>
          </a:blip>
          <a:srcRect l="22026" r="6247"/>
          <a:stretch/>
        </p:blipFill>
        <p:spPr>
          <a:xfrm>
            <a:off x="232410" y="1470202"/>
            <a:ext cx="5282250" cy="4913574"/>
          </a:xfrm>
          <a:prstGeom prst="rect">
            <a:avLst/>
          </a:prstGeom>
          <a:noFill/>
          <a:ln>
            <a:noFill/>
          </a:ln>
        </p:spPr>
      </p:pic>
      <p:sp>
        <p:nvSpPr>
          <p:cNvPr id="3" name="Google Shape;142;g3a8d4f1cfa1_0_0">
            <a:extLst>
              <a:ext uri="{FF2B5EF4-FFF2-40B4-BE49-F238E27FC236}">
                <a16:creationId xmlns:a16="http://schemas.microsoft.com/office/drawing/2014/main" id="{F1B8A0B1-8160-6AFB-95A9-0326F9D2C9C1}"/>
              </a:ext>
            </a:extLst>
          </p:cNvPr>
          <p:cNvSpPr txBox="1"/>
          <p:nvPr/>
        </p:nvSpPr>
        <p:spPr>
          <a:xfrm>
            <a:off x="232410" y="6383776"/>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a4af0f3777_0_7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17</a:t>
            </a:fld>
            <a:endParaRPr/>
          </a:p>
        </p:txBody>
      </p:sp>
      <p:sp>
        <p:nvSpPr>
          <p:cNvPr id="246" name="Google Shape;246;g3a4af0f3777_0_77"/>
          <p:cNvSpPr txBox="1"/>
          <p:nvPr/>
        </p:nvSpPr>
        <p:spPr>
          <a:xfrm>
            <a:off x="5903088" y="1564675"/>
            <a:ext cx="5953211" cy="215440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sz="1600" b="1" i="1" dirty="0">
                <a:solidFill>
                  <a:srgbClr val="404040"/>
                </a:solidFill>
              </a:rPr>
              <a:t>Казус: </a:t>
            </a:r>
            <a:r>
              <a:rPr lang="bg" sz="1600" i="1" dirty="0">
                <a:solidFill>
                  <a:srgbClr val="404040"/>
                </a:solidFill>
              </a:rPr>
              <a:t>Подизпълнител, нает да постави защитно покритие срещу ерозия по протежение на резервоар, използва по-евтин, нискокачествен </a:t>
            </a:r>
            <a:r>
              <a:rPr lang="bg-BG" sz="1600" i="1" dirty="0">
                <a:solidFill>
                  <a:srgbClr val="404040"/>
                </a:solidFill>
              </a:rPr>
              <a:t>материал</a:t>
            </a:r>
            <a:r>
              <a:rPr lang="bg" sz="1600" i="1" dirty="0">
                <a:solidFill>
                  <a:srgbClr val="404040"/>
                </a:solidFill>
              </a:rPr>
              <a:t>. В рамките на месеци проливни дъждове отмиват покритието, причинявайки замърсяване на водата от седименти. Проектът не успява да постигне целите за устойчивост на климата, а данъкоплатците плащат за неефективна работа.</a:t>
            </a:r>
            <a:endParaRPr sz="1600" i="1" dirty="0">
              <a:solidFill>
                <a:srgbClr val="404040"/>
              </a:solidFill>
            </a:endParaRPr>
          </a:p>
        </p:txBody>
      </p:sp>
      <p:sp>
        <p:nvSpPr>
          <p:cNvPr id="247" name="Google Shape;247;g3a4af0f3777_0_77"/>
          <p:cNvSpPr txBox="1"/>
          <p:nvPr/>
        </p:nvSpPr>
        <p:spPr>
          <a:xfrm>
            <a:off x="5903088" y="3626376"/>
            <a:ext cx="5953211" cy="286229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sz="1800" b="1" dirty="0">
                <a:solidFill>
                  <a:srgbClr val="404040"/>
                </a:solidFill>
              </a:rPr>
              <a:t>Какъв риск възниква, когато подизпълнителите предоставят </a:t>
            </a:r>
            <a:r>
              <a:rPr lang="bg" sz="1800" b="1" i="1" dirty="0">
                <a:solidFill>
                  <a:srgbClr val="404040"/>
                </a:solidFill>
              </a:rPr>
              <a:t>работи с по-ниско качество </a:t>
            </a:r>
            <a:r>
              <a:rPr lang="bg" sz="1800" b="1" dirty="0">
                <a:solidFill>
                  <a:srgbClr val="404040"/>
                </a:solidFill>
              </a:rPr>
              <a:t>в сравнение със спецификациите по договор?</a:t>
            </a:r>
          </a:p>
          <a:p>
            <a:pPr marL="0" lvl="0" indent="0" algn="l" rtl="0">
              <a:spcBef>
                <a:spcPts val="1200"/>
              </a:spcBef>
              <a:spcAft>
                <a:spcPts val="0"/>
              </a:spcAft>
              <a:buNone/>
            </a:pPr>
            <a:r>
              <a:rPr lang="bg" sz="1800" dirty="0">
                <a:solidFill>
                  <a:srgbClr val="404040"/>
                </a:solidFill>
              </a:rPr>
              <a:t> </a:t>
            </a:r>
            <a:r>
              <a:rPr lang="en-US" sz="1800" dirty="0">
                <a:solidFill>
                  <a:srgbClr val="404040"/>
                </a:solidFill>
              </a:rPr>
              <a:t>A</a:t>
            </a:r>
            <a:r>
              <a:rPr lang="bg" sz="1800" dirty="0">
                <a:solidFill>
                  <a:srgbClr val="404040"/>
                </a:solidFill>
              </a:rPr>
              <a:t>. Няма видим риск, тъй като можем да разчитаме на квалификацията на подизпълнителя.</a:t>
            </a:r>
            <a:endParaRPr sz="1800" dirty="0">
              <a:solidFill>
                <a:srgbClr val="404040"/>
              </a:solidFill>
            </a:endParaRPr>
          </a:p>
          <a:p>
            <a:pPr marL="0" lvl="0" indent="0" algn="l" rtl="0">
              <a:spcBef>
                <a:spcPts val="1200"/>
              </a:spcBef>
              <a:spcAft>
                <a:spcPts val="0"/>
              </a:spcAft>
              <a:buNone/>
            </a:pPr>
            <a:r>
              <a:rPr lang="en-US" sz="1800" dirty="0">
                <a:solidFill>
                  <a:srgbClr val="404040"/>
                </a:solidFill>
              </a:rPr>
              <a:t>B</a:t>
            </a:r>
            <a:r>
              <a:rPr lang="bg" sz="1800" dirty="0">
                <a:solidFill>
                  <a:srgbClr val="404040"/>
                </a:solidFill>
              </a:rPr>
              <a:t>. Щети върху околната среда или непостигане на целите за възстановяване.</a:t>
            </a:r>
            <a:endParaRPr sz="1800" dirty="0">
              <a:solidFill>
                <a:srgbClr val="404040"/>
              </a:solidFill>
            </a:endParaRPr>
          </a:p>
          <a:p>
            <a:pPr marL="0" lvl="0" indent="0" algn="l" rtl="0">
              <a:spcBef>
                <a:spcPts val="1200"/>
              </a:spcBef>
              <a:spcAft>
                <a:spcPts val="0"/>
              </a:spcAft>
              <a:buNone/>
            </a:pPr>
            <a:r>
              <a:rPr lang="en-US" sz="1800" dirty="0">
                <a:solidFill>
                  <a:srgbClr val="404040"/>
                </a:solidFill>
              </a:rPr>
              <a:t>C</a:t>
            </a:r>
            <a:r>
              <a:rPr lang="bg" sz="1800" dirty="0">
                <a:solidFill>
                  <a:srgbClr val="404040"/>
                </a:solidFill>
              </a:rPr>
              <a:t>. По-бързо завършване на проекта.</a:t>
            </a:r>
            <a:endParaRPr sz="1800" dirty="0">
              <a:solidFill>
                <a:srgbClr val="404040"/>
              </a:solidFill>
            </a:endParaRPr>
          </a:p>
        </p:txBody>
      </p:sp>
      <p:pic>
        <p:nvPicPr>
          <p:cNvPr id="2" name="Google Shape;250;g3a4af0f3777_0_77">
            <a:extLst>
              <a:ext uri="{FF2B5EF4-FFF2-40B4-BE49-F238E27FC236}">
                <a16:creationId xmlns:a16="http://schemas.microsoft.com/office/drawing/2014/main" id="{F179587B-F6A3-E2B5-2C64-2CC183C9B501}"/>
              </a:ext>
            </a:extLst>
          </p:cNvPr>
          <p:cNvPicPr preferRelativeResize="0"/>
          <p:nvPr/>
        </p:nvPicPr>
        <p:blipFill rotWithShape="1">
          <a:blip r:embed="rId3">
            <a:alphaModFix/>
          </a:blip>
          <a:srcRect l="6209" r="29373"/>
          <a:stretch/>
        </p:blipFill>
        <p:spPr>
          <a:xfrm>
            <a:off x="335700" y="1564675"/>
            <a:ext cx="5384499" cy="4701901"/>
          </a:xfrm>
          <a:prstGeom prst="rect">
            <a:avLst/>
          </a:prstGeom>
          <a:noFill/>
          <a:ln>
            <a:noFill/>
          </a:ln>
        </p:spPr>
      </p:pic>
      <p:sp>
        <p:nvSpPr>
          <p:cNvPr id="3" name="Google Shape;142;g3a8d4f1cfa1_0_0">
            <a:extLst>
              <a:ext uri="{FF2B5EF4-FFF2-40B4-BE49-F238E27FC236}">
                <a16:creationId xmlns:a16="http://schemas.microsoft.com/office/drawing/2014/main" id="{A4413864-8891-C94E-3B2B-B2CFAFAE5184}"/>
              </a:ext>
            </a:extLst>
          </p:cNvPr>
          <p:cNvSpPr txBox="1"/>
          <p:nvPr/>
        </p:nvSpPr>
        <p:spPr>
          <a:xfrm>
            <a:off x="335700" y="6318807"/>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
        <p:nvSpPr>
          <p:cNvPr id="6" name="Google Shape;235;g3a4af0f3777_0_70">
            <a:extLst>
              <a:ext uri="{FF2B5EF4-FFF2-40B4-BE49-F238E27FC236}">
                <a16:creationId xmlns:a16="http://schemas.microsoft.com/office/drawing/2014/main" id="{D3FC7ECC-0CFF-73B9-5D0C-5F6BDA1E9FCB}"/>
              </a:ext>
            </a:extLst>
          </p:cNvPr>
          <p:cNvSpPr txBox="1">
            <a:spLocks noGrp="1"/>
          </p:cNvSpPr>
          <p:nvPr>
            <p:ph type="title"/>
          </p:nvPr>
        </p:nvSpPr>
        <p:spPr>
          <a:xfrm>
            <a:off x="0" y="18864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1400"/>
              <a:buNone/>
            </a:pPr>
            <a:r>
              <a:rPr lang="bg" sz="3400"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Да се поупражняваме</a:t>
            </a:r>
            <a:endParaRPr sz="3400" dirty="0">
              <a:solidFill>
                <a:srgbClr val="12856F"/>
              </a:solidFill>
              <a:latin typeface="Arial"/>
              <a:ea typeface="Arial"/>
              <a:cs typeface="Arial"/>
              <a:sym typeface="Arial"/>
            </a:endParaRPr>
          </a:p>
          <a:p>
            <a:pPr lvl="0">
              <a:lnSpc>
                <a:spcPct val="115000"/>
              </a:lnSpc>
              <a:spcBef>
                <a:spcPts val="800"/>
              </a:spcBef>
              <a:spcAft>
                <a:spcPts val="800"/>
              </a:spcAft>
            </a:pPr>
            <a:r>
              <a:rPr lang="bg-BG" sz="2300" b="1" dirty="0">
                <a:solidFill>
                  <a:srgbClr val="12856F"/>
                </a:solidFill>
              </a:rPr>
              <a:t>Стъпка 1: Кабинетно проучване, </a:t>
            </a:r>
            <a:r>
              <a:rPr lang="ru-RU" sz="2300" b="1" dirty="0">
                <a:solidFill>
                  <a:srgbClr val="12856F"/>
                </a:solidFill>
              </a:rPr>
              <a:t>Раздел Б: Информация за договора </a:t>
            </a:r>
            <a:r>
              <a:rPr lang="bg-BG" sz="2300" b="1" noProof="0" dirty="0">
                <a:solidFill>
                  <a:srgbClr val="12856F"/>
                </a:solidFill>
              </a:rPr>
              <a:t>Подизпълнение</a:t>
            </a:r>
            <a:endParaRPr sz="2300" b="1" dirty="0">
              <a:solidFill>
                <a:srgbClr val="12856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a4af0f3777_0_113"/>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18</a:t>
            </a:fld>
            <a:endParaRPr/>
          </a:p>
        </p:txBody>
      </p:sp>
      <p:sp>
        <p:nvSpPr>
          <p:cNvPr id="258" name="Google Shape;258;g3a4af0f3777_0_113"/>
          <p:cNvSpPr txBox="1"/>
          <p:nvPr/>
        </p:nvSpPr>
        <p:spPr>
          <a:xfrm>
            <a:off x="5713900" y="1585975"/>
            <a:ext cx="61293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sz="1600" b="1" i="1" dirty="0">
                <a:solidFill>
                  <a:srgbClr val="404040"/>
                </a:solidFill>
              </a:rPr>
              <a:t>Казус: </a:t>
            </a:r>
            <a:r>
              <a:rPr lang="bg" sz="1600" i="1" dirty="0">
                <a:solidFill>
                  <a:srgbClr val="404040"/>
                </a:solidFill>
              </a:rPr>
              <a:t>По време на инициатива за повторно залесяване, първоначалният подизпълнител е внезапно заменен с друга фирма, свързана с роднина на ръководителя на проекта. Няма документирана обосновка. Новият подизпълнител е таксувал двойно за фиданките, намалявайки броя на засадените дървета и компрометирайки въздействието на проекта върху околната среда.</a:t>
            </a:r>
            <a:endParaRPr sz="1600" i="1" dirty="0">
              <a:solidFill>
                <a:srgbClr val="404040"/>
              </a:solidFill>
            </a:endParaRPr>
          </a:p>
        </p:txBody>
      </p:sp>
      <p:sp>
        <p:nvSpPr>
          <p:cNvPr id="259" name="Google Shape;259;g3a4af0f3777_0_113"/>
          <p:cNvSpPr txBox="1"/>
          <p:nvPr/>
        </p:nvSpPr>
        <p:spPr>
          <a:xfrm>
            <a:off x="5708350" y="3494159"/>
            <a:ext cx="6058500" cy="31392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sz="1800" b="1" dirty="0">
                <a:solidFill>
                  <a:srgbClr val="404040"/>
                </a:solidFill>
              </a:rPr>
              <a:t>Коя ситуация е сигнал за </a:t>
            </a:r>
            <a:r>
              <a:rPr lang="bg" sz="1800" b="1" i="1" dirty="0">
                <a:solidFill>
                  <a:srgbClr val="404040"/>
                </a:solidFill>
              </a:rPr>
              <a:t>неправомерно възлагане на подизпълнители </a:t>
            </a:r>
            <a:r>
              <a:rPr lang="bg" sz="1800" b="1" dirty="0">
                <a:solidFill>
                  <a:srgbClr val="404040"/>
                </a:solidFill>
              </a:rPr>
              <a:t>при екологични договори?</a:t>
            </a:r>
            <a:endParaRPr sz="1800" b="1" dirty="0">
              <a:solidFill>
                <a:srgbClr val="404040"/>
              </a:solidFill>
            </a:endParaRPr>
          </a:p>
          <a:p>
            <a:pPr marL="0" lvl="0" indent="0" algn="l" rtl="0">
              <a:spcBef>
                <a:spcPts val="1200"/>
              </a:spcBef>
              <a:spcAft>
                <a:spcPts val="0"/>
              </a:spcAft>
              <a:buNone/>
            </a:pPr>
            <a:r>
              <a:rPr lang="en-US" sz="1800" dirty="0">
                <a:solidFill>
                  <a:srgbClr val="404040"/>
                </a:solidFill>
              </a:rPr>
              <a:t>A</a:t>
            </a:r>
            <a:r>
              <a:rPr lang="bg" sz="1800" dirty="0">
                <a:solidFill>
                  <a:srgbClr val="404040"/>
                </a:solidFill>
              </a:rPr>
              <a:t>. Подизпълнителят е заменен по време на изпълнението на проекта с одобрението на основния изпълнител.</a:t>
            </a:r>
            <a:endParaRPr sz="1800" dirty="0">
              <a:solidFill>
                <a:srgbClr val="404040"/>
              </a:solidFill>
            </a:endParaRPr>
          </a:p>
          <a:p>
            <a:pPr lvl="0">
              <a:spcBef>
                <a:spcPts val="1200"/>
              </a:spcBef>
            </a:pPr>
            <a:r>
              <a:rPr lang="en-US" sz="1800" dirty="0">
                <a:solidFill>
                  <a:srgbClr val="404040"/>
                </a:solidFill>
              </a:rPr>
              <a:t>B</a:t>
            </a:r>
            <a:r>
              <a:rPr lang="bg" sz="1800" dirty="0">
                <a:solidFill>
                  <a:srgbClr val="404040"/>
                </a:solidFill>
              </a:rPr>
              <a:t>. Подизпълнителят редовно не изпълнява възложениет задачи и според графика.</a:t>
            </a:r>
            <a:endParaRPr sz="1800" dirty="0">
              <a:solidFill>
                <a:srgbClr val="404040"/>
              </a:solidFill>
            </a:endParaRPr>
          </a:p>
          <a:p>
            <a:pPr marL="0" lvl="0" indent="0" algn="l" rtl="0">
              <a:spcBef>
                <a:spcPts val="1200"/>
              </a:spcBef>
              <a:spcAft>
                <a:spcPts val="0"/>
              </a:spcAft>
              <a:buNone/>
            </a:pPr>
            <a:r>
              <a:rPr lang="en-US" sz="1800" dirty="0">
                <a:solidFill>
                  <a:srgbClr val="404040"/>
                </a:solidFill>
              </a:rPr>
              <a:t>C</a:t>
            </a:r>
            <a:r>
              <a:rPr lang="bg" sz="1800" dirty="0">
                <a:solidFill>
                  <a:srgbClr val="404040"/>
                </a:solidFill>
              </a:rPr>
              <a:t>. Подизпълнителят е заменен по средата на проекта без обосновка или надлежно одобрение.</a:t>
            </a:r>
            <a:endParaRPr sz="1800" dirty="0">
              <a:solidFill>
                <a:srgbClr val="404040"/>
              </a:solidFill>
            </a:endParaRPr>
          </a:p>
        </p:txBody>
      </p:sp>
      <p:pic>
        <p:nvPicPr>
          <p:cNvPr id="2" name="Google Shape;260;g3a4af0f3777_0_113">
            <a:extLst>
              <a:ext uri="{FF2B5EF4-FFF2-40B4-BE49-F238E27FC236}">
                <a16:creationId xmlns:a16="http://schemas.microsoft.com/office/drawing/2014/main" id="{D0EA71A3-2DBF-F25C-55E2-961966C8C49B}"/>
              </a:ext>
            </a:extLst>
          </p:cNvPr>
          <p:cNvPicPr preferRelativeResize="0"/>
          <p:nvPr/>
        </p:nvPicPr>
        <p:blipFill>
          <a:blip r:embed="rId3">
            <a:alphaModFix/>
          </a:blip>
          <a:stretch>
            <a:fillRect/>
          </a:stretch>
        </p:blipFill>
        <p:spPr>
          <a:xfrm>
            <a:off x="322125" y="1806675"/>
            <a:ext cx="5278908" cy="4438550"/>
          </a:xfrm>
          <a:prstGeom prst="rect">
            <a:avLst/>
          </a:prstGeom>
          <a:noFill/>
          <a:ln>
            <a:noFill/>
          </a:ln>
        </p:spPr>
      </p:pic>
      <p:sp>
        <p:nvSpPr>
          <p:cNvPr id="3" name="Google Shape;102;g3a67a691f62_0_30">
            <a:extLst>
              <a:ext uri="{FF2B5EF4-FFF2-40B4-BE49-F238E27FC236}">
                <a16:creationId xmlns:a16="http://schemas.microsoft.com/office/drawing/2014/main" id="{3247186B-251C-E879-B91B-087A090D4AB6}"/>
              </a:ext>
            </a:extLst>
          </p:cNvPr>
          <p:cNvSpPr txBox="1"/>
          <p:nvPr/>
        </p:nvSpPr>
        <p:spPr>
          <a:xfrm>
            <a:off x="322125" y="6302621"/>
            <a:ext cx="4273656"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dk1"/>
                </a:solidFill>
                <a:latin typeface="Arial"/>
                <a:ea typeface="Arial"/>
                <a:cs typeface="Arial"/>
                <a:sym typeface="Arial"/>
              </a:rPr>
              <a:t>Източник изображение: визуализация, генерирана от Copilot AI</a:t>
            </a:r>
            <a:endParaRPr sz="1000" b="0" i="0" u="none" strike="noStrike" cap="none" dirty="0">
              <a:solidFill>
                <a:srgbClr val="000000"/>
              </a:solidFill>
              <a:latin typeface="Arial"/>
              <a:ea typeface="Arial"/>
              <a:cs typeface="Arial"/>
              <a:sym typeface="Arial"/>
            </a:endParaRPr>
          </a:p>
        </p:txBody>
      </p:sp>
      <p:sp>
        <p:nvSpPr>
          <p:cNvPr id="6" name="Google Shape;235;g3a4af0f3777_0_70">
            <a:extLst>
              <a:ext uri="{FF2B5EF4-FFF2-40B4-BE49-F238E27FC236}">
                <a16:creationId xmlns:a16="http://schemas.microsoft.com/office/drawing/2014/main" id="{467CAA90-3029-A508-C65C-20E318BA9993}"/>
              </a:ext>
            </a:extLst>
          </p:cNvPr>
          <p:cNvSpPr txBox="1">
            <a:spLocks noGrp="1"/>
          </p:cNvSpPr>
          <p:nvPr>
            <p:ph type="title"/>
          </p:nvPr>
        </p:nvSpPr>
        <p:spPr>
          <a:xfrm>
            <a:off x="0" y="18864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1400"/>
              <a:buNone/>
            </a:pPr>
            <a:r>
              <a:rPr lang="bg" sz="3400"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Да се поупражняваме</a:t>
            </a:r>
            <a:endParaRPr sz="3400" dirty="0">
              <a:solidFill>
                <a:srgbClr val="12856F"/>
              </a:solidFill>
              <a:latin typeface="Arial"/>
              <a:ea typeface="Arial"/>
              <a:cs typeface="Arial"/>
              <a:sym typeface="Arial"/>
            </a:endParaRPr>
          </a:p>
          <a:p>
            <a:pPr lvl="0">
              <a:lnSpc>
                <a:spcPct val="115000"/>
              </a:lnSpc>
              <a:spcBef>
                <a:spcPts val="800"/>
              </a:spcBef>
              <a:spcAft>
                <a:spcPts val="800"/>
              </a:spcAft>
            </a:pPr>
            <a:r>
              <a:rPr lang="bg-BG" sz="2300" b="1" dirty="0">
                <a:solidFill>
                  <a:srgbClr val="12856F"/>
                </a:solidFill>
              </a:rPr>
              <a:t>Стъпка 1: Кабинетно проучване, </a:t>
            </a:r>
            <a:r>
              <a:rPr lang="ru-RU" sz="2300" b="1" dirty="0">
                <a:solidFill>
                  <a:srgbClr val="12856F"/>
                </a:solidFill>
              </a:rPr>
              <a:t>Раздел Б: Информация за договора </a:t>
            </a:r>
            <a:r>
              <a:rPr lang="bg-BG" sz="2300" b="1" noProof="0" dirty="0">
                <a:solidFill>
                  <a:srgbClr val="12856F"/>
                </a:solidFill>
              </a:rPr>
              <a:t>Подизпълнение</a:t>
            </a:r>
            <a:endParaRPr sz="2300" b="1" dirty="0">
              <a:solidFill>
                <a:srgbClr val="12856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3a78500d431_0_3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67" name="Google Shape;267;g3a78500d431_0_34"/>
          <p:cNvSpPr txBox="1"/>
          <p:nvPr/>
        </p:nvSpPr>
        <p:spPr>
          <a:xfrm>
            <a:off x="865300" y="1583875"/>
            <a:ext cx="5166600" cy="48012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bg" sz="3000" b="1" dirty="0">
                <a:solidFill>
                  <a:srgbClr val="12856F"/>
                </a:solidFill>
              </a:rPr>
              <a:t>Знанието е първата стъпка към отчетността!</a:t>
            </a:r>
            <a:endParaRPr sz="3000" b="1" dirty="0">
              <a:solidFill>
                <a:srgbClr val="12856F"/>
              </a:solidFill>
            </a:endParaRPr>
          </a:p>
          <a:p>
            <a:pPr marL="0" lvl="0" indent="0" algn="ctr" rtl="0">
              <a:spcBef>
                <a:spcPts val="0"/>
              </a:spcBef>
              <a:spcAft>
                <a:spcPts val="0"/>
              </a:spcAft>
              <a:buClr>
                <a:schemeClr val="dk1"/>
              </a:buClr>
              <a:buSzPts val="1100"/>
              <a:buFont typeface="Arial"/>
              <a:buNone/>
            </a:pPr>
            <a:br>
              <a:rPr lang="en-US" sz="3000" b="1" dirty="0">
                <a:solidFill>
                  <a:srgbClr val="12856F"/>
                </a:solidFill>
              </a:rPr>
            </a:br>
            <a:r>
              <a:rPr lang="bg" sz="3000" b="1" dirty="0">
                <a:solidFill>
                  <a:srgbClr val="12856F"/>
                </a:solidFill>
              </a:rPr>
              <a:t>Благодарим Ви за вниманието и се надяваме, че наученото ще допринесе за по-ефективно наблюдение </a:t>
            </a:r>
            <a:br>
              <a:rPr lang="en-US" sz="3000" b="1" dirty="0">
                <a:solidFill>
                  <a:srgbClr val="12856F"/>
                </a:solidFill>
              </a:rPr>
            </a:br>
            <a:r>
              <a:rPr lang="bg-BG" sz="3000" b="1" dirty="0">
                <a:solidFill>
                  <a:srgbClr val="12856F"/>
                </a:solidFill>
              </a:rPr>
              <a:t>на </a:t>
            </a:r>
            <a:r>
              <a:rPr lang="bg" sz="3000" b="1" dirty="0">
                <a:solidFill>
                  <a:srgbClr val="12856F"/>
                </a:solidFill>
              </a:rPr>
              <a:t>обществени поръчки</a:t>
            </a:r>
            <a:endParaRPr sz="3000" b="1" dirty="0">
              <a:solidFill>
                <a:srgbClr val="12856F"/>
              </a:solidFill>
            </a:endParaRPr>
          </a:p>
          <a:p>
            <a:pPr marL="0" lvl="0" indent="0" algn="ctr" rtl="0">
              <a:spcBef>
                <a:spcPts val="0"/>
              </a:spcBef>
              <a:spcAft>
                <a:spcPts val="0"/>
              </a:spcAft>
              <a:buNone/>
            </a:pPr>
            <a:endParaRPr sz="3000" b="1" dirty="0">
              <a:solidFill>
                <a:srgbClr val="12856F"/>
              </a:solidFill>
            </a:endParaRPr>
          </a:p>
        </p:txBody>
      </p:sp>
      <p:pic>
        <p:nvPicPr>
          <p:cNvPr id="269" name="Google Shape;269;g3a78500d431_0_34" descr="Ein Bild, das Logo, Grafiken, Schrift, Grafikdesign enthält.&#10;&#10;Automatisch generierte Beschreibung"/>
          <p:cNvPicPr preferRelativeResize="0"/>
          <p:nvPr/>
        </p:nvPicPr>
        <p:blipFill rotWithShape="1">
          <a:blip r:embed="rId4">
            <a:alphaModFix/>
          </a:blip>
          <a:srcRect/>
          <a:stretch/>
        </p:blipFill>
        <p:spPr>
          <a:xfrm>
            <a:off x="6487294" y="0"/>
            <a:ext cx="5487563" cy="6858002"/>
          </a:xfrm>
          <a:prstGeom prst="rect">
            <a:avLst/>
          </a:prstGeom>
          <a:noFill/>
          <a:ln>
            <a:noFill/>
          </a:ln>
        </p:spPr>
      </p:pic>
      <p:sp>
        <p:nvSpPr>
          <p:cNvPr id="2" name="Google Shape;157;g3a812e12007_0_1">
            <a:extLst>
              <a:ext uri="{FF2B5EF4-FFF2-40B4-BE49-F238E27FC236}">
                <a16:creationId xmlns:a16="http://schemas.microsoft.com/office/drawing/2014/main" id="{3A8B4F56-ECBD-4C5E-9030-FF36FCA48FAB}"/>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lvl="0"/>
            <a:r>
              <a:rPr lang="bg" sz="1000" dirty="0">
                <a:solidFill>
                  <a:srgbClr val="404040"/>
                </a:solidFill>
              </a:rPr>
              <a:t>Автори: </a:t>
            </a:r>
            <a:r>
              <a:rPr lang="en-US" sz="1000" dirty="0">
                <a:solidFill>
                  <a:srgbClr val="404040"/>
                </a:solidFill>
              </a:rPr>
              <a:t>Przemysław Ostrowski</a:t>
            </a:r>
            <a:r>
              <a:rPr lang="bg-BG" sz="1000" dirty="0">
                <a:solidFill>
                  <a:srgbClr val="404040"/>
                </a:solidFill>
              </a:rPr>
              <a:t> </a:t>
            </a:r>
            <a:r>
              <a:rPr lang="bg" sz="1000" dirty="0">
                <a:solidFill>
                  <a:srgbClr val="404040"/>
                </a:solidFill>
              </a:rPr>
              <a:t>– експерт по обществени поръчки и </a:t>
            </a:r>
            <a:r>
              <a:rPr lang="en-US" sz="1000" dirty="0">
                <a:solidFill>
                  <a:srgbClr val="404040"/>
                </a:solidFill>
              </a:rPr>
              <a:t>Ewa Paderewska</a:t>
            </a:r>
            <a:r>
              <a:rPr lang="bg" sz="1000" dirty="0">
                <a:solidFill>
                  <a:srgbClr val="404040"/>
                </a:solidFill>
              </a:rPr>
              <a:t> – експерт по адаптация на климата и опазване на околната среда</a:t>
            </a:r>
            <a:endParaRPr sz="1000" dirty="0">
              <a:solidFill>
                <a:srgbClr val="404040"/>
              </a:solidFill>
            </a:endParaRPr>
          </a:p>
        </p:txBody>
      </p:sp>
      <p:pic>
        <p:nvPicPr>
          <p:cNvPr id="3" name="Picture 2" descr="Blue and white text on a black background&#10;&#10;AI-generated content may be incorrect.">
            <a:extLst>
              <a:ext uri="{FF2B5EF4-FFF2-40B4-BE49-F238E27FC236}">
                <a16:creationId xmlns:a16="http://schemas.microsoft.com/office/drawing/2014/main" id="{9BCC5AC8-C4A3-18C9-34BC-3EA93A1F6FB2}"/>
              </a:ext>
            </a:extLst>
          </p:cNvPr>
          <p:cNvPicPr>
            <a:picLocks noChangeAspect="1"/>
          </p:cNvPicPr>
          <p:nvPr/>
        </p:nvPicPr>
        <p:blipFill>
          <a:blip r:embed="rId5"/>
          <a:stretch>
            <a:fillRect/>
          </a:stretch>
        </p:blipFill>
        <p:spPr>
          <a:xfrm>
            <a:off x="580841" y="457200"/>
            <a:ext cx="2388502" cy="526387"/>
          </a:xfrm>
          <a:prstGeom prst="rect">
            <a:avLst/>
          </a:prstGeom>
        </p:spPr>
      </p:pic>
      <p:pic>
        <p:nvPicPr>
          <p:cNvPr id="4" name="Picture 3" descr="A close up of a card&#10;&#10;AI-generated content may be incorrect.">
            <a:extLst>
              <a:ext uri="{FF2B5EF4-FFF2-40B4-BE49-F238E27FC236}">
                <a16:creationId xmlns:a16="http://schemas.microsoft.com/office/drawing/2014/main" id="{A163D59A-A618-A850-75B2-F8BA9B090C14}"/>
              </a:ext>
            </a:extLst>
          </p:cNvPr>
          <p:cNvPicPr>
            <a:picLocks noChangeAspect="1"/>
          </p:cNvPicPr>
          <p:nvPr/>
        </p:nvPicPr>
        <p:blipFill>
          <a:blip r:embed="rId6"/>
          <a:stretch>
            <a:fillRect/>
          </a:stretch>
        </p:blipFill>
        <p:spPr>
          <a:xfrm>
            <a:off x="3234690" y="282290"/>
            <a:ext cx="6332220" cy="10134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a67a691f62_0_10"/>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bg-BG" dirty="0">
                <a:solidFill>
                  <a:srgbClr val="12856F"/>
                </a:solidFill>
              </a:rPr>
              <a:t>Да започваме</a:t>
            </a:r>
            <a:r>
              <a:rPr lang="bg" dirty="0">
                <a:solidFill>
                  <a:srgbClr val="12856F"/>
                </a:solidFill>
              </a:rPr>
              <a:t>!</a:t>
            </a:r>
            <a:endParaRPr dirty="0"/>
          </a:p>
        </p:txBody>
      </p:sp>
      <p:sp>
        <p:nvSpPr>
          <p:cNvPr id="89" name="Google Shape;89;g3a67a691f62_0_10"/>
          <p:cNvSpPr txBox="1">
            <a:spLocks noGrp="1"/>
          </p:cNvSpPr>
          <p:nvPr>
            <p:ph type="body" idx="2"/>
          </p:nvPr>
        </p:nvSpPr>
        <p:spPr>
          <a:xfrm>
            <a:off x="5497830" y="2251709"/>
            <a:ext cx="5992320" cy="4332941"/>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bg" sz="2400" b="1" dirty="0">
                <a:solidFill>
                  <a:srgbClr val="12856F"/>
                </a:solidFill>
              </a:rPr>
              <a:t>Стъпка 1 – Кабинетно проучване</a:t>
            </a:r>
            <a:br>
              <a:rPr lang="en-US" sz="2400" dirty="0">
                <a:solidFill>
                  <a:srgbClr val="12856F"/>
                </a:solidFill>
              </a:rPr>
            </a:br>
            <a:r>
              <a:rPr lang="bg" sz="2400" b="1" dirty="0">
                <a:solidFill>
                  <a:srgbClr val="12856F"/>
                </a:solidFill>
              </a:rPr>
              <a:t>Раздел А:</a:t>
            </a:r>
            <a:endParaRPr sz="2400" b="1" dirty="0">
              <a:solidFill>
                <a:srgbClr val="12856F"/>
              </a:solidFill>
            </a:endParaRPr>
          </a:p>
          <a:p>
            <a:pPr marL="0" lvl="0" indent="0" algn="l" rtl="0">
              <a:lnSpc>
                <a:spcPct val="115000"/>
              </a:lnSpc>
              <a:spcBef>
                <a:spcPts val="800"/>
              </a:spcBef>
              <a:spcAft>
                <a:spcPts val="0"/>
              </a:spcAft>
              <a:buNone/>
            </a:pPr>
            <a:r>
              <a:rPr lang="bg" sz="2400" dirty="0">
                <a:solidFill>
                  <a:srgbClr val="12856F"/>
                </a:solidFill>
              </a:rPr>
              <a:t>Информация за проекта/програмата</a:t>
            </a:r>
            <a:endParaRPr sz="2400" dirty="0">
              <a:solidFill>
                <a:srgbClr val="12856F"/>
              </a:solidFill>
            </a:endParaRPr>
          </a:p>
          <a:p>
            <a:pPr marL="0" lvl="0" indent="0" algn="l" rtl="0">
              <a:lnSpc>
                <a:spcPct val="115000"/>
              </a:lnSpc>
              <a:spcBef>
                <a:spcPts val="800"/>
              </a:spcBef>
              <a:spcAft>
                <a:spcPts val="0"/>
              </a:spcAft>
              <a:buNone/>
            </a:pPr>
            <a:r>
              <a:rPr lang="bg" sz="2400" dirty="0">
                <a:solidFill>
                  <a:srgbClr val="12856F"/>
                </a:solidFill>
              </a:rPr>
              <a:t>Видове проекти за климат и околна среда</a:t>
            </a:r>
            <a:endParaRPr sz="2400" dirty="0">
              <a:solidFill>
                <a:srgbClr val="12856F"/>
              </a:solidFill>
            </a:endParaRPr>
          </a:p>
          <a:p>
            <a:pPr marL="0" lvl="0" indent="0" algn="l" rtl="0">
              <a:lnSpc>
                <a:spcPct val="115000"/>
              </a:lnSpc>
              <a:spcBef>
                <a:spcPts val="800"/>
              </a:spcBef>
              <a:spcAft>
                <a:spcPts val="0"/>
              </a:spcAft>
              <a:buNone/>
            </a:pPr>
            <a:r>
              <a:rPr lang="bg" sz="2400" b="1" dirty="0">
                <a:solidFill>
                  <a:srgbClr val="12856F"/>
                </a:solidFill>
              </a:rPr>
              <a:t>Раздел Б:</a:t>
            </a:r>
            <a:r>
              <a:rPr lang="bg" sz="2400" dirty="0">
                <a:solidFill>
                  <a:srgbClr val="12856F"/>
                </a:solidFill>
              </a:rPr>
              <a:t> </a:t>
            </a:r>
            <a:endParaRPr sz="2400" dirty="0">
              <a:solidFill>
                <a:srgbClr val="12856F"/>
              </a:solidFill>
            </a:endParaRPr>
          </a:p>
          <a:p>
            <a:pPr marL="0" lvl="0" indent="0" algn="l" rtl="0">
              <a:lnSpc>
                <a:spcPct val="115000"/>
              </a:lnSpc>
              <a:spcBef>
                <a:spcPts val="800"/>
              </a:spcBef>
              <a:spcAft>
                <a:spcPts val="0"/>
              </a:spcAft>
              <a:buNone/>
            </a:pPr>
            <a:r>
              <a:rPr lang="bg" sz="2400" dirty="0">
                <a:solidFill>
                  <a:srgbClr val="12856F"/>
                </a:solidFill>
              </a:rPr>
              <a:t>Информация за договора</a:t>
            </a:r>
            <a:endParaRPr sz="2400" dirty="0">
              <a:solidFill>
                <a:srgbClr val="12856F"/>
              </a:solidFill>
            </a:endParaRPr>
          </a:p>
          <a:p>
            <a:pPr marL="0" lvl="0" indent="0" algn="l" rtl="0">
              <a:lnSpc>
                <a:spcPct val="115000"/>
              </a:lnSpc>
              <a:spcBef>
                <a:spcPts val="800"/>
              </a:spcBef>
              <a:spcAft>
                <a:spcPts val="800"/>
              </a:spcAft>
              <a:buNone/>
            </a:pPr>
            <a:r>
              <a:rPr lang="bg" sz="2400" dirty="0">
                <a:solidFill>
                  <a:srgbClr val="12856F"/>
                </a:solidFill>
              </a:rPr>
              <a:t>Подизпълнение</a:t>
            </a:r>
            <a:endParaRPr sz="2400" dirty="0">
              <a:solidFill>
                <a:srgbClr val="12856F"/>
              </a:solidFill>
            </a:endParaRPr>
          </a:p>
        </p:txBody>
      </p:sp>
      <p:sp>
        <p:nvSpPr>
          <p:cNvPr id="90" name="Google Shape;90;g3a67a691f62_0_1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a:t>
            </a:fld>
            <a:endParaRPr/>
          </a:p>
        </p:txBody>
      </p:sp>
      <p:pic>
        <p:nvPicPr>
          <p:cNvPr id="91" name="Google Shape;91;g3a67a691f62_0_10"/>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 name="Picture 1">
            <a:extLst>
              <a:ext uri="{FF2B5EF4-FFF2-40B4-BE49-F238E27FC236}">
                <a16:creationId xmlns:a16="http://schemas.microsoft.com/office/drawing/2014/main" id="{BD8177D1-D43E-9BE7-13F4-DF4154F8A803}"/>
              </a:ext>
            </a:extLst>
          </p:cNvPr>
          <p:cNvPicPr>
            <a:picLocks noChangeAspect="1"/>
          </p:cNvPicPr>
          <p:nvPr/>
        </p:nvPicPr>
        <p:blipFill>
          <a:blip r:embed="rId4"/>
          <a:stretch>
            <a:fillRect/>
          </a:stretch>
        </p:blipFill>
        <p:spPr>
          <a:xfrm>
            <a:off x="609500" y="1210235"/>
            <a:ext cx="4346103" cy="5647765"/>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8" name="Google Shape;98;g3a4af0f3777_0_45"/>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99" name="Google Shape;99;g3a4af0f3777_0_4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
        <p:nvSpPr>
          <p:cNvPr id="100" name="Google Shape;100;g3a4af0f3777_0_4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lvl="0">
              <a:lnSpc>
                <a:spcPct val="115000"/>
              </a:lnSpc>
              <a:spcAft>
                <a:spcPts val="800"/>
              </a:spcAft>
            </a:pPr>
            <a:r>
              <a:rPr lang="bg" sz="3300" dirty="0">
                <a:solidFill>
                  <a:srgbClr val="12856F"/>
                </a:solidFill>
              </a:rPr>
              <a:t>Стъпка 1 – Кабинетно проучване</a:t>
            </a:r>
            <a:br>
              <a:rPr lang="en-US" sz="2600" b="1" dirty="0">
                <a:solidFill>
                  <a:srgbClr val="12856F"/>
                </a:solidFill>
              </a:rPr>
            </a:br>
            <a:r>
              <a:rPr lang="bg" sz="2500" b="1" dirty="0">
                <a:solidFill>
                  <a:srgbClr val="12856F"/>
                </a:solidFill>
              </a:rPr>
              <a:t>Раздел А: </a:t>
            </a:r>
            <a:r>
              <a:rPr lang="ru-RU" sz="2500" b="1" dirty="0">
                <a:solidFill>
                  <a:srgbClr val="12856F"/>
                </a:solidFill>
              </a:rPr>
              <a:t>Информация за проекта/</a:t>
            </a:r>
            <a:r>
              <a:rPr lang="bg-BG" sz="2500" b="1" noProof="0" dirty="0">
                <a:solidFill>
                  <a:srgbClr val="12856F"/>
                </a:solidFill>
              </a:rPr>
              <a:t>програмата</a:t>
            </a:r>
            <a:endParaRPr sz="2500" b="1" dirty="0">
              <a:solidFill>
                <a:srgbClr val="12856F"/>
              </a:solidFill>
            </a:endParaRPr>
          </a:p>
        </p:txBody>
      </p:sp>
      <p:sp>
        <p:nvSpPr>
          <p:cNvPr id="101" name="Google Shape;101;g3a4af0f3777_0_45"/>
          <p:cNvSpPr txBox="1"/>
          <p:nvPr/>
        </p:nvSpPr>
        <p:spPr>
          <a:xfrm>
            <a:off x="609600" y="1380375"/>
            <a:ext cx="3000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bg" sz="3000" b="1" i="1" dirty="0">
                <a:solidFill>
                  <a:srgbClr val="12856F"/>
                </a:solidFill>
              </a:rPr>
              <a:t>Източници на финансиране</a:t>
            </a:r>
            <a:endParaRPr sz="2400" dirty="0">
              <a:solidFill>
                <a:srgbClr val="12856F"/>
              </a:solidFill>
            </a:endParaRPr>
          </a:p>
        </p:txBody>
      </p:sp>
      <p:sp>
        <p:nvSpPr>
          <p:cNvPr id="102" name="Google Shape;102;g3a4af0f3777_0_45"/>
          <p:cNvSpPr txBox="1"/>
          <p:nvPr/>
        </p:nvSpPr>
        <p:spPr>
          <a:xfrm>
            <a:off x="499075" y="3440850"/>
            <a:ext cx="3920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bg" sz="2600" b="1" i="1">
                <a:solidFill>
                  <a:srgbClr val="12856F"/>
                </a:solidFill>
              </a:rPr>
              <a:t>Защо е важно?</a:t>
            </a:r>
            <a:endParaRPr sz="2100">
              <a:solidFill>
                <a:srgbClr val="12856F"/>
              </a:solidFill>
            </a:endParaRPr>
          </a:p>
        </p:txBody>
      </p:sp>
      <p:pic>
        <p:nvPicPr>
          <p:cNvPr id="4" name="Picture 3">
            <a:extLst>
              <a:ext uri="{FF2B5EF4-FFF2-40B4-BE49-F238E27FC236}">
                <a16:creationId xmlns:a16="http://schemas.microsoft.com/office/drawing/2014/main" id="{8B24DC32-1D1A-819D-D00A-789AB3B9B047}"/>
              </a:ext>
            </a:extLst>
          </p:cNvPr>
          <p:cNvPicPr>
            <a:picLocks noChangeAspect="1"/>
          </p:cNvPicPr>
          <p:nvPr/>
        </p:nvPicPr>
        <p:blipFill>
          <a:blip r:embed="rId4"/>
          <a:srcRect/>
          <a:stretch/>
        </p:blipFill>
        <p:spPr>
          <a:xfrm>
            <a:off x="0" y="0"/>
            <a:ext cx="10402505" cy="6572249"/>
          </a:xfrm>
          <a:prstGeom prst="rect">
            <a:avLst/>
          </a:prstGeom>
        </p:spPr>
      </p:pic>
      <p:sp>
        <p:nvSpPr>
          <p:cNvPr id="5" name="Rectangle 4">
            <a:extLst>
              <a:ext uri="{FF2B5EF4-FFF2-40B4-BE49-F238E27FC236}">
                <a16:creationId xmlns:a16="http://schemas.microsoft.com/office/drawing/2014/main" id="{A4CDD457-D213-1B7F-5A26-872FB2EC1539}"/>
              </a:ext>
            </a:extLst>
          </p:cNvPr>
          <p:cNvSpPr/>
          <p:nvPr/>
        </p:nvSpPr>
        <p:spPr>
          <a:xfrm>
            <a:off x="609600" y="6245225"/>
            <a:ext cx="2510790" cy="47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oogle Shape;142;g3a8d4f1cfa1_0_0">
            <a:extLst>
              <a:ext uri="{FF2B5EF4-FFF2-40B4-BE49-F238E27FC236}">
                <a16:creationId xmlns:a16="http://schemas.microsoft.com/office/drawing/2014/main" id="{05E4E0AA-64F7-8E24-52AC-D7D4D2E44CA2}"/>
              </a:ext>
            </a:extLst>
          </p:cNvPr>
          <p:cNvSpPr txBox="1"/>
          <p:nvPr/>
        </p:nvSpPr>
        <p:spPr>
          <a:xfrm>
            <a:off x="232410" y="6383776"/>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8655a01f76_1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4</a:t>
            </a:fld>
            <a:endParaRPr/>
          </a:p>
        </p:txBody>
      </p:sp>
      <p:sp>
        <p:nvSpPr>
          <p:cNvPr id="109" name="Google Shape;109;g38655a01f76_1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lvl="0">
              <a:lnSpc>
                <a:spcPct val="115000"/>
              </a:lnSpc>
              <a:spcAft>
                <a:spcPts val="800"/>
              </a:spcAft>
            </a:pPr>
            <a:r>
              <a:rPr lang="bg" sz="3300" dirty="0">
                <a:solidFill>
                  <a:srgbClr val="12856F"/>
                </a:solidFill>
              </a:rPr>
              <a:t>Стъпка 1 – Кабинетно проучване</a:t>
            </a:r>
            <a:br>
              <a:rPr lang="en-US" sz="2800" b="1" dirty="0">
                <a:solidFill>
                  <a:srgbClr val="12856F"/>
                </a:solidFill>
              </a:rPr>
            </a:br>
            <a:r>
              <a:rPr lang="bg" sz="2800" b="1" dirty="0">
                <a:solidFill>
                  <a:srgbClr val="12856F"/>
                </a:solidFill>
              </a:rPr>
              <a:t>Раздел А: </a:t>
            </a:r>
            <a:r>
              <a:rPr lang="ru-RU" sz="2800" b="1" dirty="0">
                <a:solidFill>
                  <a:srgbClr val="12856F"/>
                </a:solidFill>
              </a:rPr>
              <a:t>Информация за проекта/</a:t>
            </a:r>
            <a:r>
              <a:rPr lang="bg-BG" sz="2800" b="1" dirty="0">
                <a:solidFill>
                  <a:srgbClr val="12856F"/>
                </a:solidFill>
              </a:rPr>
              <a:t>програмата</a:t>
            </a:r>
            <a:r>
              <a:rPr lang="en-US" sz="2800" b="1" dirty="0">
                <a:solidFill>
                  <a:srgbClr val="12856F"/>
                </a:solidFill>
              </a:rPr>
              <a:t> (II)</a:t>
            </a:r>
            <a:endParaRPr sz="2700" dirty="0">
              <a:solidFill>
                <a:srgbClr val="12856F"/>
              </a:solidFill>
              <a:latin typeface="Arial"/>
              <a:ea typeface="Arial"/>
              <a:cs typeface="Arial"/>
              <a:sym typeface="Arial"/>
            </a:endParaRPr>
          </a:p>
        </p:txBody>
      </p:sp>
      <p:pic>
        <p:nvPicPr>
          <p:cNvPr id="110" name="Google Shape;110;g38655a01f76_1_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11" name="Google Shape;111;g38655a01f76_1_0"/>
          <p:cNvSpPr txBox="1">
            <a:spLocks noGrp="1"/>
          </p:cNvSpPr>
          <p:nvPr>
            <p:ph type="body" idx="1"/>
          </p:nvPr>
        </p:nvSpPr>
        <p:spPr>
          <a:xfrm>
            <a:off x="609600" y="1331640"/>
            <a:ext cx="9822600" cy="5159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08670"/>
              </a:buClr>
              <a:buSzPts val="3200"/>
              <a:buFont typeface="Oi"/>
              <a:buNone/>
            </a:pPr>
            <a:r>
              <a:rPr lang="bg-BG" sz="2000" b="1" i="1" noProof="0" dirty="0">
                <a:solidFill>
                  <a:srgbClr val="12856F"/>
                </a:solidFill>
              </a:rPr>
              <a:t>Договорът свързан ли е с проект, финансиран от ЕС?</a:t>
            </a:r>
          </a:p>
          <a:p>
            <a:pPr marL="0" lvl="0" indent="0" algn="ctr" rtl="0">
              <a:lnSpc>
                <a:spcPct val="100000"/>
              </a:lnSpc>
              <a:spcBef>
                <a:spcPts val="0"/>
              </a:spcBef>
              <a:spcAft>
                <a:spcPts val="0"/>
              </a:spcAft>
              <a:buClr>
                <a:srgbClr val="108670"/>
              </a:buClr>
              <a:buSzPts val="3200"/>
              <a:buFont typeface="Oi"/>
              <a:buNone/>
            </a:pPr>
            <a:endParaRPr sz="1800" b="1" dirty="0"/>
          </a:p>
          <a:p>
            <a:pPr marL="457200" marR="0" lvl="0" indent="-355600" algn="l" rtl="0">
              <a:lnSpc>
                <a:spcPct val="100000"/>
              </a:lnSpc>
              <a:spcBef>
                <a:spcPts val="0"/>
              </a:spcBef>
              <a:spcAft>
                <a:spcPts val="0"/>
              </a:spcAft>
              <a:buClr>
                <a:srgbClr val="666666"/>
              </a:buClr>
              <a:buSzPts val="2000"/>
              <a:buChar char="❏"/>
            </a:pPr>
            <a:r>
              <a:rPr lang="bg" sz="1800" dirty="0"/>
              <a:t>При проекти, съфинансирани от ЕС, законодателството на ЕС и националното законодателство често налагат допълнителни правила за изпълнение и контрол.</a:t>
            </a:r>
            <a:endParaRPr dirty="0"/>
          </a:p>
          <a:p>
            <a:pPr marL="457200" marR="0" lvl="0" indent="-228600" algn="l" rtl="0">
              <a:lnSpc>
                <a:spcPct val="100000"/>
              </a:lnSpc>
              <a:spcBef>
                <a:spcPts val="0"/>
              </a:spcBef>
              <a:spcAft>
                <a:spcPts val="0"/>
              </a:spcAft>
              <a:buClr>
                <a:srgbClr val="666666"/>
              </a:buClr>
              <a:buSzPts val="2000"/>
              <a:buNone/>
            </a:pPr>
            <a:endParaRPr sz="18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 sz="1800" dirty="0"/>
              <a:t>В рамките на националните и европейските системи за управление и контрол съществуват специализирани институции, отговорни за правилното им прилагане </a:t>
            </a:r>
            <a:r>
              <a:rPr lang="bg" sz="1700" dirty="0"/>
              <a:t>и разполагащи с необходимите инструменти за това.</a:t>
            </a:r>
            <a:endParaRPr dirty="0"/>
          </a:p>
          <a:p>
            <a:pPr marL="101600" marR="0" lvl="0" indent="0" algn="l" rtl="0">
              <a:lnSpc>
                <a:spcPct val="100000"/>
              </a:lnSpc>
              <a:spcBef>
                <a:spcPts val="0"/>
              </a:spcBef>
              <a:spcAft>
                <a:spcPts val="0"/>
              </a:spcAft>
              <a:buClr>
                <a:srgbClr val="666666"/>
              </a:buClr>
              <a:buSzPts val="2000"/>
              <a:buNone/>
            </a:pPr>
            <a:endParaRPr sz="1800" dirty="0"/>
          </a:p>
          <a:p>
            <a:pPr marL="101600" lvl="0" indent="0" algn="ctr" rtl="0">
              <a:lnSpc>
                <a:spcPct val="100000"/>
              </a:lnSpc>
              <a:spcBef>
                <a:spcPts val="0"/>
              </a:spcBef>
              <a:spcAft>
                <a:spcPts val="0"/>
              </a:spcAft>
              <a:buClr>
                <a:srgbClr val="666666"/>
              </a:buClr>
              <a:buSzPts val="2000"/>
              <a:buNone/>
            </a:pPr>
            <a:r>
              <a:rPr lang="bg" sz="1900" b="1" i="1" dirty="0">
                <a:solidFill>
                  <a:srgbClr val="12856F"/>
                </a:solidFill>
              </a:rPr>
              <a:t>По-лесно ли е да се откриват индикации за риск – симптоми на корупция?</a:t>
            </a:r>
            <a:endParaRPr sz="1900" b="1" i="1" dirty="0">
              <a:solidFill>
                <a:srgbClr val="12856F"/>
              </a:solidFill>
            </a:endParaRPr>
          </a:p>
          <a:p>
            <a:pPr marL="101600" lvl="0" indent="0" algn="ctr" rtl="0">
              <a:lnSpc>
                <a:spcPct val="100000"/>
              </a:lnSpc>
              <a:spcBef>
                <a:spcPts val="0"/>
              </a:spcBef>
              <a:spcAft>
                <a:spcPts val="0"/>
              </a:spcAft>
              <a:buClr>
                <a:srgbClr val="666666"/>
              </a:buClr>
              <a:buSzPts val="2000"/>
              <a:buNone/>
            </a:pPr>
            <a:endParaRPr sz="2000" b="1" dirty="0">
              <a:solidFill>
                <a:srgbClr val="108670"/>
              </a:solidFill>
            </a:endParaRPr>
          </a:p>
          <a:p>
            <a:pPr marL="457200" marR="0" lvl="0" indent="-355600" algn="l" rtl="0">
              <a:lnSpc>
                <a:spcPct val="100000"/>
              </a:lnSpc>
              <a:spcBef>
                <a:spcPts val="0"/>
              </a:spcBef>
              <a:spcAft>
                <a:spcPts val="0"/>
              </a:spcAft>
              <a:buClr>
                <a:srgbClr val="666666"/>
              </a:buClr>
              <a:buSzPts val="2000"/>
              <a:buChar char="❏"/>
            </a:pPr>
            <a:r>
              <a:rPr lang="bg" sz="1700" dirty="0">
                <a:solidFill>
                  <a:srgbClr val="666666"/>
                </a:solidFill>
              </a:rPr>
              <a:t>Да, </a:t>
            </a:r>
            <a:r>
              <a:rPr lang="bg" sz="1700" dirty="0"/>
              <a:t>въз основа на споразумения с Бенефициента са определени изисквания за подаване на документация и преминаване през процес на контрол, включително контрол на място на изпълнението на проекта и контрол на обществените поръчки.</a:t>
            </a:r>
            <a:endParaRPr dirty="0"/>
          </a:p>
          <a:p>
            <a:pPr marL="101600" marR="0" lvl="0" indent="0" algn="l" rtl="0">
              <a:lnSpc>
                <a:spcPct val="100000"/>
              </a:lnSpc>
              <a:spcBef>
                <a:spcPts val="0"/>
              </a:spcBef>
              <a:spcAft>
                <a:spcPts val="0"/>
              </a:spcAft>
              <a:buClr>
                <a:srgbClr val="666666"/>
              </a:buClr>
              <a:buSzPts val="2000"/>
              <a:buNone/>
            </a:pPr>
            <a:endParaRPr sz="1700" dirty="0"/>
          </a:p>
          <a:p>
            <a:pPr marL="457200" marR="0" lvl="0" indent="-355600" algn="l" rtl="0">
              <a:lnSpc>
                <a:spcPct val="100000"/>
              </a:lnSpc>
              <a:spcBef>
                <a:spcPts val="0"/>
              </a:spcBef>
              <a:spcAft>
                <a:spcPts val="0"/>
              </a:spcAft>
              <a:buClr>
                <a:srgbClr val="666666"/>
              </a:buClr>
              <a:buSzPts val="2000"/>
              <a:buChar char="❏"/>
            </a:pPr>
            <a:r>
              <a:rPr lang="bg" sz="1700" dirty="0"/>
              <a:t>Информацията, получена от тези институции, например чрез инструменти достъп до публична информация, е ценен източник на данни, освен това, тези институции приемат сигнали за предполагаеми нередности или престъпления, за управляваните от тях проекти.</a:t>
            </a:r>
            <a:endParaRPr sz="1700" dirty="0">
              <a:solidFill>
                <a:srgbClr val="666666"/>
              </a:solidFill>
            </a:endParaRPr>
          </a:p>
          <a:p>
            <a:pPr marL="457200" marR="0" lvl="0" indent="-228600" algn="l" rtl="0">
              <a:lnSpc>
                <a:spcPct val="100000"/>
              </a:lnSpc>
              <a:spcBef>
                <a:spcPts val="1000"/>
              </a:spcBef>
              <a:spcAft>
                <a:spcPts val="0"/>
              </a:spcAft>
              <a:buClr>
                <a:srgbClr val="666666"/>
              </a:buClr>
              <a:buSzPts val="2000"/>
              <a:buNone/>
            </a:pPr>
            <a:endParaRPr sz="2000" dirty="0">
              <a:solidFill>
                <a:srgbClr val="666666"/>
              </a:solidFill>
            </a:endParaRPr>
          </a:p>
          <a:p>
            <a:pPr marL="101600" marR="0" lvl="0" indent="0" algn="l" rtl="0">
              <a:lnSpc>
                <a:spcPct val="100000"/>
              </a:lnSpc>
              <a:spcBef>
                <a:spcPts val="1000"/>
              </a:spcBef>
              <a:spcAft>
                <a:spcPts val="0"/>
              </a:spcAft>
              <a:buClr>
                <a:srgbClr val="666666"/>
              </a:buClr>
              <a:buSzPts val="2000"/>
              <a:buNone/>
            </a:pPr>
            <a:endParaRPr sz="2000" b="1" i="0" u="none" strike="noStrike" dirty="0">
              <a:solidFill>
                <a:srgbClr val="666666"/>
              </a:solidFill>
            </a:endParaRPr>
          </a:p>
          <a:p>
            <a:pPr marL="457200" marR="0" lvl="0" indent="-228600" algn="l" rtl="0">
              <a:lnSpc>
                <a:spcPct val="100000"/>
              </a:lnSpc>
              <a:spcBef>
                <a:spcPts val="1000"/>
              </a:spcBef>
              <a:spcAft>
                <a:spcPts val="0"/>
              </a:spcAft>
              <a:buClr>
                <a:srgbClr val="666666"/>
              </a:buClr>
              <a:buSzPts val="2000"/>
              <a:buNone/>
            </a:pPr>
            <a:endParaRPr sz="2000" b="1" i="0" u="none" strike="noStrike" dirty="0">
              <a:solidFill>
                <a:srgbClr val="10867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a452272a90_0_89"/>
          <p:cNvSpPr txBox="1">
            <a:spLocks noGrp="1"/>
          </p:cNvSpPr>
          <p:nvPr>
            <p:ph type="body" idx="2"/>
          </p:nvPr>
        </p:nvSpPr>
        <p:spPr>
          <a:xfrm>
            <a:off x="6014325" y="2681075"/>
            <a:ext cx="5384700" cy="2991600"/>
          </a:xfrm>
          <a:prstGeom prst="rect">
            <a:avLst/>
          </a:prstGeom>
        </p:spPr>
        <p:txBody>
          <a:bodyPr spcFirstLastPara="1" wrap="square" lIns="91425" tIns="45700" rIns="91425" bIns="45700" anchor="t" anchorCtr="0">
            <a:normAutofit/>
          </a:bodyPr>
          <a:lstStyle/>
          <a:p>
            <a:pPr marL="342900" lvl="0" indent="-317500" algn="l" rtl="0">
              <a:spcBef>
                <a:spcPts val="560"/>
              </a:spcBef>
              <a:spcAft>
                <a:spcPts val="0"/>
              </a:spcAft>
              <a:buClr>
                <a:srgbClr val="595959"/>
              </a:buClr>
              <a:buSzPts val="2400"/>
              <a:buChar char="❏"/>
            </a:pPr>
            <a:r>
              <a:rPr lang="bg-BG" sz="2400" dirty="0">
                <a:solidFill>
                  <a:srgbClr val="595959"/>
                </a:solidFill>
              </a:rPr>
              <a:t>Формуляр</a:t>
            </a:r>
            <a:endParaRPr sz="2400" dirty="0">
              <a:solidFill>
                <a:srgbClr val="595959"/>
              </a:solidFill>
            </a:endParaRPr>
          </a:p>
          <a:p>
            <a:pPr marL="342900" lvl="0" indent="-317500" algn="l" rtl="0">
              <a:spcBef>
                <a:spcPts val="560"/>
              </a:spcBef>
              <a:spcAft>
                <a:spcPts val="0"/>
              </a:spcAft>
              <a:buClr>
                <a:srgbClr val="595959"/>
              </a:buClr>
              <a:buSzPts val="2400"/>
              <a:buChar char="❏"/>
            </a:pPr>
            <a:r>
              <a:rPr lang="bg" sz="2400" u="sng" dirty="0">
                <a:solidFill>
                  <a:schemeClr val="hlink"/>
                </a:solidFill>
                <a:hlinkClick r:id="rId3"/>
              </a:rPr>
              <a:t>opentender.eu</a:t>
            </a:r>
            <a:endParaRPr sz="24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BG" sz="2400" dirty="0">
                <a:solidFill>
                  <a:srgbClr val="595959"/>
                </a:solidFill>
              </a:rPr>
              <a:t>Обект на поръчката</a:t>
            </a:r>
            <a:endParaRPr sz="24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400" dirty="0">
                <a:solidFill>
                  <a:srgbClr val="595959"/>
                </a:solidFill>
              </a:rPr>
              <a:t>Ръководител на договора</a:t>
            </a:r>
            <a:endParaRPr sz="24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400" dirty="0">
                <a:solidFill>
                  <a:srgbClr val="595959"/>
                </a:solidFill>
              </a:rPr>
              <a:t>Подизпълнение</a:t>
            </a:r>
            <a:endParaRPr sz="2400" dirty="0">
              <a:solidFill>
                <a:srgbClr val="595959"/>
              </a:solidFill>
            </a:endParaRPr>
          </a:p>
        </p:txBody>
      </p:sp>
      <p:sp>
        <p:nvSpPr>
          <p:cNvPr id="118" name="Google Shape;118;g3a452272a90_0_89"/>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5</a:t>
            </a:fld>
            <a:endParaRPr/>
          </a:p>
        </p:txBody>
      </p:sp>
      <p:pic>
        <p:nvPicPr>
          <p:cNvPr id="119" name="Google Shape;119;g3a452272a90_0_89"/>
          <p:cNvPicPr preferRelativeResize="0"/>
          <p:nvPr/>
        </p:nvPicPr>
        <p:blipFill rotWithShape="1">
          <a:blip r:embed="rId4">
            <a:alphaModFix/>
          </a:blip>
          <a:srcRect r="8722" b="10"/>
          <a:stretch>
            <a:fillRect/>
          </a:stretch>
        </p:blipFill>
        <p:spPr>
          <a:xfrm>
            <a:off x="10438479" y="147367"/>
            <a:ext cx="1753521" cy="2400300"/>
          </a:xfrm>
          <a:prstGeom prst="rect">
            <a:avLst/>
          </a:prstGeom>
          <a:noFill/>
          <a:ln>
            <a:noFill/>
          </a:ln>
        </p:spPr>
      </p:pic>
      <p:sp>
        <p:nvSpPr>
          <p:cNvPr id="121" name="Google Shape;121;g3a452272a90_0_89"/>
          <p:cNvSpPr txBox="1">
            <a:spLocks noGrp="1"/>
          </p:cNvSpPr>
          <p:nvPr>
            <p:ph type="title"/>
          </p:nvPr>
        </p:nvSpPr>
        <p:spPr>
          <a:xfrm>
            <a:off x="5266592" y="449105"/>
            <a:ext cx="6032355" cy="1297130"/>
          </a:xfrm>
          <a:prstGeom prst="rect">
            <a:avLst/>
          </a:prstGeom>
          <a:noFill/>
          <a:ln>
            <a:noFill/>
          </a:ln>
        </p:spPr>
        <p:txBody>
          <a:bodyPr spcFirstLastPara="1" wrap="square" lIns="91425" tIns="45700" rIns="91425" bIns="45700" anchor="ctr" anchorCtr="0">
            <a:normAutofit fontScale="90000"/>
          </a:bodyPr>
          <a:lstStyle/>
          <a:p>
            <a:pPr marL="50800" lvl="0" indent="0" algn="l" rtl="0">
              <a:lnSpc>
                <a:spcPct val="105000"/>
              </a:lnSpc>
              <a:spcBef>
                <a:spcPts val="600"/>
              </a:spcBef>
              <a:spcAft>
                <a:spcPts val="0"/>
              </a:spcAft>
              <a:buSzPts val="990"/>
              <a:buNone/>
            </a:pPr>
            <a:r>
              <a:rPr lang="bg" sz="3300" dirty="0">
                <a:solidFill>
                  <a:srgbClr val="12856F"/>
                </a:solidFill>
              </a:rPr>
              <a:t>Стъпка 1 – Кабинетно проучване</a:t>
            </a:r>
            <a:endParaRPr sz="3300" dirty="0">
              <a:solidFill>
                <a:srgbClr val="12856F"/>
              </a:solidFill>
            </a:endParaRPr>
          </a:p>
          <a:p>
            <a:pPr marL="50800" lvl="0" indent="0" algn="l" rtl="0">
              <a:lnSpc>
                <a:spcPct val="105000"/>
              </a:lnSpc>
              <a:spcBef>
                <a:spcPts val="600"/>
              </a:spcBef>
              <a:spcAft>
                <a:spcPts val="0"/>
              </a:spcAft>
              <a:buSzPts val="990"/>
              <a:buNone/>
            </a:pPr>
            <a:r>
              <a:rPr lang="bg" sz="2600" b="1" dirty="0">
                <a:solidFill>
                  <a:srgbClr val="12856F"/>
                </a:solidFill>
              </a:rPr>
              <a:t>Раздел Б: Информация за договора</a:t>
            </a:r>
            <a:endParaRPr sz="2600" b="1" dirty="0">
              <a:solidFill>
                <a:srgbClr val="12856F"/>
              </a:solidFill>
            </a:endParaRPr>
          </a:p>
        </p:txBody>
      </p:sp>
      <p:pic>
        <p:nvPicPr>
          <p:cNvPr id="3" name="Picture 2">
            <a:extLst>
              <a:ext uri="{FF2B5EF4-FFF2-40B4-BE49-F238E27FC236}">
                <a16:creationId xmlns:a16="http://schemas.microsoft.com/office/drawing/2014/main" id="{0F898360-9235-DC48-675F-22EB368DE3F5}"/>
              </a:ext>
            </a:extLst>
          </p:cNvPr>
          <p:cNvPicPr>
            <a:picLocks noChangeAspect="1"/>
          </p:cNvPicPr>
          <p:nvPr/>
        </p:nvPicPr>
        <p:blipFill>
          <a:blip r:embed="rId5"/>
          <a:stretch>
            <a:fillRect/>
          </a:stretch>
        </p:blipFill>
        <p:spPr>
          <a:xfrm>
            <a:off x="0" y="0"/>
            <a:ext cx="5266592" cy="6858000"/>
          </a:xfrm>
          <a:prstGeom prst="rect">
            <a:avLst/>
          </a:prstGeom>
          <a:ln>
            <a:solidFill>
              <a:schemeClr val="accent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597A3268-AF67-F394-C1D8-7A9F44EB3298}"/>
            </a:ext>
          </a:extLst>
        </p:cNvPr>
        <p:cNvGrpSpPr/>
        <p:nvPr/>
      </p:nvGrpSpPr>
      <p:grpSpPr>
        <a:xfrm>
          <a:off x="0" y="0"/>
          <a:ext cx="0" cy="0"/>
          <a:chOff x="0" y="0"/>
          <a:chExt cx="0" cy="0"/>
        </a:xfrm>
      </p:grpSpPr>
      <p:pic>
        <p:nvPicPr>
          <p:cNvPr id="126" name="Google Shape;126;g3a452272a90_0_3">
            <a:extLst>
              <a:ext uri="{FF2B5EF4-FFF2-40B4-BE49-F238E27FC236}">
                <a16:creationId xmlns:a16="http://schemas.microsoft.com/office/drawing/2014/main" id="{11B2C3D5-9FC8-FAAE-891C-C6826BE7B46B}"/>
              </a:ext>
            </a:extLst>
          </p:cNvPr>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27" name="Google Shape;127;g3a452272a90_0_3">
            <a:extLst>
              <a:ext uri="{FF2B5EF4-FFF2-40B4-BE49-F238E27FC236}">
                <a16:creationId xmlns:a16="http://schemas.microsoft.com/office/drawing/2014/main" id="{3E7B6202-D4FB-B744-F98D-CD004A3B45BD}"/>
              </a:ext>
            </a:extLst>
          </p:cNvPr>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50800" lvl="0" indent="0" algn="l" rtl="0">
              <a:lnSpc>
                <a:spcPct val="105000"/>
              </a:lnSpc>
              <a:spcBef>
                <a:spcPts val="600"/>
              </a:spcBef>
              <a:spcAft>
                <a:spcPts val="0"/>
              </a:spcAft>
              <a:buSzPts val="1100"/>
              <a:buNone/>
            </a:pPr>
            <a:r>
              <a:rPr lang="bg-BG" sz="3400" noProof="0" dirty="0">
                <a:solidFill>
                  <a:srgbClr val="12856F"/>
                </a:solidFill>
              </a:rPr>
              <a:t>Обект на обществените поръчки в областта на околната среда и климата</a:t>
            </a:r>
          </a:p>
        </p:txBody>
      </p:sp>
      <p:sp>
        <p:nvSpPr>
          <p:cNvPr id="136" name="Google Shape;136;g3a452272a90_0_3">
            <a:extLst>
              <a:ext uri="{FF2B5EF4-FFF2-40B4-BE49-F238E27FC236}">
                <a16:creationId xmlns:a16="http://schemas.microsoft.com/office/drawing/2014/main" id="{A722AF83-D92D-51E9-AC9E-10755822E15D}"/>
              </a:ext>
            </a:extLst>
          </p:cNvPr>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6</a:t>
            </a:fld>
            <a:endParaRPr lang="bg-BG" noProof="0" dirty="0"/>
          </a:p>
        </p:txBody>
      </p:sp>
      <p:graphicFrame>
        <p:nvGraphicFramePr>
          <p:cNvPr id="2" name="Diagram 1">
            <a:extLst>
              <a:ext uri="{FF2B5EF4-FFF2-40B4-BE49-F238E27FC236}">
                <a16:creationId xmlns:a16="http://schemas.microsoft.com/office/drawing/2014/main" id="{3A4BFC00-56EE-3F30-5CFB-0C96CA08CE5D}"/>
              </a:ext>
            </a:extLst>
          </p:cNvPr>
          <p:cNvGraphicFramePr/>
          <p:nvPr>
            <p:extLst>
              <p:ext uri="{D42A27DB-BD31-4B8C-83A1-F6EECF244321}">
                <p14:modId xmlns:p14="http://schemas.microsoft.com/office/powerpoint/2010/main" val="1421518600"/>
              </p:ext>
            </p:extLst>
          </p:nvPr>
        </p:nvGraphicFramePr>
        <p:xfrm>
          <a:off x="609599" y="1338063"/>
          <a:ext cx="10972799" cy="4806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784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a452272a90_0_5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148" name="Google Shape;148;g3a452272a90_0_54"/>
          <p:cNvSpPr txBox="1">
            <a:spLocks noGrp="1"/>
          </p:cNvSpPr>
          <p:nvPr>
            <p:ph type="body" idx="1"/>
          </p:nvPr>
        </p:nvSpPr>
        <p:spPr>
          <a:xfrm>
            <a:off x="414700" y="878200"/>
            <a:ext cx="4272476" cy="52809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560"/>
              </a:spcBef>
              <a:spcAft>
                <a:spcPts val="0"/>
              </a:spcAft>
              <a:buClr>
                <a:srgbClr val="595959"/>
              </a:buClr>
              <a:buSzPts val="2400"/>
              <a:buChar char="❏"/>
            </a:pPr>
            <a:r>
              <a:rPr lang="bg" sz="2300" dirty="0">
                <a:solidFill>
                  <a:srgbClr val="595959"/>
                </a:solidFill>
              </a:rPr>
              <a:t>Опазване на биоразнообразието – </a:t>
            </a:r>
            <a:r>
              <a:rPr lang="bg" sz="1600" dirty="0">
                <a:solidFill>
                  <a:srgbClr val="595959"/>
                </a:solidFill>
              </a:rPr>
              <a:t>опазване на видовете и местообитанията</a:t>
            </a:r>
            <a:endParaRPr sz="16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300" dirty="0">
                <a:solidFill>
                  <a:srgbClr val="595959"/>
                </a:solidFill>
              </a:rPr>
              <a:t>Контрол на замърсяването </a:t>
            </a:r>
            <a:r>
              <a:rPr lang="bg" sz="1700" dirty="0">
                <a:solidFill>
                  <a:srgbClr val="595959"/>
                </a:solidFill>
              </a:rPr>
              <a:t>– намаляване на замърсяването на въздуха, водата и почвата</a:t>
            </a:r>
            <a:endParaRPr sz="17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300" dirty="0">
                <a:solidFill>
                  <a:srgbClr val="595959"/>
                </a:solidFill>
              </a:rPr>
              <a:t>Управление на отпадъците </a:t>
            </a:r>
            <a:r>
              <a:rPr lang="bg" sz="1700" dirty="0">
                <a:solidFill>
                  <a:srgbClr val="595959"/>
                </a:solidFill>
              </a:rPr>
              <a:t>– рециклиране, инициативи за кръгова икономика</a:t>
            </a:r>
            <a:endParaRPr sz="17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300" dirty="0">
                <a:solidFill>
                  <a:srgbClr val="595959"/>
                </a:solidFill>
              </a:rPr>
              <a:t>Възстановяване на екосистеми </a:t>
            </a:r>
            <a:r>
              <a:rPr lang="bg" sz="1700" dirty="0">
                <a:solidFill>
                  <a:srgbClr val="595959"/>
                </a:solidFill>
              </a:rPr>
              <a:t>– влажни зони, гори, реки</a:t>
            </a:r>
            <a:endParaRPr sz="1700" dirty="0">
              <a:solidFill>
                <a:srgbClr val="595959"/>
              </a:solidFill>
            </a:endParaRPr>
          </a:p>
          <a:p>
            <a:pPr marL="342900" marR="0" lvl="0" indent="-317500" algn="l" rtl="0">
              <a:lnSpc>
                <a:spcPct val="100000"/>
              </a:lnSpc>
              <a:spcBef>
                <a:spcPts val="560"/>
              </a:spcBef>
              <a:spcAft>
                <a:spcPts val="0"/>
              </a:spcAft>
              <a:buClr>
                <a:srgbClr val="595959"/>
              </a:buClr>
              <a:buSzPts val="2400"/>
              <a:buChar char="❏"/>
            </a:pPr>
            <a:r>
              <a:rPr lang="bg" sz="2300" dirty="0">
                <a:solidFill>
                  <a:srgbClr val="595959"/>
                </a:solidFill>
              </a:rPr>
              <a:t>Устойчиво използване на ресурсите </a:t>
            </a:r>
            <a:r>
              <a:rPr lang="bg" sz="1700" dirty="0">
                <a:solidFill>
                  <a:srgbClr val="595959"/>
                </a:solidFill>
              </a:rPr>
              <a:t>– възобновяема енергия, зелено земеделие</a:t>
            </a:r>
            <a:endParaRPr sz="1700" b="1" dirty="0">
              <a:solidFill>
                <a:srgbClr val="595959"/>
              </a:solidFill>
            </a:endParaRPr>
          </a:p>
          <a:p>
            <a:pPr marL="0" marR="0" lvl="0" indent="0" algn="l" rtl="0">
              <a:lnSpc>
                <a:spcPct val="100000"/>
              </a:lnSpc>
              <a:spcBef>
                <a:spcPts val="1000"/>
              </a:spcBef>
              <a:spcAft>
                <a:spcPts val="0"/>
              </a:spcAft>
              <a:buNone/>
            </a:pPr>
            <a:endParaRPr sz="1900" b="1" dirty="0">
              <a:solidFill>
                <a:srgbClr val="595959"/>
              </a:solidFill>
            </a:endParaRPr>
          </a:p>
        </p:txBody>
      </p:sp>
      <p:sp>
        <p:nvSpPr>
          <p:cNvPr id="150" name="Google Shape;150;g3a452272a90_0_54"/>
          <p:cNvSpPr txBox="1"/>
          <p:nvPr/>
        </p:nvSpPr>
        <p:spPr>
          <a:xfrm>
            <a:off x="167640" y="58681"/>
            <a:ext cx="11572800" cy="707856"/>
          </a:xfrm>
          <a:prstGeom prst="rect">
            <a:avLst/>
          </a:prstGeom>
          <a:noFill/>
          <a:ln>
            <a:noFill/>
          </a:ln>
        </p:spPr>
        <p:txBody>
          <a:bodyPr spcFirstLastPara="1" wrap="square" lIns="91425" tIns="91425" rIns="91425" bIns="91425" anchor="t" anchorCtr="0">
            <a:spAutoFit/>
          </a:bodyPr>
          <a:lstStyle/>
          <a:p>
            <a:pPr marL="0" lvl="0" indent="0" algn="ctr" rtl="0">
              <a:spcAft>
                <a:spcPts val="0"/>
              </a:spcAft>
              <a:buNone/>
            </a:pPr>
            <a:r>
              <a:rPr lang="bg-BG" sz="3400" dirty="0">
                <a:solidFill>
                  <a:srgbClr val="12856F"/>
                </a:solidFill>
              </a:rPr>
              <a:t>Проекти в областта на опазването на околната среда</a:t>
            </a:r>
            <a:endParaRPr sz="3400" dirty="0">
              <a:solidFill>
                <a:srgbClr val="12856F"/>
              </a:solidFill>
            </a:endParaRPr>
          </a:p>
        </p:txBody>
      </p:sp>
      <p:pic>
        <p:nvPicPr>
          <p:cNvPr id="2" name="Google Shape;149;g3a452272a90_0_54">
            <a:extLst>
              <a:ext uri="{FF2B5EF4-FFF2-40B4-BE49-F238E27FC236}">
                <a16:creationId xmlns:a16="http://schemas.microsoft.com/office/drawing/2014/main" id="{4D172F62-D69A-9772-FEFC-312A51B8FE79}"/>
              </a:ext>
            </a:extLst>
          </p:cNvPr>
          <p:cNvPicPr preferRelativeResize="0"/>
          <p:nvPr/>
        </p:nvPicPr>
        <p:blipFill rotWithShape="1">
          <a:blip r:embed="rId3">
            <a:alphaModFix/>
          </a:blip>
          <a:srcRect/>
          <a:stretch/>
        </p:blipFill>
        <p:spPr>
          <a:xfrm>
            <a:off x="4687176" y="1020762"/>
            <a:ext cx="7504824" cy="5026675"/>
          </a:xfrm>
          <a:prstGeom prst="rect">
            <a:avLst/>
          </a:prstGeom>
          <a:noFill/>
          <a:ln>
            <a:noFill/>
          </a:ln>
        </p:spPr>
      </p:pic>
      <p:sp>
        <p:nvSpPr>
          <p:cNvPr id="3" name="Google Shape;142;g3a8d4f1cfa1_0_0">
            <a:extLst>
              <a:ext uri="{FF2B5EF4-FFF2-40B4-BE49-F238E27FC236}">
                <a16:creationId xmlns:a16="http://schemas.microsoft.com/office/drawing/2014/main" id="{1701A220-A85C-DF54-4DD4-6C0BDCB60B46}"/>
              </a:ext>
            </a:extLst>
          </p:cNvPr>
          <p:cNvSpPr txBox="1"/>
          <p:nvPr/>
        </p:nvSpPr>
        <p:spPr>
          <a:xfrm>
            <a:off x="4596000" y="6047437"/>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a452272a90_0_6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pic>
        <p:nvPicPr>
          <p:cNvPr id="157" name="Google Shape;157;g3a452272a90_0_6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58" name="Google Shape;158;g3a452272a90_0_67"/>
          <p:cNvSpPr txBox="1">
            <a:spLocks noGrp="1"/>
          </p:cNvSpPr>
          <p:nvPr>
            <p:ph type="body" idx="1"/>
          </p:nvPr>
        </p:nvSpPr>
        <p:spPr>
          <a:xfrm>
            <a:off x="6746800" y="1730064"/>
            <a:ext cx="5000400" cy="5055799"/>
          </a:xfrm>
          <a:prstGeom prst="rect">
            <a:avLst/>
          </a:prstGeom>
          <a:noFill/>
          <a:ln>
            <a:noFill/>
          </a:ln>
        </p:spPr>
        <p:txBody>
          <a:bodyPr spcFirstLastPara="1" wrap="square" lIns="91425" tIns="45700" rIns="91425" bIns="45700" anchor="t" anchorCtr="0">
            <a:noAutofit/>
          </a:bodyPr>
          <a:lstStyle/>
          <a:p>
            <a:pPr marL="342900" marR="0" lvl="0" indent="-298450" algn="l" rtl="0">
              <a:lnSpc>
                <a:spcPct val="100000"/>
              </a:lnSpc>
              <a:spcBef>
                <a:spcPts val="560"/>
              </a:spcBef>
              <a:spcAft>
                <a:spcPts val="0"/>
              </a:spcAft>
              <a:buClr>
                <a:srgbClr val="595959"/>
              </a:buClr>
              <a:buSzPts val="2100"/>
              <a:buChar char="❏"/>
            </a:pPr>
            <a:r>
              <a:rPr lang="bg" sz="1800" dirty="0">
                <a:solidFill>
                  <a:srgbClr val="595959"/>
                </a:solidFill>
              </a:rPr>
              <a:t>Адаптиране към климата – </a:t>
            </a:r>
            <a:br>
              <a:rPr lang="en-US" sz="1800" dirty="0">
                <a:solidFill>
                  <a:srgbClr val="595959"/>
                </a:solidFill>
              </a:rPr>
            </a:br>
            <a:r>
              <a:rPr lang="bg" sz="1800" dirty="0">
                <a:solidFill>
                  <a:srgbClr val="595959"/>
                </a:solidFill>
              </a:rPr>
              <a:t>защита от наводнения, устойчиви на суша култури, устойчива инфраструктура</a:t>
            </a:r>
            <a:endParaRPr sz="1800" dirty="0">
              <a:solidFill>
                <a:srgbClr val="595959"/>
              </a:solidFill>
            </a:endParaRPr>
          </a:p>
          <a:p>
            <a:pPr marL="342900" marR="0" lvl="0" indent="-298450" algn="l" rtl="0">
              <a:lnSpc>
                <a:spcPct val="100000"/>
              </a:lnSpc>
              <a:spcBef>
                <a:spcPts val="560"/>
              </a:spcBef>
              <a:spcAft>
                <a:spcPts val="0"/>
              </a:spcAft>
              <a:buClr>
                <a:srgbClr val="595959"/>
              </a:buClr>
              <a:buSzPts val="2100"/>
              <a:buChar char="❏"/>
            </a:pPr>
            <a:r>
              <a:rPr lang="bg" sz="1800" dirty="0">
                <a:solidFill>
                  <a:srgbClr val="595959"/>
                </a:solidFill>
              </a:rPr>
              <a:t>Смекчаване на изменението на климата – намаляване на емисиите на парникови газове, внедряване на възобновяема енергия</a:t>
            </a:r>
            <a:endParaRPr sz="1800" dirty="0">
              <a:solidFill>
                <a:srgbClr val="595959"/>
              </a:solidFill>
            </a:endParaRPr>
          </a:p>
          <a:p>
            <a:pPr marL="342900" marR="0" lvl="0" indent="-298450" algn="l" rtl="0">
              <a:lnSpc>
                <a:spcPct val="100000"/>
              </a:lnSpc>
              <a:spcBef>
                <a:spcPts val="560"/>
              </a:spcBef>
              <a:spcAft>
                <a:spcPts val="0"/>
              </a:spcAft>
              <a:buClr>
                <a:srgbClr val="595959"/>
              </a:buClr>
              <a:buSzPts val="2100"/>
              <a:buChar char="❏"/>
            </a:pPr>
            <a:r>
              <a:rPr lang="bg" sz="1800" dirty="0">
                <a:solidFill>
                  <a:srgbClr val="595959"/>
                </a:solidFill>
              </a:rPr>
              <a:t>Ограничаване на въглеродно съдържание – напр., залесяване</a:t>
            </a:r>
            <a:endParaRPr sz="1800" dirty="0">
              <a:solidFill>
                <a:srgbClr val="595959"/>
              </a:solidFill>
            </a:endParaRPr>
          </a:p>
          <a:p>
            <a:pPr marL="342900" marR="0" lvl="0" indent="-298450" algn="l" rtl="0">
              <a:lnSpc>
                <a:spcPct val="100000"/>
              </a:lnSpc>
              <a:spcBef>
                <a:spcPts val="560"/>
              </a:spcBef>
              <a:spcAft>
                <a:spcPts val="0"/>
              </a:spcAft>
              <a:buClr>
                <a:srgbClr val="595959"/>
              </a:buClr>
              <a:buSzPts val="2100"/>
              <a:buChar char="❏"/>
            </a:pPr>
            <a:r>
              <a:rPr lang="bg" sz="1800" dirty="0">
                <a:solidFill>
                  <a:srgbClr val="595959"/>
                </a:solidFill>
              </a:rPr>
              <a:t>Енергиен преход – слънчева, вятърна, водноелектрическа енергия, чист транспорт</a:t>
            </a:r>
            <a:endParaRPr sz="1800" dirty="0">
              <a:solidFill>
                <a:srgbClr val="595959"/>
              </a:solidFill>
            </a:endParaRPr>
          </a:p>
          <a:p>
            <a:pPr marL="342900" marR="0" lvl="0" indent="-298450" algn="l" rtl="0">
              <a:lnSpc>
                <a:spcPct val="100000"/>
              </a:lnSpc>
              <a:spcBef>
                <a:spcPts val="560"/>
              </a:spcBef>
              <a:spcAft>
                <a:spcPts val="0"/>
              </a:spcAft>
              <a:buClr>
                <a:srgbClr val="595959"/>
              </a:buClr>
              <a:buSzPts val="2100"/>
              <a:buChar char="❏"/>
            </a:pPr>
            <a:r>
              <a:rPr lang="bg" sz="1800" dirty="0">
                <a:solidFill>
                  <a:srgbClr val="595959"/>
                </a:solidFill>
              </a:rPr>
              <a:t>Устойчивост на общността – образование, системи за ранно предупреждение, изграждане на капацитет на местно ниво</a:t>
            </a:r>
            <a:endParaRPr sz="1800" dirty="0">
              <a:solidFill>
                <a:srgbClr val="595959"/>
              </a:solidFill>
            </a:endParaRPr>
          </a:p>
          <a:p>
            <a:pPr marL="457200" marR="0" lvl="0" indent="0" algn="l" rtl="0">
              <a:lnSpc>
                <a:spcPct val="100000"/>
              </a:lnSpc>
              <a:spcBef>
                <a:spcPts val="560"/>
              </a:spcBef>
              <a:spcAft>
                <a:spcPts val="0"/>
              </a:spcAft>
              <a:buNone/>
            </a:pPr>
            <a:endParaRPr sz="2400" dirty="0">
              <a:solidFill>
                <a:srgbClr val="595959"/>
              </a:solidFill>
            </a:endParaRPr>
          </a:p>
          <a:p>
            <a:pPr marL="0" marR="0" lvl="0" indent="0" algn="l" rtl="0">
              <a:lnSpc>
                <a:spcPct val="100000"/>
              </a:lnSpc>
              <a:spcBef>
                <a:spcPts val="1000"/>
              </a:spcBef>
              <a:spcAft>
                <a:spcPts val="0"/>
              </a:spcAft>
              <a:buNone/>
            </a:pPr>
            <a:endParaRPr sz="2000" b="1" dirty="0">
              <a:solidFill>
                <a:srgbClr val="108670"/>
              </a:solidFill>
            </a:endParaRPr>
          </a:p>
        </p:txBody>
      </p:sp>
      <p:pic>
        <p:nvPicPr>
          <p:cNvPr id="2" name="Google Shape;159;g3a452272a90_0_67">
            <a:extLst>
              <a:ext uri="{FF2B5EF4-FFF2-40B4-BE49-F238E27FC236}">
                <a16:creationId xmlns:a16="http://schemas.microsoft.com/office/drawing/2014/main" id="{730B8EFA-43C2-74AF-A99A-4E7542B8CC21}"/>
              </a:ext>
            </a:extLst>
          </p:cNvPr>
          <p:cNvPicPr preferRelativeResize="0"/>
          <p:nvPr/>
        </p:nvPicPr>
        <p:blipFill rotWithShape="1">
          <a:blip r:embed="rId4">
            <a:alphaModFix/>
          </a:blip>
          <a:srcRect r="7774"/>
          <a:stretch/>
        </p:blipFill>
        <p:spPr>
          <a:xfrm>
            <a:off x="0" y="1388775"/>
            <a:ext cx="6565475" cy="4560701"/>
          </a:xfrm>
          <a:prstGeom prst="rect">
            <a:avLst/>
          </a:prstGeom>
          <a:noFill/>
          <a:ln>
            <a:noFill/>
          </a:ln>
        </p:spPr>
      </p:pic>
      <p:sp>
        <p:nvSpPr>
          <p:cNvPr id="3" name="Google Shape;142;g3a8d4f1cfa1_0_0">
            <a:extLst>
              <a:ext uri="{FF2B5EF4-FFF2-40B4-BE49-F238E27FC236}">
                <a16:creationId xmlns:a16="http://schemas.microsoft.com/office/drawing/2014/main" id="{231AC34E-7D31-D66D-1D50-C0A142B6FB7C}"/>
              </a:ext>
            </a:extLst>
          </p:cNvPr>
          <p:cNvSpPr txBox="1"/>
          <p:nvPr/>
        </p:nvSpPr>
        <p:spPr>
          <a:xfrm>
            <a:off x="4495800" y="5949476"/>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latin typeface="Arial"/>
                <a:ea typeface="Arial"/>
                <a:cs typeface="Arial"/>
                <a:sym typeface="Arial"/>
              </a:rPr>
              <a:t>Източник изображение: Pixabay</a:t>
            </a:r>
            <a:endParaRPr sz="1000" b="0" i="0" u="none" strike="noStrike" cap="none" dirty="0">
              <a:solidFill>
                <a:schemeClr val="tx1"/>
              </a:solidFill>
              <a:latin typeface="Arial"/>
              <a:ea typeface="Arial"/>
              <a:cs typeface="Arial"/>
              <a:sym typeface="Arial"/>
            </a:endParaRPr>
          </a:p>
        </p:txBody>
      </p:sp>
      <p:sp>
        <p:nvSpPr>
          <p:cNvPr id="4" name="Google Shape;150;g3a452272a90_0_54">
            <a:extLst>
              <a:ext uri="{FF2B5EF4-FFF2-40B4-BE49-F238E27FC236}">
                <a16:creationId xmlns:a16="http://schemas.microsoft.com/office/drawing/2014/main" id="{5F5C5FBD-AD39-1654-EAB3-E4B1EABCD438}"/>
              </a:ext>
            </a:extLst>
          </p:cNvPr>
          <p:cNvSpPr txBox="1"/>
          <p:nvPr/>
        </p:nvSpPr>
        <p:spPr>
          <a:xfrm>
            <a:off x="167640" y="58681"/>
            <a:ext cx="11572800" cy="707856"/>
          </a:xfrm>
          <a:prstGeom prst="rect">
            <a:avLst/>
          </a:prstGeom>
          <a:noFill/>
          <a:ln>
            <a:noFill/>
          </a:ln>
        </p:spPr>
        <p:txBody>
          <a:bodyPr spcFirstLastPara="1" wrap="square" lIns="91425" tIns="91425" rIns="91425" bIns="91425" anchor="t" anchorCtr="0">
            <a:spAutoFit/>
          </a:bodyPr>
          <a:lstStyle/>
          <a:p>
            <a:pPr marL="0" lvl="0" indent="0" algn="ctr" rtl="0">
              <a:spcAft>
                <a:spcPts val="0"/>
              </a:spcAft>
              <a:buNone/>
            </a:pPr>
            <a:r>
              <a:rPr lang="bg-BG" sz="3400" dirty="0">
                <a:solidFill>
                  <a:srgbClr val="12856F"/>
                </a:solidFill>
              </a:rPr>
              <a:t>Проекти в областта на климата</a:t>
            </a:r>
            <a:endParaRPr sz="3400" dirty="0">
              <a:solidFill>
                <a:srgbClr val="12856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3a67a691f62_0_63"/>
          <p:cNvSpPr txBox="1">
            <a:spLocks noGrp="1"/>
          </p:cNvSpPr>
          <p:nvPr>
            <p:ph type="title"/>
          </p:nvPr>
        </p:nvSpPr>
        <p:spPr>
          <a:xfrm>
            <a:off x="609600" y="0"/>
            <a:ext cx="109728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1800"/>
              </a:spcBef>
              <a:spcAft>
                <a:spcPts val="400"/>
              </a:spcAft>
              <a:buNone/>
            </a:pPr>
            <a:r>
              <a:rPr lang="bg" sz="3400" dirty="0">
                <a:solidFill>
                  <a:srgbClr val="12856F"/>
                </a:solidFill>
              </a:rPr>
              <a:t>Казус: Проект за надзор на вятърни паркове</a:t>
            </a:r>
            <a:endParaRPr sz="3400" dirty="0">
              <a:solidFill>
                <a:srgbClr val="12856F"/>
              </a:solidFill>
            </a:endParaRPr>
          </a:p>
        </p:txBody>
      </p:sp>
      <p:sp>
        <p:nvSpPr>
          <p:cNvPr id="169" name="Google Shape;169;g3a67a691f62_0_63"/>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9</a:t>
            </a:fld>
            <a:endParaRPr/>
          </a:p>
        </p:txBody>
      </p:sp>
      <p:pic>
        <p:nvPicPr>
          <p:cNvPr id="2" name="Google Shape;171;g3a67a691f62_0_63">
            <a:extLst>
              <a:ext uri="{FF2B5EF4-FFF2-40B4-BE49-F238E27FC236}">
                <a16:creationId xmlns:a16="http://schemas.microsoft.com/office/drawing/2014/main" id="{E4400FA0-79D5-51C6-22E8-BB7ACC0DC010}"/>
              </a:ext>
            </a:extLst>
          </p:cNvPr>
          <p:cNvPicPr preferRelativeResize="0"/>
          <p:nvPr/>
        </p:nvPicPr>
        <p:blipFill rotWithShape="1">
          <a:blip r:embed="rId3">
            <a:alphaModFix/>
          </a:blip>
          <a:srcRect t="8266" b="13675"/>
          <a:stretch/>
        </p:blipFill>
        <p:spPr>
          <a:xfrm>
            <a:off x="0" y="1438925"/>
            <a:ext cx="12343126" cy="5419075"/>
          </a:xfrm>
          <a:prstGeom prst="rect">
            <a:avLst/>
          </a:prstGeom>
          <a:noFill/>
          <a:ln>
            <a:noFill/>
          </a:ln>
        </p:spPr>
      </p:pic>
      <p:sp>
        <p:nvSpPr>
          <p:cNvPr id="3" name="Google Shape;142;g3a8d4f1cfa1_0_0">
            <a:extLst>
              <a:ext uri="{FF2B5EF4-FFF2-40B4-BE49-F238E27FC236}">
                <a16:creationId xmlns:a16="http://schemas.microsoft.com/office/drawing/2014/main" id="{9D2C8352-6A64-631B-E8A7-6DEA09A7363A}"/>
              </a:ext>
            </a:extLst>
          </p:cNvPr>
          <p:cNvSpPr txBox="1"/>
          <p:nvPr/>
        </p:nvSpPr>
        <p:spPr>
          <a:xfrm>
            <a:off x="232410" y="6383776"/>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highlight>
                  <a:srgbClr val="C0C0C0"/>
                </a:highlight>
                <a:latin typeface="Arial"/>
                <a:ea typeface="Arial"/>
                <a:cs typeface="Arial"/>
                <a:sym typeface="Arial"/>
              </a:rPr>
              <a:t>Източник изображение: Pixabay</a:t>
            </a:r>
            <a:endParaRPr sz="1000" b="0" i="0" u="none" strike="noStrike" cap="none" dirty="0">
              <a:solidFill>
                <a:schemeClr val="tx1"/>
              </a:solidFill>
              <a:highlight>
                <a:srgbClr val="C0C0C0"/>
              </a:highlight>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B897"/>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4676</Words>
  <Application>Microsoft Office PowerPoint</Application>
  <PresentationFormat>Widescreen</PresentationFormat>
  <Paragraphs>249</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Oi</vt:lpstr>
      <vt:lpstr>Calibri</vt:lpstr>
      <vt:lpstr>Roboto</vt:lpstr>
      <vt:lpstr>Trebuchet MS</vt:lpstr>
      <vt:lpstr>Noto Sans Symbols</vt:lpstr>
      <vt:lpstr>Cambria</vt:lpstr>
      <vt:lpstr>Arial</vt:lpstr>
      <vt:lpstr>Alapértelmezett terv</vt:lpstr>
      <vt:lpstr>PowerPoint Presentation</vt:lpstr>
      <vt:lpstr>Да започваме!</vt:lpstr>
      <vt:lpstr>Стъпка 1 – Кабинетно проучване Раздел А: Информация за проекта/програмата</vt:lpstr>
      <vt:lpstr>Стъпка 1 – Кабинетно проучване Раздел А: Информация за проекта/програмата (II)</vt:lpstr>
      <vt:lpstr>Стъпка 1 – Кабинетно проучване Раздел Б: Информация за договора</vt:lpstr>
      <vt:lpstr>Обект на обществените поръчки в областта на околната среда и климата</vt:lpstr>
      <vt:lpstr>PowerPoint Presentation</vt:lpstr>
      <vt:lpstr>PowerPoint Presentation</vt:lpstr>
      <vt:lpstr>Казус: Проект за надзор на вятърни паркове</vt:lpstr>
      <vt:lpstr>Казус: Проект за надзор на вятърни паркове (II)</vt:lpstr>
      <vt:lpstr>Неправомерно (фантомно) подизпълнение и възможни индикации</vt:lpstr>
      <vt:lpstr>Подизпълнение Стъпка 1 – Кабинетно проучване Раздел Б: Информация за договора</vt:lpstr>
      <vt:lpstr>Подизпълнение (II) Стъпка 1 – Кабинетно проучване Раздел Б: Информация за договора</vt:lpstr>
      <vt:lpstr>Подизпълнение (III) Стъпка 1 – Кабинетно проучване Раздел Б: Информация за договора</vt:lpstr>
      <vt:lpstr>Подизпълнение (III) Стъпка 1 – Кабинетно проучване Раздел Б: Информация за договора</vt:lpstr>
      <vt:lpstr>Да се поупражняваме Стъпка 1: Кабинетно проучване, Раздел Б: Информация за договора Подизпълнение</vt:lpstr>
      <vt:lpstr>Да се поупражняваме Стъпка 1: Кабинетно проучване, Раздел Б: Информация за договора Подизпълнение</vt:lpstr>
      <vt:lpstr>Да се поупражняваме Стъпка 1: Кабинетно проучване, Раздел Б: Информация за договора Подизпълнение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97</cp:revision>
  <dcterms:created xsi:type="dcterms:W3CDTF">2023-11-21T10:14:06Z</dcterms:created>
  <dcterms:modified xsi:type="dcterms:W3CDTF">2026-02-23T14:34:12Z</dcterms:modified>
</cp:coreProperties>
</file>