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hEPIgtjn5X7fKcvwQbI7WLLttX7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330" autoAdjust="0"/>
  </p:normalViewPr>
  <p:slideViewPr>
    <p:cSldViewPr snapToGrid="0">
      <p:cViewPr varScale="1">
        <p:scale>
          <a:sx n="47" d="100"/>
          <a:sy n="47" d="100"/>
        </p:scale>
        <p:origin x="1493"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ati.anticorruzione.it/#/hom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a7ed27c1a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g3a7ed27c1a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900" dirty="0"/>
          </a:p>
        </p:txBody>
      </p:sp>
      <p:sp>
        <p:nvSpPr>
          <p:cNvPr id="75" name="Google Shape;75;g3a7ed27c1a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rebuchet MS"/>
              <a:buNone/>
            </a:pPr>
            <a:fld id="{00000000-1234-1234-1234-123412341234}" type="slidenum">
              <a:rPr lang="en-US" sz="1200" b="1" i="0" u="none" strike="noStrike" cap="none">
                <a:solidFill>
                  <a:srgbClr val="000000"/>
                </a:solidFill>
                <a:latin typeface="Trebuchet MS"/>
                <a:ea typeface="Trebuchet MS"/>
                <a:cs typeface="Trebuchet MS"/>
                <a:sym typeface="Trebuchet MS"/>
              </a:rPr>
              <a:t>1</a:t>
            </a:fld>
            <a:endParaRPr sz="1200" b="1" i="0" u="none" strike="noStrike" cap="none">
              <a:solidFill>
                <a:srgbClr val="000000"/>
              </a:solidFill>
              <a:latin typeface="Trebuchet MS"/>
              <a:ea typeface="Trebuchet MS"/>
              <a:cs typeface="Trebuchet MS"/>
              <a:sym typeface="Trebuchet M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a8feda6b9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a8feda6b9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bg" dirty="0"/>
              <a:t>Пригответе се за солидна доза знания. Сега ще се потопим по същество в това как да разпознаваме индикации за корупционен риск чрез анализ на документи в етапа на изпълнение на договорите за обществени поръчки – включително такива, свързани с проекти за </a:t>
            </a:r>
            <a:r>
              <a:rPr lang="bg-BG" sz="1200" b="0" i="0" u="none" strike="noStrike" cap="none" dirty="0">
                <a:solidFill>
                  <a:schemeClr val="dk1"/>
                </a:solidFill>
                <a:effectLst/>
                <a:latin typeface="Calibri"/>
                <a:ea typeface="Calibri"/>
                <a:cs typeface="Calibri"/>
                <a:sym typeface="Calibri"/>
              </a:rPr>
              <a:t>опазване на околната среда и климата</a:t>
            </a:r>
            <a:r>
              <a:rPr lang="bg" dirty="0"/>
              <a:t>.</a:t>
            </a:r>
          </a:p>
          <a:p>
            <a:pPr marL="0" lvl="0" indent="0" algn="l" rtl="0">
              <a:spcBef>
                <a:spcPts val="0"/>
              </a:spcBef>
              <a:spcAft>
                <a:spcPts val="0"/>
              </a:spcAft>
              <a:buNone/>
            </a:pPr>
            <a:r>
              <a:rPr lang="bg" dirty="0"/>
              <a:t>Ще бъдем честни: тук няма да видите лъскави графики или фойерверки. Това, което ще получите, е огромно количество практически насоки. Определено си струва да слушате внимателно и да останете с нас до края – защото ще бъде интересно и изключително полезно.</a:t>
            </a:r>
            <a:endParaRPr dirty="0"/>
          </a:p>
        </p:txBody>
      </p:sp>
      <p:sp>
        <p:nvSpPr>
          <p:cNvPr id="174" name="Google Shape;174;g3a8feda6b9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8655a01f76_1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 dirty="0"/>
              <a:t>И така, как да наблюдаваме измененията на договорите? И какви са допълнителните инструменти, предвидени в законодателството на национално ниво, по отношение на прозрачността на измененията?</a:t>
            </a:r>
            <a:endParaRPr dirty="0"/>
          </a:p>
          <a:p>
            <a:pPr marL="0" lvl="0" indent="0" algn="l" rtl="0">
              <a:lnSpc>
                <a:spcPct val="100000"/>
              </a:lnSpc>
              <a:spcBef>
                <a:spcPts val="0"/>
              </a:spcBef>
              <a:spcAft>
                <a:spcPts val="0"/>
              </a:spcAft>
              <a:buSzPts val="1400"/>
              <a:buNone/>
            </a:pPr>
            <a:r>
              <a:rPr lang="bg" dirty="0"/>
              <a:t>Да разгледаме пример от полското законодателство. Съгласно полския закон за обществени поръчки, възложителят е длъжен да изготви доклад за това как е бил изпълнен договорът. В този доклад те оценяват работата на изпълнителя, в следните случаи:</a:t>
            </a:r>
            <a:endParaRPr dirty="0"/>
          </a:p>
          <a:p>
            <a:pPr marL="457200" lvl="0" indent="-298450" algn="l" rtl="0">
              <a:lnSpc>
                <a:spcPct val="115000"/>
              </a:lnSpc>
              <a:spcBef>
                <a:spcPts val="1200"/>
              </a:spcBef>
              <a:spcAft>
                <a:spcPts val="0"/>
              </a:spcAft>
              <a:buClr>
                <a:schemeClr val="dk1"/>
              </a:buClr>
              <a:buSzPts val="1100"/>
              <a:buChar char="●"/>
            </a:pPr>
            <a:r>
              <a:rPr lang="bg" dirty="0"/>
              <a:t>Първо, ако разходите за изпълнение на договора се окажат с поне десет процента по-високи от цената по оферта.</a:t>
            </a:r>
            <a:endParaRPr dirty="0"/>
          </a:p>
          <a:p>
            <a:pPr marL="457200" lvl="0" indent="-298450" algn="l" rtl="0">
              <a:lnSpc>
                <a:spcPct val="115000"/>
              </a:lnSpc>
              <a:spcBef>
                <a:spcPts val="0"/>
              </a:spcBef>
              <a:spcAft>
                <a:spcPts val="0"/>
              </a:spcAft>
              <a:buClr>
                <a:schemeClr val="dk1"/>
              </a:buClr>
              <a:buSzPts val="1100"/>
              <a:buChar char="●"/>
            </a:pPr>
            <a:r>
              <a:rPr lang="bg" dirty="0"/>
              <a:t>Второ, ако изпълнителят е бил засегнат от санкции, които възлизат на поне десет процента от цената по оферта.</a:t>
            </a:r>
            <a:endParaRPr dirty="0"/>
          </a:p>
          <a:p>
            <a:pPr marL="457200" lvl="0" indent="0" algn="l" rtl="0">
              <a:lnSpc>
                <a:spcPct val="115000"/>
              </a:lnSpc>
              <a:spcBef>
                <a:spcPts val="1200"/>
              </a:spcBef>
              <a:spcAft>
                <a:spcPts val="0"/>
              </a:spcAft>
              <a:buNone/>
            </a:pPr>
            <a:r>
              <a:rPr lang="bg" dirty="0"/>
              <a:t>Как използваме тази информация за идентифициране на рискове?</a:t>
            </a:r>
            <a:endParaRPr dirty="0"/>
          </a:p>
          <a:p>
            <a:pPr marL="457200" lvl="0" indent="-317500" algn="l" rtl="0">
              <a:lnSpc>
                <a:spcPct val="115000"/>
              </a:lnSpc>
              <a:spcBef>
                <a:spcPts val="1200"/>
              </a:spcBef>
              <a:spcAft>
                <a:spcPts val="0"/>
              </a:spcAft>
              <a:buSzPts val="1400"/>
              <a:buChar char="-"/>
            </a:pPr>
            <a:r>
              <a:rPr lang="bg" dirty="0"/>
              <a:t>Ако според доклада за изпълнение договора, крайната стойност се е увеличила с най-малко 10% спрямо офертата в резултат от измененията, това може сочи, че се изправяме пред риск от допълнителни елементи в договора, които вече са били предвидени в него или са неоправдани, особено при поръчки за доставки и услуги.</a:t>
            </a:r>
            <a:endParaRPr dirty="0"/>
          </a:p>
          <a:p>
            <a:pPr marL="457200" lvl="0" indent="-317500" algn="l" rtl="0">
              <a:lnSpc>
                <a:spcPct val="115000"/>
              </a:lnSpc>
              <a:spcBef>
                <a:spcPts val="0"/>
              </a:spcBef>
              <a:spcAft>
                <a:spcPts val="0"/>
              </a:spcAft>
              <a:buSzPts val="1400"/>
              <a:buChar char="-"/>
            </a:pPr>
            <a:r>
              <a:rPr lang="bg" dirty="0"/>
              <a:t>Липсата на информация относно наложени неустойки, следва да разглеждаме през призмата на това, дали имало повод за налагане на такива и в случай, че да – защо възлагащият орган се е въздържал от налагането им.</a:t>
            </a:r>
            <a:endParaRPr dirty="0"/>
          </a:p>
        </p:txBody>
      </p:sp>
      <p:sp>
        <p:nvSpPr>
          <p:cNvPr id="184" name="Google Shape;184;g38655a01f76_1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8655a01f76_1_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 dirty="0"/>
              <a:t>На трето място – когато е налице забавяне при изпълнението на договора:</a:t>
            </a:r>
            <a:endParaRPr dirty="0"/>
          </a:p>
          <a:p>
            <a:pPr marL="457200" lvl="0" indent="-298450" algn="l" rtl="0">
              <a:lnSpc>
                <a:spcPct val="115000"/>
              </a:lnSpc>
              <a:spcBef>
                <a:spcPts val="1200"/>
              </a:spcBef>
              <a:spcAft>
                <a:spcPts val="0"/>
              </a:spcAft>
              <a:buClr>
                <a:schemeClr val="dk1"/>
              </a:buClr>
              <a:buSzPts val="1100"/>
              <a:buChar char="●"/>
            </a:pPr>
            <a:r>
              <a:rPr lang="bg" dirty="0"/>
              <a:t>За големи договори – на стойност на и повече от 20 милиона евро за строителство или 10 милиона евро за доставки и услуги – при забавяне с 90 или повече дни.</a:t>
            </a:r>
            <a:endParaRPr dirty="0"/>
          </a:p>
          <a:p>
            <a:pPr marL="457200" lvl="0" indent="-298450" algn="l" rtl="0">
              <a:lnSpc>
                <a:spcPct val="115000"/>
              </a:lnSpc>
              <a:spcBef>
                <a:spcPts val="0"/>
              </a:spcBef>
              <a:spcAft>
                <a:spcPts val="0"/>
              </a:spcAft>
              <a:buClr>
                <a:schemeClr val="dk1"/>
              </a:buClr>
              <a:buSzPts val="1100"/>
              <a:buChar char="●"/>
            </a:pPr>
            <a:r>
              <a:rPr lang="bg" dirty="0"/>
              <a:t>За по-малки договори – под тези суми – при забавяне с поне 30 дни.</a:t>
            </a:r>
            <a:endParaRPr dirty="0"/>
          </a:p>
          <a:p>
            <a:pPr marL="0" lvl="0" indent="0" algn="l" rtl="0">
              <a:lnSpc>
                <a:spcPct val="115000"/>
              </a:lnSpc>
              <a:spcBef>
                <a:spcPts val="1200"/>
              </a:spcBef>
              <a:spcAft>
                <a:spcPts val="0"/>
              </a:spcAft>
              <a:buClr>
                <a:schemeClr val="dk1"/>
              </a:buClr>
              <a:buSzPts val="1100"/>
              <a:buFont typeface="Arial"/>
              <a:buNone/>
            </a:pPr>
            <a:r>
              <a:rPr lang="bg" dirty="0"/>
              <a:t>И на последно място, но не по важност, ако възлагащият орган или изпълнителят се оттегли от договора, изцяло или частично, или ако договорът бъде прекратен изцяло или частично, тогава също трябва да се изготви доклад.</a:t>
            </a:r>
            <a:endParaRPr dirty="0"/>
          </a:p>
          <a:p>
            <a:pPr marL="457200" lvl="0" indent="0" algn="l" rtl="0">
              <a:lnSpc>
                <a:spcPct val="115000"/>
              </a:lnSpc>
              <a:spcBef>
                <a:spcPts val="1200"/>
              </a:spcBef>
              <a:spcAft>
                <a:spcPts val="0"/>
              </a:spcAft>
              <a:buNone/>
            </a:pPr>
            <a:r>
              <a:rPr lang="ru-RU" dirty="0"/>
              <a:t>Как </a:t>
            </a:r>
            <a:r>
              <a:rPr lang="bg-BG" noProof="0" dirty="0"/>
              <a:t>използваме тази информация за идентифициране на рискове</a:t>
            </a:r>
            <a:r>
              <a:rPr lang="ru-RU" dirty="0"/>
              <a:t>?</a:t>
            </a:r>
          </a:p>
          <a:p>
            <a:pPr marL="457200" lvl="0" indent="-317500" algn="l" rtl="0">
              <a:lnSpc>
                <a:spcPct val="115000"/>
              </a:lnSpc>
              <a:spcBef>
                <a:spcPts val="1200"/>
              </a:spcBef>
              <a:spcAft>
                <a:spcPts val="0"/>
              </a:spcAft>
              <a:buSzPts val="1400"/>
              <a:buChar char="-"/>
            </a:pPr>
            <a:r>
              <a:rPr lang="bg" dirty="0"/>
              <a:t>Когато са налице закъснения при изпълнението на договора, с броя дни и стойности, посочени в тази разпоредба, е добре да се провери дали договорът съдържа подходящо формулирани т.нар. „клаузи за </a:t>
            </a:r>
            <a:r>
              <a:rPr lang="bg-BG" dirty="0"/>
              <a:t>преразглеждане</a:t>
            </a:r>
            <a:r>
              <a:rPr lang="bg" dirty="0"/>
              <a:t>“ – специфички клаузи, които дават възможност за промяна на крайния срок на изпълнение, както и какви са предвидените условия за такава промяна. Удължаването на сроковете за изпълнение също следва да се разгледа и от гледна точка на това, дали възложителят се позовава на непредвидени обстоятелства и ако е така, какви именно.</a:t>
            </a:r>
            <a:endParaRPr dirty="0"/>
          </a:p>
          <a:p>
            <a:pPr marL="457200" lvl="0" indent="-317500" algn="l" rtl="0">
              <a:lnSpc>
                <a:spcPct val="115000"/>
              </a:lnSpc>
              <a:spcBef>
                <a:spcPts val="0"/>
              </a:spcBef>
              <a:spcAft>
                <a:spcPts val="0"/>
              </a:spcAft>
              <a:buSzPts val="1400"/>
              <a:buChar char="-"/>
            </a:pPr>
            <a:r>
              <a:rPr lang="bg" dirty="0"/>
              <a:t>Оттеглянето от договора на някоя от страните следва да разгледами от гледна точка на това дали е имало някакво споразумение между възложителя и изпълнителя.</a:t>
            </a:r>
            <a:endParaRPr dirty="0"/>
          </a:p>
        </p:txBody>
      </p:sp>
      <p:sp>
        <p:nvSpPr>
          <p:cNvPr id="195" name="Google Shape;195;g38655a01f76_1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8655a01f76_1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bg" dirty="0"/>
              <a:t>Да разгледаме италианското законодателство. </a:t>
            </a:r>
            <a:r>
              <a:rPr lang="bg" sz="1100" dirty="0">
                <a:latin typeface="Arial"/>
                <a:ea typeface="Arial"/>
                <a:cs typeface="Arial"/>
                <a:sym typeface="Arial"/>
              </a:rPr>
              <a:t>То също прдвижда полезни инструменти за достъп до документи, свързани с обществените поръчки.</a:t>
            </a:r>
          </a:p>
          <a:p>
            <a:pPr marL="0" lvl="0" indent="0" algn="l" rtl="0">
              <a:spcBef>
                <a:spcPts val="0"/>
              </a:spcBef>
              <a:spcAft>
                <a:spcPts val="0"/>
              </a:spcAft>
              <a:buSzPts val="1400"/>
              <a:buNone/>
            </a:pPr>
            <a:r>
              <a:rPr lang="bg" sz="1100" dirty="0">
                <a:latin typeface="Arial"/>
                <a:ea typeface="Arial"/>
                <a:cs typeface="Arial"/>
                <a:sym typeface="Arial"/>
              </a:rPr>
              <a:t>Съгласно Законодателен декрет № 209 от 31 декември 2024 г., който допълва и изменя Законодателен декрет № 36 от 2023 г. – новият Кодекс за обществените поръчки — приложение II.14 изисква всяко изменение в договорите да бъде публикувано.</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Това задължение произтича от член 28 относно прозрачността на обществените поръчки в Указ № 36 от 31 март 2023 г., изменен с Указ № 209.</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Освен това, цялата тази информация трябва да бъде въведена в Националната база данни за обществени поръчки — </a:t>
            </a:r>
            <a:r>
              <a:rPr lang="bg" sz="1100" i="1" dirty="0">
                <a:latin typeface="Arial"/>
                <a:ea typeface="Arial"/>
                <a:cs typeface="Arial"/>
                <a:sym typeface="Arial"/>
              </a:rPr>
              <a:t>Banca data nazionale dei contratti pubblici </a:t>
            </a:r>
            <a:r>
              <a:rPr lang="bg" sz="1100" dirty="0">
                <a:latin typeface="Arial"/>
                <a:ea typeface="Arial"/>
                <a:cs typeface="Arial"/>
                <a:sym typeface="Arial"/>
              </a:rPr>
              <a:t>— чрез цифровите платформи, посочени в член 25 от Указ № 36, Кодекс за обществените поръчки.</a:t>
            </a:r>
            <a:endParaRPr sz="1100" dirty="0">
              <a:latin typeface="Arial"/>
              <a:ea typeface="Arial"/>
              <a:cs typeface="Arial"/>
              <a:sym typeface="Arial"/>
            </a:endParaRPr>
          </a:p>
          <a:p>
            <a:pPr marL="457200" lvl="0" indent="0" algn="l" rtl="0">
              <a:lnSpc>
                <a:spcPct val="115000"/>
              </a:lnSpc>
              <a:spcBef>
                <a:spcPts val="1200"/>
              </a:spcBef>
              <a:spcAft>
                <a:spcPts val="0"/>
              </a:spcAft>
              <a:buNone/>
            </a:pPr>
            <a:r>
              <a:rPr lang="ru-RU" dirty="0"/>
              <a:t>Как </a:t>
            </a:r>
            <a:r>
              <a:rPr lang="bg-BG" noProof="0" dirty="0"/>
              <a:t>използваме тази информация за идентифициране на рискове</a:t>
            </a:r>
            <a:r>
              <a:rPr lang="ru-RU" dirty="0"/>
              <a:t>?</a:t>
            </a:r>
          </a:p>
          <a:p>
            <a:pPr marL="457200" lvl="0" indent="0" algn="l" rtl="0">
              <a:lnSpc>
                <a:spcPct val="115000"/>
              </a:lnSpc>
              <a:spcBef>
                <a:spcPts val="1200"/>
              </a:spcBef>
              <a:spcAft>
                <a:spcPts val="0"/>
              </a:spcAft>
              <a:buClr>
                <a:schemeClr val="dk1"/>
              </a:buClr>
              <a:buSzPts val="1100"/>
              <a:buFont typeface="Arial"/>
              <a:buNone/>
            </a:pPr>
            <a:r>
              <a:rPr lang="bg" dirty="0"/>
              <a:t>Данните, достъпни чрез базата </a:t>
            </a:r>
            <a:r>
              <a:rPr lang="it-IT" dirty="0"/>
              <a:t>Banca Dati Nazionale dei Contratti Pubblici</a:t>
            </a:r>
            <a:r>
              <a:rPr lang="bg-BG" dirty="0"/>
              <a:t>, която се поддържа от италианската антикорупционна агенция (</a:t>
            </a:r>
            <a:r>
              <a:rPr lang="en-US" dirty="0"/>
              <a:t>ANAC)</a:t>
            </a:r>
            <a:r>
              <a:rPr lang="bg-BG" dirty="0"/>
              <a:t>, </a:t>
            </a:r>
            <a:r>
              <a:rPr lang="bg" dirty="0"/>
              <a:t>могат да помогнат за идентифициране на евентуални нередности, свързани с измененията на договора, например в случай на „непредвидени обстоятелства“. </a:t>
            </a:r>
            <a:r>
              <a:rPr lang="en-GB" dirty="0">
                <a:hlinkClick r:id="rId3"/>
              </a:rPr>
              <a:t>ANAC: </a:t>
            </a:r>
            <a:r>
              <a:rPr lang="en-GB" dirty="0" err="1">
                <a:hlinkClick r:id="rId3"/>
              </a:rPr>
              <a:t>Registo</a:t>
            </a:r>
            <a:r>
              <a:rPr lang="en-GB" dirty="0">
                <a:hlinkClick r:id="rId3"/>
              </a:rPr>
              <a:t> </a:t>
            </a:r>
            <a:r>
              <a:rPr lang="en-GB" dirty="0" err="1">
                <a:hlinkClick r:id="rId3"/>
              </a:rPr>
              <a:t>comunicazioni</a:t>
            </a:r>
            <a:r>
              <a:rPr lang="en-GB" dirty="0">
                <a:hlinkClick r:id="rId3"/>
              </a:rPr>
              <a:t> </a:t>
            </a:r>
            <a:r>
              <a:rPr lang="en-GB" dirty="0" err="1">
                <a:hlinkClick r:id="rId3"/>
              </a:rPr>
              <a:t>adempimenti</a:t>
            </a:r>
            <a:endParaRPr dirty="0"/>
          </a:p>
        </p:txBody>
      </p:sp>
      <p:sp>
        <p:nvSpPr>
          <p:cNvPr id="205" name="Google Shape;205;g38655a01f76_1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8655a01f76_1_1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 dirty="0"/>
              <a:t>Да не забравяме факта, че и правото на ЕС (директивите в областта на обществените поръчки) също предоставя инструменти за проследяване на измененията на договорите. Съгласно правото на ЕС, договорите могат да бъдат изменяни по време на срока им за изпълнение в определени ситуации. Един пример е, когато са необходима допълнителни строителни дейности, услуги или доставки, предоставени от първоначалния изпълнител, но те </a:t>
            </a:r>
            <a:r>
              <a:rPr lang="bg" b="1" dirty="0"/>
              <a:t>не са били </a:t>
            </a:r>
            <a:r>
              <a:rPr lang="bg" dirty="0"/>
              <a:t>част от първоначалното споразумение. Друг случай е, когато възникнат непредвидени обстоятелства – условия, които един добросъвестен възлагащ орган не би могъл разумно да предвиди – и тези обстоятелства правят изменението необходимо.</a:t>
            </a:r>
            <a:endParaRPr dirty="0"/>
          </a:p>
          <a:p>
            <a:pPr marL="457200" lvl="0" indent="0" algn="l" rtl="0">
              <a:lnSpc>
                <a:spcPct val="115000"/>
              </a:lnSpc>
              <a:spcBef>
                <a:spcPts val="1200"/>
              </a:spcBef>
              <a:spcAft>
                <a:spcPts val="0"/>
              </a:spcAft>
              <a:buNone/>
            </a:pPr>
            <a:r>
              <a:rPr lang="ru-RU" dirty="0"/>
              <a:t>Как </a:t>
            </a:r>
            <a:r>
              <a:rPr lang="bg-BG" noProof="0" dirty="0"/>
              <a:t>използваме тази информация за идентифициране на рискове</a:t>
            </a:r>
            <a:r>
              <a:rPr lang="ru-RU" dirty="0"/>
              <a:t>?</a:t>
            </a:r>
          </a:p>
          <a:p>
            <a:pPr marL="457200" lvl="0" indent="0" algn="l" rtl="0">
              <a:lnSpc>
                <a:spcPct val="115000"/>
              </a:lnSpc>
              <a:spcBef>
                <a:spcPts val="1200"/>
              </a:spcBef>
              <a:spcAft>
                <a:spcPts val="0"/>
              </a:spcAft>
              <a:buSzPts val="1100"/>
              <a:buNone/>
            </a:pPr>
            <a:r>
              <a:rPr lang="bg" dirty="0"/>
              <a:t>Горните регулации могат да помогнат при анализа на две потенциални рискови области:</a:t>
            </a:r>
            <a:endParaRPr dirty="0"/>
          </a:p>
          <a:p>
            <a:pPr marL="628650" lvl="0" indent="-171450" algn="l" rtl="0">
              <a:lnSpc>
                <a:spcPct val="115000"/>
              </a:lnSpc>
              <a:spcBef>
                <a:spcPts val="1200"/>
              </a:spcBef>
              <a:spcAft>
                <a:spcPts val="0"/>
              </a:spcAft>
              <a:buSzPts val="1100"/>
              <a:buFont typeface="Arial" panose="020B0604020202020204" pitchFamily="34" charset="0"/>
              <a:buChar char="•"/>
            </a:pPr>
            <a:r>
              <a:rPr lang="bg" dirty="0"/>
              <a:t>изменения, дължащи се на непредвидени обстоятелства и</a:t>
            </a:r>
            <a:endParaRPr dirty="0"/>
          </a:p>
          <a:p>
            <a:pPr marL="628650" lvl="0" indent="-171450" algn="l" rtl="0">
              <a:lnSpc>
                <a:spcPct val="115000"/>
              </a:lnSpc>
              <a:spcBef>
                <a:spcPts val="1200"/>
              </a:spcBef>
              <a:spcAft>
                <a:spcPts val="0"/>
              </a:spcAft>
              <a:buClr>
                <a:schemeClr val="dk1"/>
              </a:buClr>
              <a:buSzPts val="1100"/>
              <a:buFont typeface="Arial" panose="020B0604020202020204" pitchFamily="34" charset="0"/>
              <a:buChar char="•"/>
            </a:pPr>
            <a:r>
              <a:rPr lang="bg" dirty="0"/>
              <a:t>допълнителни строителни работи, доставки или услуги.</a:t>
            </a:r>
            <a:endParaRPr dirty="0"/>
          </a:p>
        </p:txBody>
      </p:sp>
      <p:sp>
        <p:nvSpPr>
          <p:cNvPr id="215" name="Google Shape;215;g38655a01f76_1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8655a01f76_1_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bg" sz="1100" b="1" dirty="0">
                <a:latin typeface="Arial"/>
                <a:ea typeface="Arial"/>
                <a:cs typeface="Arial"/>
                <a:sym typeface="Arial"/>
              </a:rPr>
              <a:t>За възлагащите органи (по Директива 2014/24/ЕС):</a:t>
            </a:r>
            <a:r>
              <a:rPr lang="bg" sz="1100" dirty="0">
                <a:latin typeface="Arial"/>
                <a:ea typeface="Arial"/>
                <a:cs typeface="Arial"/>
                <a:sym typeface="Arial"/>
              </a:rPr>
              <a:t> </a:t>
            </a:r>
            <a:r>
              <a:rPr lang="bg" sz="1100" i="1" dirty="0">
                <a:latin typeface="Arial"/>
                <a:ea typeface="Arial"/>
                <a:cs typeface="Arial"/>
                <a:sym typeface="Arial"/>
              </a:rPr>
              <a:t>Ако възлагащ орган промени договор в случаите на допълнителни строителни работи/услуги/доставки или непредвидени обстоятелства, той е длъжен да публикува обявление в </a:t>
            </a:r>
            <a:r>
              <a:rPr lang="bg" sz="1100" b="1" i="1" dirty="0">
                <a:latin typeface="Arial"/>
                <a:ea typeface="Arial"/>
                <a:cs typeface="Arial"/>
                <a:sym typeface="Arial"/>
              </a:rPr>
              <a:t>Официален вестник на Европейския съюз</a:t>
            </a:r>
            <a:r>
              <a:rPr lang="bg" sz="1100" i="1" dirty="0">
                <a:latin typeface="Arial"/>
                <a:ea typeface="Arial"/>
                <a:cs typeface="Arial"/>
                <a:sym typeface="Arial"/>
              </a:rPr>
              <a:t>.</a:t>
            </a:r>
            <a:endParaRPr sz="1100" i="1" dirty="0">
              <a:latin typeface="Arial"/>
              <a:ea typeface="Arial"/>
              <a:cs typeface="Arial"/>
              <a:sym typeface="Arial"/>
            </a:endParaRPr>
          </a:p>
          <a:p>
            <a:pPr marL="0" lvl="0" indent="0" algn="l" rtl="0">
              <a:spcBef>
                <a:spcPts val="0"/>
              </a:spcBef>
              <a:spcAft>
                <a:spcPts val="0"/>
              </a:spcAft>
              <a:buSzPts val="1100"/>
              <a:buNone/>
            </a:pPr>
            <a:r>
              <a:rPr lang="bg" sz="1100" b="1" dirty="0">
                <a:latin typeface="Arial"/>
                <a:ea typeface="Arial"/>
                <a:cs typeface="Arial"/>
                <a:sym typeface="Arial"/>
              </a:rPr>
              <a:t>За възложители (по Директива 2014/25/ЕС):</a:t>
            </a:r>
            <a:r>
              <a:rPr lang="bg" sz="1100" dirty="0">
                <a:latin typeface="Arial"/>
                <a:ea typeface="Arial"/>
                <a:cs typeface="Arial"/>
                <a:sym typeface="Arial"/>
              </a:rPr>
              <a:t> </a:t>
            </a:r>
            <a:r>
              <a:rPr lang="bg" sz="1100" i="1" dirty="0">
                <a:latin typeface="Arial"/>
                <a:ea typeface="Arial"/>
                <a:cs typeface="Arial"/>
                <a:sym typeface="Arial"/>
              </a:rPr>
              <a:t>Ако възложителят промени договор в случаите на допълнителни строителни работи/услуги/доставки или непредвидени обстоятелства, той също е длъжен да публикува обявление в </a:t>
            </a:r>
            <a:r>
              <a:rPr lang="bg" sz="1100" b="1" i="1" dirty="0">
                <a:latin typeface="Arial"/>
                <a:ea typeface="Arial"/>
                <a:cs typeface="Arial"/>
                <a:sym typeface="Arial"/>
              </a:rPr>
              <a:t>Официален вестник на Европейския съюз</a:t>
            </a:r>
            <a:r>
              <a:rPr lang="bg" sz="1100" i="1" dirty="0">
                <a:latin typeface="Arial"/>
                <a:ea typeface="Arial"/>
                <a:cs typeface="Arial"/>
                <a:sym typeface="Arial"/>
              </a:rPr>
              <a:t>.</a:t>
            </a:r>
            <a:endParaRPr sz="1100" i="1" dirty="0">
              <a:latin typeface="Arial"/>
              <a:ea typeface="Arial"/>
              <a:cs typeface="Arial"/>
              <a:sym typeface="Arial"/>
            </a:endParaRPr>
          </a:p>
          <a:p>
            <a:pPr marL="457200" marR="0" lvl="0" indent="0" algn="l" defTabSz="914400" rtl="0" eaLnBrk="1" fontAlgn="auto" latinLnBrk="0" hangingPunct="1">
              <a:lnSpc>
                <a:spcPct val="115000"/>
              </a:lnSpc>
              <a:spcBef>
                <a:spcPts val="1200"/>
              </a:spcBef>
              <a:spcAft>
                <a:spcPts val="0"/>
              </a:spcAft>
              <a:buClr>
                <a:srgbClr val="000000"/>
              </a:buClr>
              <a:buSzPts val="1100"/>
              <a:buFont typeface="Arial"/>
              <a:buNone/>
              <a:tabLst/>
              <a:defRPr/>
            </a:pPr>
            <a:r>
              <a:rPr lang="bg" sz="1100" i="1" dirty="0">
                <a:latin typeface="Arial"/>
                <a:ea typeface="Arial"/>
                <a:cs typeface="Arial"/>
                <a:sym typeface="Arial"/>
              </a:rPr>
              <a:t>Както споменахме по-рано, </a:t>
            </a:r>
            <a:r>
              <a:rPr lang="bg" dirty="0"/>
              <a:t>тази информация </a:t>
            </a:r>
            <a:r>
              <a:rPr kumimoji="0" lang="bg-BG" sz="1200" b="0" i="0" u="none" strike="noStrike" kern="0" cap="none" spc="0" normalizeH="0" baseline="0" noProof="0" dirty="0">
                <a:ln>
                  <a:noFill/>
                </a:ln>
                <a:solidFill>
                  <a:srgbClr val="000000"/>
                </a:solidFill>
                <a:effectLst/>
                <a:uLnTx/>
                <a:uFillTx/>
                <a:latin typeface="Calibri"/>
                <a:ea typeface="Calibri"/>
                <a:cs typeface="Calibri"/>
                <a:sym typeface="Calibri"/>
              </a:rPr>
              <a:t>може да помогне при анализа на две потенциални рискови области:</a:t>
            </a:r>
          </a:p>
          <a:p>
            <a:pPr marL="628650" marR="0" lvl="0" indent="-171450" algn="l" defTabSz="914400" rtl="0" eaLnBrk="1" fontAlgn="auto" latinLnBrk="0" hangingPunct="1">
              <a:lnSpc>
                <a:spcPct val="115000"/>
              </a:lnSpc>
              <a:spcBef>
                <a:spcPts val="1200"/>
              </a:spcBef>
              <a:spcAft>
                <a:spcPts val="0"/>
              </a:spcAft>
              <a:buClr>
                <a:srgbClr val="000000"/>
              </a:buClr>
              <a:buSzPts val="1100"/>
              <a:buFont typeface="Arial" panose="020B0604020202020204" pitchFamily="34" charset="0"/>
              <a:buChar char="•"/>
              <a:tabLst/>
              <a:defRPr/>
            </a:pPr>
            <a:r>
              <a:rPr kumimoji="0" lang="bg-BG" sz="1200" b="0" i="0" u="none" strike="noStrike" kern="0" cap="none" spc="0" normalizeH="0" baseline="0" noProof="0" dirty="0">
                <a:ln>
                  <a:noFill/>
                </a:ln>
                <a:solidFill>
                  <a:srgbClr val="000000"/>
                </a:solidFill>
                <a:effectLst/>
                <a:uLnTx/>
                <a:uFillTx/>
                <a:latin typeface="Calibri"/>
                <a:ea typeface="Calibri"/>
                <a:cs typeface="Calibri"/>
                <a:sym typeface="Calibri"/>
              </a:rPr>
              <a:t>изменения, дължащи се на непредвидени обстоятелства и</a:t>
            </a:r>
          </a:p>
          <a:p>
            <a:pPr marL="628650" marR="0" lvl="0" indent="-171450" algn="l" defTabSz="914400" rtl="0" eaLnBrk="1" fontAlgn="auto" latinLnBrk="0" hangingPunct="1">
              <a:lnSpc>
                <a:spcPct val="115000"/>
              </a:lnSpc>
              <a:spcBef>
                <a:spcPts val="1200"/>
              </a:spcBef>
              <a:spcAft>
                <a:spcPts val="0"/>
              </a:spcAft>
              <a:buClr>
                <a:srgbClr val="000000"/>
              </a:buClr>
              <a:buSzPts val="1100"/>
              <a:buFont typeface="Arial" panose="020B0604020202020204" pitchFamily="34" charset="0"/>
              <a:buChar char="•"/>
              <a:tabLst/>
              <a:defRPr/>
            </a:pPr>
            <a:r>
              <a:rPr kumimoji="0" lang="bg-BG" sz="1200" b="0" i="0" u="none" strike="noStrike" kern="0" cap="none" spc="0" normalizeH="0" baseline="0" noProof="0" dirty="0">
                <a:ln>
                  <a:noFill/>
                </a:ln>
                <a:solidFill>
                  <a:srgbClr val="000000"/>
                </a:solidFill>
                <a:effectLst/>
                <a:uLnTx/>
                <a:uFillTx/>
                <a:latin typeface="Calibri"/>
                <a:ea typeface="Calibri"/>
                <a:cs typeface="Calibri"/>
                <a:sym typeface="Calibri"/>
              </a:rPr>
              <a:t>допълнителни строителни работи</a:t>
            </a:r>
            <a:r>
              <a:rPr kumimoji="0" lang="ru-RU" sz="1200" b="0" i="0" u="none" strike="noStrike" kern="0" cap="none" spc="0" normalizeH="0" baseline="0" noProof="0" dirty="0">
                <a:ln>
                  <a:noFill/>
                </a:ln>
                <a:solidFill>
                  <a:srgbClr val="000000"/>
                </a:solidFill>
                <a:effectLst/>
                <a:uLnTx/>
                <a:uFillTx/>
                <a:latin typeface="Calibri"/>
                <a:ea typeface="Calibri"/>
                <a:cs typeface="Calibri"/>
                <a:sym typeface="Calibri"/>
              </a:rPr>
              <a:t>, доставки или услуги.</a:t>
            </a:r>
          </a:p>
          <a:p>
            <a:pPr marL="0" lvl="0" indent="0" algn="l" rtl="0">
              <a:spcBef>
                <a:spcPts val="1200"/>
              </a:spcBef>
              <a:spcAft>
                <a:spcPts val="0"/>
              </a:spcAft>
              <a:buSzPts val="1100"/>
              <a:buNone/>
            </a:pP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endParaRPr sz="1100" i="1" dirty="0">
              <a:latin typeface="Arial"/>
              <a:ea typeface="Arial"/>
              <a:cs typeface="Arial"/>
              <a:sym typeface="Arial"/>
            </a:endParaRPr>
          </a:p>
        </p:txBody>
      </p:sp>
      <p:sp>
        <p:nvSpPr>
          <p:cNvPr id="225" name="Google Shape;225;g38655a01f76_1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8655a01f76_1_1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400"/>
              </a:spcBef>
              <a:spcAft>
                <a:spcPts val="0"/>
              </a:spcAft>
              <a:buClr>
                <a:schemeClr val="dk1"/>
              </a:buClr>
              <a:buSzPts val="1100"/>
              <a:buFont typeface="Arial"/>
              <a:buNone/>
            </a:pPr>
            <a:r>
              <a:rPr lang="bg" sz="1300" b="1" dirty="0">
                <a:latin typeface="Arial"/>
                <a:ea typeface="Arial"/>
                <a:cs typeface="Arial"/>
                <a:sym typeface="Arial"/>
              </a:rPr>
              <a:t>„Червени лампички“, за които да внимаваме при кабинетното проучване:</a:t>
            </a:r>
            <a:endParaRPr sz="1300" b="1"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Ако даден договор не съдържа подходящи „клаузи за преразглеждане“ или ако само съдържа неясна препратка към възможността за изменение – например, че могат да се правят промени за допълнителни работи или при непредвидени обстоятелства – това е предупредителен знак.</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Условията за изменение следва да бъдат формулирани ясно, точно и недвусмислено. С други думи, договорът трябва да определя подробни правила за това как и кога могат да се извършват изменения, а не само да се основава на обща формулировка. (Вижте съответните дела на Съда на ЕС: Pressetext C‑454/06, Succhi di Frutta C‑496/99 и Община Разград C‑441/22 и C‑443/22.)</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Друга индикация е – при договорите за строителство – когато според обявленията за изменения се оказва, че общата стойност на измененията надхвърля 15% от първоначалната стойност. Това е значителен праг, който поражда безпокойство.</a:t>
            </a:r>
            <a:endParaRPr sz="1100" dirty="0">
              <a:latin typeface="Arial"/>
              <a:ea typeface="Arial"/>
              <a:cs typeface="Arial"/>
              <a:sym typeface="Arial"/>
            </a:endParaRPr>
          </a:p>
          <a:p>
            <a:pPr marL="0" lvl="0" indent="0" algn="l" rtl="0">
              <a:lnSpc>
                <a:spcPct val="100000"/>
              </a:lnSpc>
              <a:spcBef>
                <a:spcPts val="120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34" name="Google Shape;234;g38655a01f76_1_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8655a01f76_1_1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400"/>
              </a:spcBef>
              <a:spcAft>
                <a:spcPts val="0"/>
              </a:spcAft>
              <a:buClr>
                <a:schemeClr val="dk1"/>
              </a:buClr>
              <a:buSzPts val="1100"/>
              <a:buFont typeface="Arial"/>
              <a:buNone/>
            </a:pPr>
            <a:r>
              <a:rPr lang="ru-RU" sz="1200" b="1" dirty="0">
                <a:latin typeface="Arial"/>
                <a:ea typeface="Arial"/>
                <a:cs typeface="Arial"/>
                <a:sym typeface="Arial"/>
              </a:rPr>
              <a:t>„Червени </a:t>
            </a:r>
            <a:r>
              <a:rPr lang="bg-BG" sz="1200" b="1" noProof="0" dirty="0">
                <a:latin typeface="Arial"/>
                <a:ea typeface="Arial"/>
                <a:cs typeface="Arial"/>
                <a:sym typeface="Arial"/>
              </a:rPr>
              <a:t>лампички“, за които да внимаваме при кабинетното проучване</a:t>
            </a:r>
            <a:r>
              <a:rPr lang="ru-RU" sz="1200" b="1" dirty="0">
                <a:latin typeface="Arial"/>
                <a:ea typeface="Arial"/>
                <a:cs typeface="Arial"/>
                <a:sym typeface="Arial"/>
              </a:rPr>
              <a:t>:</a:t>
            </a:r>
          </a:p>
          <a:p>
            <a:pPr marL="457200" lvl="0" indent="-298450" algn="l" rtl="0">
              <a:lnSpc>
                <a:spcPct val="115000"/>
              </a:lnSpc>
              <a:spcBef>
                <a:spcPts val="1200"/>
              </a:spcBef>
              <a:spcAft>
                <a:spcPts val="0"/>
              </a:spcAft>
              <a:buClr>
                <a:schemeClr val="dk1"/>
              </a:buClr>
              <a:buSzPts val="1100"/>
              <a:buChar char="●"/>
            </a:pPr>
            <a:r>
              <a:rPr lang="ru-RU" sz="1100" dirty="0">
                <a:latin typeface="Arial"/>
                <a:ea typeface="Arial"/>
                <a:cs typeface="Arial"/>
                <a:sym typeface="Arial"/>
              </a:rPr>
              <a:t>При договорите за услуги – </a:t>
            </a:r>
            <a:r>
              <a:rPr lang="bg-BG" sz="1100" noProof="0" dirty="0">
                <a:latin typeface="Arial"/>
                <a:ea typeface="Arial"/>
                <a:cs typeface="Arial"/>
                <a:sym typeface="Arial"/>
              </a:rPr>
              <a:t>когато според обявленията за изменения се оказва, че общата стойност на измененията надхвърля 10% от първоначалната стойност</a:t>
            </a:r>
            <a:r>
              <a:rPr lang="bg" sz="1100" dirty="0">
                <a:latin typeface="Arial"/>
                <a:ea typeface="Arial"/>
                <a:cs typeface="Arial"/>
                <a:sym typeface="Arial"/>
              </a:rPr>
              <a:t>.</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В сравнение с предходни договори при същия възложител, налице е значително увеличение на обявленията за изменения, в които причината за изменение е „непредвидени обстоятелства“.</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Подобно, в сравнение с предходни договори, наблюдава се увеличение на обявления за изменения, с обосновка – необходимост от „допълнителни строителни работи или услуги“.</a:t>
            </a:r>
            <a:endParaRPr dirty="0"/>
          </a:p>
        </p:txBody>
      </p:sp>
      <p:sp>
        <p:nvSpPr>
          <p:cNvPr id="244" name="Google Shape;244;g38655a01f76_1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a7d24077f4_0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a7d24077f4_0_1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bg" dirty="0"/>
              <a:t>Сега, нека насочим вниманието Ви към непредвидени обстоятебства, които биха могли да наложат промяна на договор. Те могат да включват неща като непредвидени забавяния, промени в условията на проекта или нови законови и екологични изисквания. На този слайд виждаде последствия от ураган – пример за това как внезапни природни бедствия могат да наложат корекции. В такива случаи, измененията не са въпрос на удобство – това често е единственият начин проектът да продължи в правилната посока и да се гарантира, че договореното ще бъде изпълнено.</a:t>
            </a:r>
            <a:endParaRPr dirty="0"/>
          </a:p>
        </p:txBody>
      </p:sp>
      <p:sp>
        <p:nvSpPr>
          <p:cNvPr id="255" name="Google Shape;255;g3a7d24077f4_0_1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8655a01f76_1_1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 dirty="0"/>
              <a:t>Както можете да видите, въз основа на от Полша, между 1 януари 2018 г. и 28 февруари 2021 г. са публикувани 3393 обявления за изменение на договори за обществени поръчки. Докато от 1 март 2021 г. до 31 май 2024 г. този брой скача до 17 990. Това голямо увеличение броя на измененията за сравними по продължителност периоди, ни кара да се запитаме как всъщност се тълкува понятието за „непредвидени обстоятелства“.</a:t>
            </a:r>
            <a:endParaRPr dirty="0"/>
          </a:p>
        </p:txBody>
      </p:sp>
      <p:sp>
        <p:nvSpPr>
          <p:cNvPr id="264" name="Google Shape;264;g38655a01f76_1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a7d24077f4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a7d24077f4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dirty="0"/>
              <a:t>Отново ще започнем с формуляра за доклад. Този инструмент е предназначен да Ви води през процеса на наблюдение по ясен и структуриран начин. </a:t>
            </a:r>
          </a:p>
          <a:p>
            <a:pPr marL="0" lvl="0" indent="0" algn="l" rtl="0">
              <a:lnSpc>
                <a:spcPct val="115000"/>
              </a:lnSpc>
              <a:spcBef>
                <a:spcPts val="1200"/>
              </a:spcBef>
              <a:spcAft>
                <a:spcPts val="0"/>
              </a:spcAft>
              <a:buClr>
                <a:schemeClr val="dk1"/>
              </a:buClr>
              <a:buSzPts val="1100"/>
              <a:buFont typeface="Arial"/>
              <a:buNone/>
            </a:pPr>
            <a:endParaRPr lang="bg" dirty="0"/>
          </a:p>
          <a:p>
            <a:pPr marL="0" lvl="0" indent="0" algn="l" rtl="0">
              <a:lnSpc>
                <a:spcPct val="115000"/>
              </a:lnSpc>
              <a:spcBef>
                <a:spcPts val="1200"/>
              </a:spcBef>
              <a:spcAft>
                <a:spcPts val="0"/>
              </a:spcAft>
              <a:buClr>
                <a:schemeClr val="dk1"/>
              </a:buClr>
              <a:buSzPts val="1100"/>
              <a:buFont typeface="Arial"/>
              <a:buNone/>
            </a:pPr>
            <a:r>
              <a:rPr lang="bg" dirty="0"/>
              <a:t>Формулярът за доклад от наблюдението </a:t>
            </a:r>
            <a:r>
              <a:rPr lang="bg-BG" dirty="0"/>
              <a:t>на </a:t>
            </a:r>
            <a:r>
              <a:rPr lang="en-US" dirty="0"/>
              <a:t>iMonitor </a:t>
            </a:r>
            <a:r>
              <a:rPr lang="bg" dirty="0"/>
              <a:t>е разделен на три стъпки. </a:t>
            </a:r>
            <a:r>
              <a:rPr lang="bg-BG" noProof="0" dirty="0"/>
              <a:t>Първата</a:t>
            </a:r>
            <a:r>
              <a:rPr lang="ru-RU" dirty="0"/>
              <a:t> </a:t>
            </a:r>
            <a:r>
              <a:rPr lang="bg-BG" noProof="0" dirty="0"/>
              <a:t>стъпка е кабинетно проучване – в тази част преглеждаме достъпните документи от обществената поръчка и индикираме потенциални корупционни рискове. Втората стъпка се фокусира върху изпълнението на договора – проверка дали проектът в действителност се изпълнява по договорения начин. А третата стъпка разглежда резултатите и въздействието – оценява дали резултатите отговарят на целите и обслужват обществения </a:t>
            </a:r>
            <a:r>
              <a:rPr lang="ru-RU" dirty="0"/>
              <a:t>интерес.</a:t>
            </a:r>
          </a:p>
          <a:p>
            <a:pPr marL="0" lvl="0" indent="0" algn="l" rtl="0">
              <a:lnSpc>
                <a:spcPct val="115000"/>
              </a:lnSpc>
              <a:spcBef>
                <a:spcPts val="1200"/>
              </a:spcBef>
              <a:spcAft>
                <a:spcPts val="0"/>
              </a:spcAft>
              <a:buClr>
                <a:schemeClr val="dk1"/>
              </a:buClr>
              <a:buSzPts val="1100"/>
              <a:buFont typeface="Arial"/>
              <a:buNone/>
            </a:pPr>
            <a:endParaRPr lang="bg"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a:latin typeface="Arial"/>
                <a:ea typeface="Arial"/>
                <a:cs typeface="Arial"/>
                <a:sym typeface="Arial"/>
              </a:rPr>
              <a:t>В тази част ще </a:t>
            </a:r>
            <a:r>
              <a:rPr lang="bg" dirty="0">
                <a:latin typeface="Arial"/>
                <a:ea typeface="Arial"/>
                <a:cs typeface="Arial"/>
                <a:sym typeface="Arial"/>
              </a:rPr>
              <a:t>се съсредоточим върху измененията на договорите и корупционните сценарии, които могат да възникнат от необосновани промени – понякога още наричани „разширяване на обхвата“. Ще разгледаме защо проследяването на измененията е важно, как измененията могат да подкопаят отчетността и кои са „червените лампички“, възможни за откриване от граждански наблюдатели. Разбирайки тези рискове, ще бъдем по-добре подготвени за откриването на нередности на ранен етап и за повишаването на обществения контрол, като по този начин ще добринесем за повече гаранции, че проектите се изпълняват според договореното.</a:t>
            </a:r>
            <a:endParaRPr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dirty="0">
              <a:latin typeface="Arial"/>
              <a:ea typeface="Arial"/>
              <a:cs typeface="Arial"/>
              <a:sym typeface="Arial"/>
            </a:endParaRPr>
          </a:p>
          <a:p>
            <a:pPr marL="0" lvl="0" indent="0" algn="l" rtl="0">
              <a:spcBef>
                <a:spcPts val="1200"/>
              </a:spcBef>
              <a:spcAft>
                <a:spcPts val="0"/>
              </a:spcAft>
              <a:buClr>
                <a:schemeClr val="dk1"/>
              </a:buClr>
              <a:buSzPts val="1100"/>
              <a:buFont typeface="Arial"/>
              <a:buNone/>
            </a:pPr>
            <a:endParaRPr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p:txBody>
      </p:sp>
      <p:sp>
        <p:nvSpPr>
          <p:cNvPr id="86" name="Google Shape;86;g3a7d24077f4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8655a01f76_1_1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 dirty="0"/>
              <a:t>Още един пример за евентуален риск от България:</a:t>
            </a:r>
            <a:endParaRPr dirty="0"/>
          </a:p>
          <a:p>
            <a:pPr marL="0" lvl="0" indent="0" algn="l" rtl="0">
              <a:lnSpc>
                <a:spcPct val="100000"/>
              </a:lnSpc>
              <a:spcBef>
                <a:spcPts val="0"/>
              </a:spcBef>
              <a:spcAft>
                <a:spcPts val="0"/>
              </a:spcAft>
              <a:buSzPts val="1400"/>
              <a:buNone/>
            </a:pPr>
            <a:r>
              <a:rPr lang="bg" dirty="0"/>
              <a:t>През отпуснатото за изпълнение на проекта време, работите бяха спирани шест пъти. Пет от тези спирания се случиха поради лошо време, а едно – защото инвестиционният проект трябваше да бъде преразгледан.</a:t>
            </a:r>
            <a:endParaRPr dirty="0"/>
          </a:p>
          <a:p>
            <a:pPr marL="0" lvl="0" indent="0" algn="l" rtl="0">
              <a:lnSpc>
                <a:spcPct val="115000"/>
              </a:lnSpc>
              <a:spcBef>
                <a:spcPts val="1200"/>
              </a:spcBef>
              <a:spcAft>
                <a:spcPts val="0"/>
              </a:spcAft>
              <a:buClr>
                <a:schemeClr val="dk1"/>
              </a:buClr>
              <a:buSzPts val="1100"/>
              <a:buFont typeface="Arial"/>
              <a:buNone/>
            </a:pPr>
            <a:r>
              <a:rPr lang="bg" dirty="0"/>
              <a:t>Въпросът е: могат ли обичайните метеорологични условия – неща, които не се считат за „непредвидими обстоятелства“ съгласно съображение 109 от Директива 2014/24 – и законовата забрана за строителство през определен период, която вече е била обявена преди възлагането на договора, да се считат за основателна причина за незавършване на договора навреме?</a:t>
            </a:r>
            <a:endParaRPr dirty="0"/>
          </a:p>
          <a:p>
            <a:pPr marL="0" lvl="0" indent="0" algn="l" rtl="0">
              <a:lnSpc>
                <a:spcPct val="115000"/>
              </a:lnSpc>
              <a:spcBef>
                <a:spcPts val="1200"/>
              </a:spcBef>
              <a:spcAft>
                <a:spcPts val="0"/>
              </a:spcAft>
              <a:buClr>
                <a:schemeClr val="dk1"/>
              </a:buClr>
              <a:buSzPts val="1100"/>
              <a:buFont typeface="Arial"/>
              <a:buNone/>
            </a:pPr>
            <a:r>
              <a:rPr lang="bg" dirty="0"/>
              <a:t>Отговорът е „не“. Обикновените метеорологични условия не се разглеждат като нещо, което добросъвестен възложител не би могъл да предвиди.</a:t>
            </a:r>
            <a:endParaRPr dirty="0"/>
          </a:p>
          <a:p>
            <a:pPr marL="0" lvl="0" indent="0" algn="l" rtl="0">
              <a:lnSpc>
                <a:spcPct val="100000"/>
              </a:lnSpc>
              <a:spcBef>
                <a:spcPts val="120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73" name="Google Shape;273;g38655a01f76_1_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a787ae05d8_0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dirty="0">
              <a:latin typeface="Arial"/>
              <a:ea typeface="Arial"/>
              <a:cs typeface="Arial"/>
              <a:sym typeface="Arial"/>
            </a:endParaRPr>
          </a:p>
        </p:txBody>
      </p:sp>
      <p:sp>
        <p:nvSpPr>
          <p:cNvPr id="282" name="Google Shape;282;g3a787ae05d8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a7d24077f4_0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g3a7d24077f4_0_1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bg" dirty="0"/>
              <a:t>И така, какво всъщност може да се промени в договора? Има няколко ключови области. </a:t>
            </a:r>
          </a:p>
          <a:p>
            <a:pPr marL="0" lvl="0" indent="0" algn="l" rtl="0">
              <a:spcBef>
                <a:spcPts val="0"/>
              </a:spcBef>
              <a:spcAft>
                <a:spcPts val="0"/>
              </a:spcAft>
              <a:buClr>
                <a:schemeClr val="dk1"/>
              </a:buClr>
              <a:buSzPts val="1400"/>
              <a:buFont typeface="Arial"/>
              <a:buNone/>
            </a:pPr>
            <a:r>
              <a:rPr lang="bg" dirty="0"/>
              <a:t>Първо, крайният срок за завършване (изпълнение) – или понякога крайният срок за завършване на конкретен етап.</a:t>
            </a:r>
            <a:endParaRPr dirty="0"/>
          </a:p>
          <a:p>
            <a:pPr marL="0" lvl="0" indent="0" algn="l" rtl="0">
              <a:spcBef>
                <a:spcPts val="0"/>
              </a:spcBef>
              <a:spcAft>
                <a:spcPts val="0"/>
              </a:spcAft>
              <a:buClr>
                <a:schemeClr val="dk1"/>
              </a:buClr>
              <a:buSzPts val="1400"/>
              <a:buFont typeface="Arial"/>
              <a:buNone/>
            </a:pPr>
            <a:r>
              <a:rPr lang="bg" dirty="0"/>
              <a:t>Второ, самият изпълнител.</a:t>
            </a:r>
            <a:endParaRPr dirty="0"/>
          </a:p>
          <a:p>
            <a:pPr marL="0" lvl="0" indent="0" algn="l" rtl="0">
              <a:spcBef>
                <a:spcPts val="0"/>
              </a:spcBef>
              <a:spcAft>
                <a:spcPts val="0"/>
              </a:spcAft>
              <a:buClr>
                <a:schemeClr val="dk1"/>
              </a:buClr>
              <a:buSzPts val="1400"/>
              <a:buFont typeface="Arial"/>
              <a:buNone/>
            </a:pPr>
            <a:r>
              <a:rPr lang="bg" dirty="0"/>
              <a:t>Трето, обхватът на поръчката и начинът, по който се извършва работата.</a:t>
            </a:r>
            <a:endParaRPr dirty="0"/>
          </a:p>
          <a:p>
            <a:pPr marL="0" lvl="0" indent="0" algn="l" rtl="0">
              <a:spcBef>
                <a:spcPts val="0"/>
              </a:spcBef>
              <a:spcAft>
                <a:spcPts val="0"/>
              </a:spcAft>
              <a:buClr>
                <a:schemeClr val="dk1"/>
              </a:buClr>
              <a:buSzPts val="1400"/>
              <a:buFont typeface="Arial"/>
              <a:buNone/>
            </a:pPr>
            <a:r>
              <a:rPr lang="bg" dirty="0"/>
              <a:t>И накрая, възнаграждението, заедно с начина на плащане.</a:t>
            </a:r>
            <a:endParaRPr dirty="0"/>
          </a:p>
        </p:txBody>
      </p:sp>
      <p:sp>
        <p:nvSpPr>
          <p:cNvPr id="96" name="Google Shape;96;g3a7d24077f4_0_1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a7d24077f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3a7d24077f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dirty="0"/>
              <a:t>Какво представляват измененията на договора? Най-просто казано, те означават промяна на първоначалното споразумение — коригиране на обхвата, бюджета, сроковете или други ключови елементи.</a:t>
            </a:r>
            <a:endParaRPr dirty="0"/>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На практика, измененията обикновено се случват поради неочаквани ситуации, променящи се нужди на проекта или за отстраняване на грешки в първоначалния договор. Например:</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b="0" dirty="0">
                <a:latin typeface="Arial"/>
                <a:ea typeface="Arial"/>
                <a:cs typeface="Arial"/>
                <a:sym typeface="Arial"/>
              </a:rPr>
              <a:t>Проект</a:t>
            </a:r>
            <a:r>
              <a:rPr lang="bg" sz="1100" b="1" dirty="0">
                <a:latin typeface="Arial"/>
                <a:ea typeface="Arial"/>
                <a:cs typeface="Arial"/>
                <a:sym typeface="Arial"/>
              </a:rPr>
              <a:t> </a:t>
            </a:r>
            <a:r>
              <a:rPr lang="bg" sz="1100" dirty="0">
                <a:latin typeface="Arial"/>
                <a:ea typeface="Arial"/>
                <a:cs typeface="Arial"/>
                <a:sym typeface="Arial"/>
              </a:rPr>
              <a:t>за възстановяване на речния бряг може да се нуждае от допълнително време, ако наводнение забави строителството.</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Инсталирането на вятърен парк може да изисква допълнителни мерки за безопасност, което води до необходимост от допълнителни работи.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Одитът на управлението на отпадъците може да разкрие нови изисквания, които първоначално не са били предвидени.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Тези изменения могат да удължат срока на договора или да коригират стойността му, но само в рамките на законово определени граници. Така че </a:t>
            </a:r>
            <a:r>
              <a:rPr lang="bg" dirty="0"/>
              <a:t>всяка промяна трябва да следва строги правила. Тя трябва да е в съответствие с първоначалния договор и да остане в рамките на националните и европейските регулации за обществените поръчки. И да, трябва да се публикува обявление за изменение, така че обществото да е наясно какво се е променило.</a:t>
            </a:r>
            <a:endParaRPr dirty="0"/>
          </a:p>
        </p:txBody>
      </p:sp>
      <p:sp>
        <p:nvSpPr>
          <p:cNvPr id="107" name="Google Shape;107;g3a7d24077f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a7d24077f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a7d24077f4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bg" dirty="0"/>
              <a:t>Нека си представим проект, за екопътека в национален парк. Институциите, отговорни за опазването на околната среда са разрешили конкретен обхват, а именно изграждане на образователна пътека, щадяща екосистемата (еко-пътека). Мисля, че всички можем да се съгласим, че след като договорът е в ход, не може просто да се въведе такава мащабна промяна в обхвата на проекта, каквато се вижда от снимката на слайда.</a:t>
            </a:r>
            <a:endParaRPr dirty="0"/>
          </a:p>
        </p:txBody>
      </p:sp>
      <p:sp>
        <p:nvSpPr>
          <p:cNvPr id="118" name="Google Shape;118;g3a7d24077f4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a7d24077f4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a7d24077f4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bg" dirty="0"/>
              <a:t>Представете си, че възстановяваме речно местообитание. По средата на проекта, проливни дъждове отмиват част от обекта. Изведнъж проектът се нуждае от повече време за завършване, допълнителните дейности и средства. Точно тук идват измененията на договора – те позволяват да го адаптираме така, че проектът да бъде в крайна сметка реализиран. Други примери включват инсталиране на вятърен парк, при който се изискват допълнителни мерки за безопасност, или одит на управлението на отпадъците, при който разкрива изисквания, </a:t>
            </a:r>
            <a:r>
              <a:rPr lang="bg" sz="1200" dirty="0">
                <a:latin typeface="Arial"/>
                <a:ea typeface="Arial"/>
                <a:cs typeface="Arial"/>
                <a:sym typeface="Arial"/>
              </a:rPr>
              <a:t>които първоначално не са били предвидени</a:t>
            </a:r>
            <a:r>
              <a:rPr lang="bg" dirty="0"/>
              <a:t>.</a:t>
            </a:r>
            <a:endParaRPr dirty="0"/>
          </a:p>
          <a:p>
            <a:pPr marL="0" lvl="0" indent="0" algn="l" rtl="0">
              <a:lnSpc>
                <a:spcPct val="115000"/>
              </a:lnSpc>
              <a:spcBef>
                <a:spcPts val="1200"/>
              </a:spcBef>
              <a:spcAft>
                <a:spcPts val="0"/>
              </a:spcAft>
              <a:buNone/>
            </a:pPr>
            <a:r>
              <a:rPr lang="ru-RU" dirty="0"/>
              <a:t>Да поговорим за изменения в договорите, </a:t>
            </a:r>
            <a:r>
              <a:rPr lang="bg-BG" noProof="0" dirty="0"/>
              <a:t>които се отнасят до екологичните условия и до проекти, които изискват екологично разрешително. Някои инфраструктурни проекти изискват официално екологично разрешително, а в определени случаи допълнително се изисква и процедура за оценка на въздействието върху околната среда. В разрешението за строеж са изброени специфични изисквания и мерки за опазване на околната среда, които са задължителни за включване в проекта.</a:t>
            </a:r>
          </a:p>
          <a:p>
            <a:pPr marL="0" lvl="0" indent="0" algn="l" rtl="0">
              <a:lnSpc>
                <a:spcPct val="115000"/>
              </a:lnSpc>
              <a:spcBef>
                <a:spcPts val="1200"/>
              </a:spcBef>
              <a:spcAft>
                <a:spcPts val="0"/>
              </a:spcAft>
              <a:buNone/>
            </a:pPr>
            <a:r>
              <a:rPr lang="bg-BG" noProof="0" dirty="0"/>
              <a:t>Екологичните мерки, произтичащи от административни решения, не могат да бъдат променяни. Ако разрешително по околна среда или разрешение за строеж гласи, че сме задължени да опазваме местните видове птици, да управляваме внимателно водите или да наблюдаваме качеството на въздуха, тези задължения остават в сила. Никоя промяна в договора не може да ги отмени. Тези изисквания могат да обхващат много аспекти: техническия проект, начина на извършване на строителните работи, условията и мерките за адаптиране на климата, контрола по опазване на околната среда по време на строителните работи, предпазните мерки за флората и фауната, компенсационните мерки, като </a:t>
            </a:r>
            <a:r>
              <a:rPr lang="bg-BG" noProof="0" dirty="0" err="1"/>
              <a:t>презасаждане</a:t>
            </a:r>
            <a:r>
              <a:rPr lang="bg-BG" noProof="0" dirty="0"/>
              <a:t> на дървета или възстановяване на местообитания, или дори екологичен мониторинг след завършване. На практика те служат като отличен контролен списък за наблюдателя, за да провери дали всичко се извършва в съответствие с изискванията – така че проектът да не вреди на околната среда и да постигне очакваните екологични показатели.</a:t>
            </a:r>
          </a:p>
          <a:p>
            <a:pPr marL="0" lvl="0" indent="0" algn="l" rtl="0">
              <a:lnSpc>
                <a:spcPct val="115000"/>
              </a:lnSpc>
              <a:spcBef>
                <a:spcPts val="1200"/>
              </a:spcBef>
              <a:spcAft>
                <a:spcPts val="0"/>
              </a:spcAft>
              <a:buNone/>
            </a:pPr>
            <a:r>
              <a:rPr lang="bg-BG" noProof="0" dirty="0"/>
              <a:t>Нека повторя отново, измененията в договора никога не може да заобикалят изискванията за опазване на околната среда или намалят съответните мерки или условия, посочени в разрешенията за строеж или разрешителните, свързани с опазването на околната среда, особено когато проектът е преминал през оценка на въздействието върху околната среда (ОВОС).</a:t>
            </a:r>
          </a:p>
          <a:p>
            <a:pPr marL="0" lvl="0" indent="0" algn="l" rtl="0">
              <a:lnSpc>
                <a:spcPct val="115000"/>
              </a:lnSpc>
              <a:spcBef>
                <a:spcPts val="1200"/>
              </a:spcBef>
              <a:spcAft>
                <a:spcPts val="0"/>
              </a:spcAft>
              <a:buNone/>
            </a:pPr>
            <a:r>
              <a:rPr lang="bg-BG" noProof="0" dirty="0"/>
              <a:t>Спазването на тези условия е задължително, защото така се гарантира, че въздействието на проекта върху околната среда е щадящо и отговорно</a:t>
            </a:r>
            <a:r>
              <a:rPr lang="ru-RU" dirty="0"/>
              <a:t>.</a:t>
            </a:r>
          </a:p>
          <a:p>
            <a:pPr marL="0" lvl="0" indent="0" algn="l" rtl="0">
              <a:lnSpc>
                <a:spcPct val="115000"/>
              </a:lnSpc>
              <a:spcBef>
                <a:spcPts val="1200"/>
              </a:spcBef>
              <a:spcAft>
                <a:spcPts val="0"/>
              </a:spcAft>
              <a:buNone/>
            </a:pPr>
            <a:endParaRPr dirty="0"/>
          </a:p>
          <a:p>
            <a:pPr marL="0" lvl="0" indent="0" algn="l" rtl="0">
              <a:lnSpc>
                <a:spcPct val="115000"/>
              </a:lnSpc>
              <a:spcBef>
                <a:spcPts val="1200"/>
              </a:spcBef>
              <a:spcAft>
                <a:spcPts val="0"/>
              </a:spcAft>
              <a:buNone/>
            </a:pPr>
            <a:endParaRPr dirty="0"/>
          </a:p>
          <a:p>
            <a:pPr marL="0" lvl="0" indent="0" algn="l" rtl="0">
              <a:lnSpc>
                <a:spcPct val="115000"/>
              </a:lnSpc>
              <a:spcBef>
                <a:spcPts val="1200"/>
              </a:spcBef>
              <a:spcAft>
                <a:spcPts val="0"/>
              </a:spcAft>
              <a:buNone/>
            </a:pPr>
            <a:endParaRPr dirty="0"/>
          </a:p>
          <a:p>
            <a:pPr marL="0" lvl="0" indent="0" algn="l" rtl="0">
              <a:lnSpc>
                <a:spcPct val="115000"/>
              </a:lnSpc>
              <a:spcBef>
                <a:spcPts val="1200"/>
              </a:spcBef>
              <a:spcAft>
                <a:spcPts val="0"/>
              </a:spcAft>
              <a:buClr>
                <a:schemeClr val="dk1"/>
              </a:buClr>
              <a:buSzPts val="1100"/>
              <a:buFont typeface="Arial"/>
              <a:buNone/>
            </a:pPr>
            <a:endParaRPr dirty="0"/>
          </a:p>
          <a:p>
            <a:pPr marL="0" lvl="0" indent="0" algn="l" rtl="0">
              <a:spcBef>
                <a:spcPts val="1200"/>
              </a:spcBef>
              <a:spcAft>
                <a:spcPts val="0"/>
              </a:spcAft>
              <a:buNone/>
            </a:pPr>
            <a:endParaRPr dirty="0"/>
          </a:p>
        </p:txBody>
      </p:sp>
      <p:sp>
        <p:nvSpPr>
          <p:cNvPr id="129" name="Google Shape;129;g3a7d24077f4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a7d24077f4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a7d24077f4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bg" sz="1100" dirty="0">
                <a:latin typeface="Arial"/>
                <a:ea typeface="Arial"/>
                <a:cs typeface="Arial"/>
                <a:sym typeface="Arial"/>
              </a:rPr>
              <a:t>Във формуляра за доклад от наблюдението може да намерите редица полезни въпроси, които ще Ви помогнат да </a:t>
            </a:r>
            <a:r>
              <a:rPr lang="bg" dirty="0"/>
              <a:t>забележите разликата между действително необходимите корекции и „червените лампички“.</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dirty="0"/>
              <a:t>Измененията при обществените поръчки могат да бъдат напълно легитимни – като например удължаването на крайния срок поради наводнения или други неочаквани събития (форсмажор). Но те могат да бъдат и обект на злоупотреба. Без прозрачност и контрол измененията лесно се превръщат в инструмент за завишаване на разходите или прикриване на некачествено изпълнение, което води до риск от злоупотреба с публични средства. Ето защо наблюдението на измененията е толкова важно: те пряко влияят върху начина, по който се изразходват парите, както и върху постигането на целите при проектите за </a:t>
            </a:r>
            <a:r>
              <a:rPr lang="bg-BG" sz="1200" b="0" i="0" u="none" strike="noStrike" cap="none" dirty="0">
                <a:solidFill>
                  <a:schemeClr val="dk1"/>
                </a:solidFill>
                <a:effectLst/>
                <a:latin typeface="Calibri"/>
                <a:ea typeface="Calibri"/>
                <a:cs typeface="Calibri"/>
                <a:sym typeface="Calibri"/>
              </a:rPr>
              <a:t>опазване на околната среда и климата</a:t>
            </a:r>
            <a:r>
              <a:rPr lang="bg" dirty="0"/>
              <a:t>.</a:t>
            </a:r>
            <a:endParaRPr dirty="0"/>
          </a:p>
          <a:p>
            <a:pPr marL="0" lvl="0" indent="0" algn="l" rtl="0">
              <a:lnSpc>
                <a:spcPct val="115000"/>
              </a:lnSpc>
              <a:spcBef>
                <a:spcPts val="1200"/>
              </a:spcBef>
              <a:spcAft>
                <a:spcPts val="0"/>
              </a:spcAft>
              <a:buClr>
                <a:schemeClr val="dk1"/>
              </a:buClr>
              <a:buSzPts val="1100"/>
              <a:buFont typeface="Arial"/>
              <a:buNone/>
            </a:pPr>
            <a:r>
              <a:rPr lang="bg" dirty="0"/>
              <a:t>Ключовият въпрос, който винаги трябва да си задаваме, е: наистина ли обстоятелствата, налагащи измененията, бяха непредвидими или са просто начин за заобикаляне на правилата? </a:t>
            </a:r>
            <a:r>
              <a:rPr lang="bg" sz="1100" dirty="0">
                <a:latin typeface="Arial"/>
                <a:ea typeface="Arial"/>
                <a:cs typeface="Arial"/>
                <a:sym typeface="Arial"/>
              </a:rPr>
              <a:t>Или става дума за допълнителни работи или услуги, които са станали необходими, но не са били включени в първоначалния обхват на поръчката?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Тъй като измененията променят правилата на играта, те са податливи на възникване на корупционни практики, особено при слаба прозрачност – точно за това те следва да бъдат проследени отблизо.</a:t>
            </a:r>
            <a:endParaRPr dirty="0"/>
          </a:p>
        </p:txBody>
      </p:sp>
      <p:sp>
        <p:nvSpPr>
          <p:cNvPr id="140" name="Google Shape;140;g3a7d24077f4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90e2d7e28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390e2d7e28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 dirty="0"/>
              <a:t>Нека започнем с една история. В Италия договорите за управление на отпадъците трябваше да бъдат временни. Но вместо да обявяват нови публични търгове, длъжностните лица продължиха да ги удължават. Обхватът на дейностите ставаше все по-голям и по-голям, често обоснован като „спешни мерки“. Едни и същи политически обвързани фирми продължаваха да печелят. Това е учебникарски случай на необосновани изменения на договорите и разширяване на обхвата.</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bg" dirty="0"/>
              <a:t>Източник: https://baselgovernance.org/sites/default/files/2023-11/WP49_Corruption_waste.pdf</a:t>
            </a:r>
            <a:endParaRPr dirty="0"/>
          </a:p>
        </p:txBody>
      </p:sp>
      <p:sp>
        <p:nvSpPr>
          <p:cNvPr id="149" name="Google Shape;149;g390e2d7e28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90e2d7e280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390e2d7e280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 dirty="0"/>
              <a:t>За какво де се оглеждаме като граждански наблюдатели? Ако договорите продължават да се удължават без конкурс/нова поръчка, това е индикация за риск. Внезапните промени в обхвата, обосновани като „спешни“, често прикриват корупция. Когато отново и отново печелят едни и същи или разходите се увеличават по-бързо от предоставяните услуги – всичко това са „червени лампички“ при изпълнението.</a:t>
            </a:r>
            <a:endParaRPr dirty="0"/>
          </a:p>
        </p:txBody>
      </p:sp>
      <p:sp>
        <p:nvSpPr>
          <p:cNvPr id="162" name="Google Shape;162;g390e2d7e280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13"/>
        <p:cNvGrpSpPr/>
        <p:nvPr/>
      </p:nvGrpSpPr>
      <p:grpSpPr>
        <a:xfrm>
          <a:off x="0" y="0"/>
          <a:ext cx="0" cy="0"/>
          <a:chOff x="0" y="0"/>
          <a:chExt cx="0" cy="0"/>
        </a:xfrm>
      </p:grpSpPr>
      <p:sp>
        <p:nvSpPr>
          <p:cNvPr id="14" name="Google Shape;14;p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 name="Google Shape;15;p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4" name="Google Shape;64;p16"/>
          <p:cNvSpPr txBox="1">
            <a:spLocks noGrp="1"/>
          </p:cNvSpPr>
          <p:nvPr>
            <p:ph type="body" idx="1"/>
          </p:nvPr>
        </p:nvSpPr>
        <p:spPr>
          <a:xfrm rot="5400000">
            <a:off x="3833019" y="-1738633"/>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 name="Google Shape;65;p1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6" name="Google Shape;66;p1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9" name="Google Shape;69;p17"/>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 name="Google Shape;70;p1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1" name="Google Shape;71;p1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16"/>
        <p:cNvGrpSpPr/>
        <p:nvPr/>
      </p:nvGrpSpPr>
      <p:grpSpPr>
        <a:xfrm>
          <a:off x="0" y="0"/>
          <a:ext cx="0" cy="0"/>
          <a:chOff x="0" y="0"/>
          <a:chExt cx="0" cy="0"/>
        </a:xfrm>
      </p:grpSpPr>
      <p:sp>
        <p:nvSpPr>
          <p:cNvPr id="17" name="Google Shape;17;p8"/>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 name="Google Shape;18;p8"/>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404040"/>
              </a:buClr>
              <a:buSzPts val="2800"/>
              <a:buFont typeface="Arial"/>
              <a:buChar char="•"/>
              <a:defRPr sz="2800"/>
            </a:lvl1pPr>
            <a:lvl2pPr marL="914400" lvl="1" indent="-381000" algn="l">
              <a:lnSpc>
                <a:spcPct val="100000"/>
              </a:lnSpc>
              <a:spcBef>
                <a:spcPts val="480"/>
              </a:spcBef>
              <a:spcAft>
                <a:spcPts val="0"/>
              </a:spcAft>
              <a:buClr>
                <a:srgbClr val="404040"/>
              </a:buClr>
              <a:buSzPts val="2400"/>
              <a:buFont typeface="Arial"/>
              <a:buChar char="–"/>
              <a:defRPr sz="2400"/>
            </a:lvl2pPr>
            <a:lvl3pPr marL="1371600" lvl="2" indent="-355600" algn="l">
              <a:lnSpc>
                <a:spcPct val="100000"/>
              </a:lnSpc>
              <a:spcBef>
                <a:spcPts val="400"/>
              </a:spcBef>
              <a:spcAft>
                <a:spcPts val="0"/>
              </a:spcAft>
              <a:buClr>
                <a:srgbClr val="404040"/>
              </a:buClr>
              <a:buSzPts val="2000"/>
              <a:buFont typeface="Arial"/>
              <a:buChar char="•"/>
              <a:defRPr sz="2000"/>
            </a:lvl3pPr>
            <a:lvl4pPr marL="1828800" lvl="3" indent="-342900" algn="l">
              <a:lnSpc>
                <a:spcPct val="100000"/>
              </a:lnSpc>
              <a:spcBef>
                <a:spcPts val="360"/>
              </a:spcBef>
              <a:spcAft>
                <a:spcPts val="0"/>
              </a:spcAft>
              <a:buClr>
                <a:srgbClr val="404040"/>
              </a:buClr>
              <a:buSzPts val="1800"/>
              <a:buFont typeface="Arial"/>
              <a:buChar char="–"/>
              <a:defRPr sz="1800"/>
            </a:lvl4pPr>
            <a:lvl5pPr marL="2286000" lvl="4" indent="-342900" algn="l">
              <a:lnSpc>
                <a:spcPct val="100000"/>
              </a:lnSpc>
              <a:spcBef>
                <a:spcPts val="360"/>
              </a:spcBef>
              <a:spcAft>
                <a:spcPts val="0"/>
              </a:spcAft>
              <a:buClr>
                <a:srgbClr val="404040"/>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19" name="Google Shape;19;p8"/>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404040"/>
              </a:buClr>
              <a:buSzPts val="2800"/>
              <a:buFont typeface="Arial"/>
              <a:buChar char="•"/>
              <a:defRPr sz="2800"/>
            </a:lvl1pPr>
            <a:lvl2pPr marL="914400" lvl="1" indent="-381000" algn="l">
              <a:lnSpc>
                <a:spcPct val="100000"/>
              </a:lnSpc>
              <a:spcBef>
                <a:spcPts val="480"/>
              </a:spcBef>
              <a:spcAft>
                <a:spcPts val="0"/>
              </a:spcAft>
              <a:buClr>
                <a:srgbClr val="404040"/>
              </a:buClr>
              <a:buSzPts val="2400"/>
              <a:buFont typeface="Arial"/>
              <a:buChar char="–"/>
              <a:defRPr sz="2400"/>
            </a:lvl2pPr>
            <a:lvl3pPr marL="1371600" lvl="2" indent="-355600" algn="l">
              <a:lnSpc>
                <a:spcPct val="100000"/>
              </a:lnSpc>
              <a:spcBef>
                <a:spcPts val="400"/>
              </a:spcBef>
              <a:spcAft>
                <a:spcPts val="0"/>
              </a:spcAft>
              <a:buClr>
                <a:srgbClr val="404040"/>
              </a:buClr>
              <a:buSzPts val="2000"/>
              <a:buFont typeface="Arial"/>
              <a:buChar char="•"/>
              <a:defRPr sz="2000"/>
            </a:lvl3pPr>
            <a:lvl4pPr marL="1828800" lvl="3" indent="-342900" algn="l">
              <a:lnSpc>
                <a:spcPct val="100000"/>
              </a:lnSpc>
              <a:spcBef>
                <a:spcPts val="360"/>
              </a:spcBef>
              <a:spcAft>
                <a:spcPts val="0"/>
              </a:spcAft>
              <a:buClr>
                <a:srgbClr val="404040"/>
              </a:buClr>
              <a:buSzPts val="1800"/>
              <a:buFont typeface="Arial"/>
              <a:buChar char="–"/>
              <a:defRPr sz="1800"/>
            </a:lvl4pPr>
            <a:lvl5pPr marL="2286000" lvl="4" indent="-342900" algn="l">
              <a:lnSpc>
                <a:spcPct val="100000"/>
              </a:lnSpc>
              <a:spcBef>
                <a:spcPts val="360"/>
              </a:spcBef>
              <a:spcAft>
                <a:spcPts val="0"/>
              </a:spcAft>
              <a:buClr>
                <a:srgbClr val="404040"/>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20" name="Google Shape;20;p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1" name="Google Shape;21;p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 name="Picture 1" descr="Blue and white text on a black background&#10;&#10;AI-generated content may be incorrect.">
            <a:extLst>
              <a:ext uri="{FF2B5EF4-FFF2-40B4-BE49-F238E27FC236}">
                <a16:creationId xmlns:a16="http://schemas.microsoft.com/office/drawing/2014/main" id="{48B33FC6-4570-49FD-113A-0774DED52A5E}"/>
              </a:ext>
            </a:extLst>
          </p:cNvPr>
          <p:cNvPicPr>
            <a:picLocks noChangeAspect="1"/>
          </p:cNvPicPr>
          <p:nvPr userDrawn="1"/>
        </p:nvPicPr>
        <p:blipFill>
          <a:blip r:embed="rId2"/>
          <a:stretch>
            <a:fillRect/>
          </a:stretch>
        </p:blipFill>
        <p:spPr>
          <a:xfrm>
            <a:off x="609600" y="6220156"/>
            <a:ext cx="2388502" cy="52638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609600" y="1484785"/>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50B4C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7" name="Google Shape;27;p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ímdia" type="title">
  <p:cSld name="TITLE">
    <p:spTree>
      <p:nvGrpSpPr>
        <p:cNvPr id="1" name="Shape 28"/>
        <p:cNvGrpSpPr/>
        <p:nvPr/>
      </p:nvGrpSpPr>
      <p:grpSpPr>
        <a:xfrm>
          <a:off x="0" y="0"/>
          <a:ext cx="0" cy="0"/>
          <a:chOff x="0" y="0"/>
          <a:chExt cx="0" cy="0"/>
        </a:xfrm>
      </p:grpSpPr>
      <p:sp>
        <p:nvSpPr>
          <p:cNvPr id="29" name="Google Shape;29;p10"/>
          <p:cNvSpPr txBox="1">
            <a:spLocks noGrp="1"/>
          </p:cNvSpPr>
          <p:nvPr>
            <p:ph type="ctrTitle"/>
          </p:nvPr>
        </p:nvSpPr>
        <p:spPr>
          <a:xfrm>
            <a:off x="914400" y="1700809"/>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 name="Google Shape;30;p10"/>
          <p:cNvSpPr txBox="1">
            <a:spLocks noGrp="1"/>
          </p:cNvSpPr>
          <p:nvPr>
            <p:ph type="subTitle" idx="1"/>
          </p:nvPr>
        </p:nvSpPr>
        <p:spPr>
          <a:xfrm>
            <a:off x="1828800" y="3284984"/>
            <a:ext cx="8534400" cy="129614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404040"/>
              </a:buClr>
              <a:buSzPts val="3200"/>
              <a:buFont typeface="Arial"/>
              <a:buNone/>
              <a:defRPr/>
            </a:lvl1pPr>
            <a:lvl2pPr lvl="1" algn="ctr">
              <a:lnSpc>
                <a:spcPct val="100000"/>
              </a:lnSpc>
              <a:spcBef>
                <a:spcPts val="560"/>
              </a:spcBef>
              <a:spcAft>
                <a:spcPts val="0"/>
              </a:spcAft>
              <a:buClr>
                <a:srgbClr val="404040"/>
              </a:buClr>
              <a:buSzPts val="2800"/>
              <a:buFont typeface="Arial"/>
              <a:buNone/>
              <a:defRPr/>
            </a:lvl2pPr>
            <a:lvl3pPr lvl="2" algn="ctr">
              <a:lnSpc>
                <a:spcPct val="100000"/>
              </a:lnSpc>
              <a:spcBef>
                <a:spcPts val="480"/>
              </a:spcBef>
              <a:spcAft>
                <a:spcPts val="0"/>
              </a:spcAft>
              <a:buClr>
                <a:srgbClr val="404040"/>
              </a:buClr>
              <a:buSzPts val="2400"/>
              <a:buFont typeface="Arial"/>
              <a:buNone/>
              <a:defRPr/>
            </a:lvl3pPr>
            <a:lvl4pPr lvl="3" algn="ctr">
              <a:lnSpc>
                <a:spcPct val="100000"/>
              </a:lnSpc>
              <a:spcBef>
                <a:spcPts val="400"/>
              </a:spcBef>
              <a:spcAft>
                <a:spcPts val="0"/>
              </a:spcAft>
              <a:buClr>
                <a:srgbClr val="404040"/>
              </a:buClr>
              <a:buSzPts val="2000"/>
              <a:buFont typeface="Arial"/>
              <a:buNone/>
              <a:defRPr/>
            </a:lvl4pPr>
            <a:lvl5pPr lvl="4" algn="ctr">
              <a:lnSpc>
                <a:spcPct val="100000"/>
              </a:lnSpc>
              <a:spcBef>
                <a:spcPts val="400"/>
              </a:spcBef>
              <a:spcAft>
                <a:spcPts val="0"/>
              </a:spcAft>
              <a:buClr>
                <a:srgbClr val="404040"/>
              </a:buClr>
              <a:buSzPts val="2000"/>
              <a:buFont typeface="Arial"/>
              <a:buNone/>
              <a:defRPr/>
            </a:lvl5pPr>
            <a:lvl6pPr lvl="5" algn="ctr">
              <a:lnSpc>
                <a:spcPct val="100000"/>
              </a:lnSpc>
              <a:spcBef>
                <a:spcPts val="400"/>
              </a:spcBef>
              <a:spcAft>
                <a:spcPts val="0"/>
              </a:spcAft>
              <a:buClr>
                <a:schemeClr val="dk1"/>
              </a:buClr>
              <a:buSzPts val="2000"/>
              <a:buFont typeface="Arial"/>
              <a:buNone/>
              <a:defRPr/>
            </a:lvl6pPr>
            <a:lvl7pPr lvl="6" algn="ctr">
              <a:lnSpc>
                <a:spcPct val="100000"/>
              </a:lnSpc>
              <a:spcBef>
                <a:spcPts val="400"/>
              </a:spcBef>
              <a:spcAft>
                <a:spcPts val="0"/>
              </a:spcAft>
              <a:buClr>
                <a:schemeClr val="dk1"/>
              </a:buClr>
              <a:buSzPts val="2000"/>
              <a:buFont typeface="Arial"/>
              <a:buNone/>
              <a:defRPr/>
            </a:lvl7pPr>
            <a:lvl8pPr lvl="7" algn="ctr">
              <a:lnSpc>
                <a:spcPct val="100000"/>
              </a:lnSpc>
              <a:spcBef>
                <a:spcPts val="400"/>
              </a:spcBef>
              <a:spcAft>
                <a:spcPts val="0"/>
              </a:spcAft>
              <a:buClr>
                <a:schemeClr val="dk1"/>
              </a:buClr>
              <a:buSzPts val="2000"/>
              <a:buFont typeface="Arial"/>
              <a:buNone/>
              <a:defRPr/>
            </a:lvl8pPr>
            <a:lvl9pPr lvl="8" algn="ctr">
              <a:lnSpc>
                <a:spcPct val="100000"/>
              </a:lnSpc>
              <a:spcBef>
                <a:spcPts val="400"/>
              </a:spcBef>
              <a:spcAft>
                <a:spcPts val="0"/>
              </a:spcAft>
              <a:buClr>
                <a:schemeClr val="dk1"/>
              </a:buClr>
              <a:buSzPts val="2000"/>
              <a:buFont typeface="Arial"/>
              <a:buNone/>
              <a:defRPr/>
            </a:lvl9pPr>
          </a:lstStyle>
          <a:p>
            <a:endParaRPr/>
          </a:p>
        </p:txBody>
      </p:sp>
      <p:sp>
        <p:nvSpPr>
          <p:cNvPr id="31" name="Google Shape;31;p1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 name="Google Shape;32;p1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 name="Google Shape;35;p1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404040"/>
              </a:buClr>
              <a:buSzPts val="2000"/>
              <a:buFont typeface="Arial"/>
              <a:buNone/>
              <a:defRPr sz="2000"/>
            </a:lvl1pPr>
            <a:lvl2pPr marL="914400" lvl="1" indent="-228600" algn="l">
              <a:lnSpc>
                <a:spcPct val="100000"/>
              </a:lnSpc>
              <a:spcBef>
                <a:spcPts val="360"/>
              </a:spcBef>
              <a:spcAft>
                <a:spcPts val="0"/>
              </a:spcAft>
              <a:buClr>
                <a:srgbClr val="404040"/>
              </a:buClr>
              <a:buSzPts val="1800"/>
              <a:buFont typeface="Arial"/>
              <a:buNone/>
              <a:defRPr sz="1800"/>
            </a:lvl2pPr>
            <a:lvl3pPr marL="1371600" lvl="2" indent="-228600" algn="l">
              <a:lnSpc>
                <a:spcPct val="100000"/>
              </a:lnSpc>
              <a:spcBef>
                <a:spcPts val="320"/>
              </a:spcBef>
              <a:spcAft>
                <a:spcPts val="0"/>
              </a:spcAft>
              <a:buClr>
                <a:srgbClr val="404040"/>
              </a:buClr>
              <a:buSzPts val="1600"/>
              <a:buFont typeface="Arial"/>
              <a:buNone/>
              <a:defRPr sz="1600"/>
            </a:lvl3pPr>
            <a:lvl4pPr marL="1828800" lvl="3" indent="-228600" algn="l">
              <a:lnSpc>
                <a:spcPct val="100000"/>
              </a:lnSpc>
              <a:spcBef>
                <a:spcPts val="280"/>
              </a:spcBef>
              <a:spcAft>
                <a:spcPts val="0"/>
              </a:spcAft>
              <a:buClr>
                <a:srgbClr val="404040"/>
              </a:buClr>
              <a:buSzPts val="1400"/>
              <a:buFont typeface="Arial"/>
              <a:buNone/>
              <a:defRPr sz="1400"/>
            </a:lvl4pPr>
            <a:lvl5pPr marL="2286000" lvl="4" indent="-228600" algn="l">
              <a:lnSpc>
                <a:spcPct val="100000"/>
              </a:lnSpc>
              <a:spcBef>
                <a:spcPts val="280"/>
              </a:spcBef>
              <a:spcAft>
                <a:spcPts val="0"/>
              </a:spcAft>
              <a:buClr>
                <a:srgbClr val="404040"/>
              </a:buClr>
              <a:buSzPts val="1400"/>
              <a:buFont typeface="Arial"/>
              <a:buNone/>
              <a:defRPr sz="1400"/>
            </a:lvl5pPr>
            <a:lvl6pPr marL="2743200" lvl="5" indent="-228600" algn="l">
              <a:lnSpc>
                <a:spcPct val="100000"/>
              </a:lnSpc>
              <a:spcBef>
                <a:spcPts val="280"/>
              </a:spcBef>
              <a:spcAft>
                <a:spcPts val="0"/>
              </a:spcAft>
              <a:buClr>
                <a:schemeClr val="dk1"/>
              </a:buClr>
              <a:buSzPts val="1400"/>
              <a:buFont typeface="Arial"/>
              <a:buNone/>
              <a:defRPr sz="1400"/>
            </a:lvl6pPr>
            <a:lvl7pPr marL="3200400" lvl="6" indent="-228600" algn="l">
              <a:lnSpc>
                <a:spcPct val="100000"/>
              </a:lnSpc>
              <a:spcBef>
                <a:spcPts val="280"/>
              </a:spcBef>
              <a:spcAft>
                <a:spcPts val="0"/>
              </a:spcAft>
              <a:buClr>
                <a:schemeClr val="dk1"/>
              </a:buClr>
              <a:buSzPts val="1400"/>
              <a:buFont typeface="Arial"/>
              <a:buNone/>
              <a:defRPr sz="1400"/>
            </a:lvl7pPr>
            <a:lvl8pPr marL="3657600" lvl="7" indent="-228600" algn="l">
              <a:lnSpc>
                <a:spcPct val="100000"/>
              </a:lnSpc>
              <a:spcBef>
                <a:spcPts val="280"/>
              </a:spcBef>
              <a:spcAft>
                <a:spcPts val="0"/>
              </a:spcAft>
              <a:buClr>
                <a:schemeClr val="dk1"/>
              </a:buClr>
              <a:buSzPts val="1400"/>
              <a:buFont typeface="Arial"/>
              <a:buNone/>
              <a:defRPr sz="1400"/>
            </a:lvl8pPr>
            <a:lvl9pPr marL="4114800" lvl="8" indent="-228600" algn="l">
              <a:lnSpc>
                <a:spcPct val="100000"/>
              </a:lnSpc>
              <a:spcBef>
                <a:spcPts val="280"/>
              </a:spcBef>
              <a:spcAft>
                <a:spcPts val="0"/>
              </a:spcAft>
              <a:buClr>
                <a:schemeClr val="dk1"/>
              </a:buClr>
              <a:buSzPts val="1400"/>
              <a:buFont typeface="Arial"/>
              <a:buNone/>
              <a:defRPr sz="1400"/>
            </a:lvl9pPr>
          </a:lstStyle>
          <a:p>
            <a:endParaRPr/>
          </a:p>
        </p:txBody>
      </p:sp>
      <p:sp>
        <p:nvSpPr>
          <p:cNvPr id="36" name="Google Shape;36;p1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 name="Google Shape;37;p1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Összehasonlítás" type="twoTxTwoObj">
  <p:cSld name="TWO_OBJECTS_WITH_TEXT">
    <p:spTree>
      <p:nvGrpSpPr>
        <p:cNvPr id="1" name="Shape 38"/>
        <p:cNvGrpSpPr/>
        <p:nvPr/>
      </p:nvGrpSpPr>
      <p:grpSpPr>
        <a:xfrm>
          <a:off x="0" y="0"/>
          <a:ext cx="0" cy="0"/>
          <a:chOff x="0" y="0"/>
          <a:chExt cx="0" cy="0"/>
        </a:xfrm>
      </p:grpSpPr>
      <p:sp>
        <p:nvSpPr>
          <p:cNvPr id="39" name="Google Shape;39;p12"/>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 name="Google Shape;40;p12"/>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404040"/>
              </a:buClr>
              <a:buSzPts val="2400"/>
              <a:buFont typeface="Arial"/>
              <a:buNone/>
              <a:defRPr sz="2400" b="1"/>
            </a:lvl1pPr>
            <a:lvl2pPr marL="914400" lvl="1" indent="-228600" algn="l">
              <a:lnSpc>
                <a:spcPct val="100000"/>
              </a:lnSpc>
              <a:spcBef>
                <a:spcPts val="400"/>
              </a:spcBef>
              <a:spcAft>
                <a:spcPts val="0"/>
              </a:spcAft>
              <a:buClr>
                <a:srgbClr val="404040"/>
              </a:buClr>
              <a:buSzPts val="2000"/>
              <a:buFont typeface="Arial"/>
              <a:buNone/>
              <a:defRPr sz="2000" b="1"/>
            </a:lvl2pPr>
            <a:lvl3pPr marL="1371600" lvl="2" indent="-228600" algn="l">
              <a:lnSpc>
                <a:spcPct val="100000"/>
              </a:lnSpc>
              <a:spcBef>
                <a:spcPts val="360"/>
              </a:spcBef>
              <a:spcAft>
                <a:spcPts val="0"/>
              </a:spcAft>
              <a:buClr>
                <a:srgbClr val="404040"/>
              </a:buClr>
              <a:buSzPts val="1800"/>
              <a:buFont typeface="Arial"/>
              <a:buNone/>
              <a:defRPr sz="1800" b="1"/>
            </a:lvl3pPr>
            <a:lvl4pPr marL="1828800" lvl="3" indent="-228600" algn="l">
              <a:lnSpc>
                <a:spcPct val="100000"/>
              </a:lnSpc>
              <a:spcBef>
                <a:spcPts val="320"/>
              </a:spcBef>
              <a:spcAft>
                <a:spcPts val="0"/>
              </a:spcAft>
              <a:buClr>
                <a:srgbClr val="404040"/>
              </a:buClr>
              <a:buSzPts val="1600"/>
              <a:buFont typeface="Arial"/>
              <a:buNone/>
              <a:defRPr sz="1600" b="1"/>
            </a:lvl4pPr>
            <a:lvl5pPr marL="2286000" lvl="4" indent="-228600" algn="l">
              <a:lnSpc>
                <a:spcPct val="100000"/>
              </a:lnSpc>
              <a:spcBef>
                <a:spcPts val="320"/>
              </a:spcBef>
              <a:spcAft>
                <a:spcPts val="0"/>
              </a:spcAft>
              <a:buClr>
                <a:srgbClr val="404040"/>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41" name="Google Shape;41;p12"/>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404040"/>
              </a:buClr>
              <a:buSzPts val="2400"/>
              <a:buFont typeface="Arial"/>
              <a:buChar char="•"/>
              <a:defRPr sz="2400"/>
            </a:lvl1pPr>
            <a:lvl2pPr marL="914400" lvl="1" indent="-355600" algn="l">
              <a:lnSpc>
                <a:spcPct val="100000"/>
              </a:lnSpc>
              <a:spcBef>
                <a:spcPts val="400"/>
              </a:spcBef>
              <a:spcAft>
                <a:spcPts val="0"/>
              </a:spcAft>
              <a:buClr>
                <a:srgbClr val="404040"/>
              </a:buClr>
              <a:buSzPts val="2000"/>
              <a:buFont typeface="Arial"/>
              <a:buChar char="–"/>
              <a:defRPr sz="2000"/>
            </a:lvl2pPr>
            <a:lvl3pPr marL="1371600" lvl="2" indent="-342900" algn="l">
              <a:lnSpc>
                <a:spcPct val="100000"/>
              </a:lnSpc>
              <a:spcBef>
                <a:spcPts val="360"/>
              </a:spcBef>
              <a:spcAft>
                <a:spcPts val="0"/>
              </a:spcAft>
              <a:buClr>
                <a:srgbClr val="404040"/>
              </a:buClr>
              <a:buSzPts val="1800"/>
              <a:buFont typeface="Arial"/>
              <a:buChar char="•"/>
              <a:defRPr sz="1800"/>
            </a:lvl3pPr>
            <a:lvl4pPr marL="1828800" lvl="3" indent="-330200" algn="l">
              <a:lnSpc>
                <a:spcPct val="100000"/>
              </a:lnSpc>
              <a:spcBef>
                <a:spcPts val="320"/>
              </a:spcBef>
              <a:spcAft>
                <a:spcPts val="0"/>
              </a:spcAft>
              <a:buClr>
                <a:srgbClr val="404040"/>
              </a:buClr>
              <a:buSzPts val="1600"/>
              <a:buFont typeface="Arial"/>
              <a:buChar char="–"/>
              <a:defRPr sz="1600"/>
            </a:lvl4pPr>
            <a:lvl5pPr marL="2286000" lvl="4" indent="-330200" algn="l">
              <a:lnSpc>
                <a:spcPct val="100000"/>
              </a:lnSpc>
              <a:spcBef>
                <a:spcPts val="320"/>
              </a:spcBef>
              <a:spcAft>
                <a:spcPts val="0"/>
              </a:spcAft>
              <a:buClr>
                <a:srgbClr val="404040"/>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42" name="Google Shape;42;p12"/>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404040"/>
              </a:buClr>
              <a:buSzPts val="2400"/>
              <a:buFont typeface="Arial"/>
              <a:buNone/>
              <a:defRPr sz="2400" b="1"/>
            </a:lvl1pPr>
            <a:lvl2pPr marL="914400" lvl="1" indent="-228600" algn="l">
              <a:lnSpc>
                <a:spcPct val="100000"/>
              </a:lnSpc>
              <a:spcBef>
                <a:spcPts val="400"/>
              </a:spcBef>
              <a:spcAft>
                <a:spcPts val="0"/>
              </a:spcAft>
              <a:buClr>
                <a:srgbClr val="404040"/>
              </a:buClr>
              <a:buSzPts val="2000"/>
              <a:buFont typeface="Arial"/>
              <a:buNone/>
              <a:defRPr sz="2000" b="1"/>
            </a:lvl2pPr>
            <a:lvl3pPr marL="1371600" lvl="2" indent="-228600" algn="l">
              <a:lnSpc>
                <a:spcPct val="100000"/>
              </a:lnSpc>
              <a:spcBef>
                <a:spcPts val="360"/>
              </a:spcBef>
              <a:spcAft>
                <a:spcPts val="0"/>
              </a:spcAft>
              <a:buClr>
                <a:srgbClr val="404040"/>
              </a:buClr>
              <a:buSzPts val="1800"/>
              <a:buFont typeface="Arial"/>
              <a:buNone/>
              <a:defRPr sz="1800" b="1"/>
            </a:lvl3pPr>
            <a:lvl4pPr marL="1828800" lvl="3" indent="-228600" algn="l">
              <a:lnSpc>
                <a:spcPct val="100000"/>
              </a:lnSpc>
              <a:spcBef>
                <a:spcPts val="320"/>
              </a:spcBef>
              <a:spcAft>
                <a:spcPts val="0"/>
              </a:spcAft>
              <a:buClr>
                <a:srgbClr val="404040"/>
              </a:buClr>
              <a:buSzPts val="1600"/>
              <a:buFont typeface="Arial"/>
              <a:buNone/>
              <a:defRPr sz="1600" b="1"/>
            </a:lvl4pPr>
            <a:lvl5pPr marL="2286000" lvl="4" indent="-228600" algn="l">
              <a:lnSpc>
                <a:spcPct val="100000"/>
              </a:lnSpc>
              <a:spcBef>
                <a:spcPts val="320"/>
              </a:spcBef>
              <a:spcAft>
                <a:spcPts val="0"/>
              </a:spcAft>
              <a:buClr>
                <a:srgbClr val="404040"/>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43" name="Google Shape;43;p12"/>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404040"/>
              </a:buClr>
              <a:buSzPts val="2400"/>
              <a:buFont typeface="Arial"/>
              <a:buChar char="•"/>
              <a:defRPr sz="2400"/>
            </a:lvl1pPr>
            <a:lvl2pPr marL="914400" lvl="1" indent="-355600" algn="l">
              <a:lnSpc>
                <a:spcPct val="100000"/>
              </a:lnSpc>
              <a:spcBef>
                <a:spcPts val="400"/>
              </a:spcBef>
              <a:spcAft>
                <a:spcPts val="0"/>
              </a:spcAft>
              <a:buClr>
                <a:srgbClr val="404040"/>
              </a:buClr>
              <a:buSzPts val="2000"/>
              <a:buFont typeface="Arial"/>
              <a:buChar char="–"/>
              <a:defRPr sz="2000"/>
            </a:lvl2pPr>
            <a:lvl3pPr marL="1371600" lvl="2" indent="-342900" algn="l">
              <a:lnSpc>
                <a:spcPct val="100000"/>
              </a:lnSpc>
              <a:spcBef>
                <a:spcPts val="360"/>
              </a:spcBef>
              <a:spcAft>
                <a:spcPts val="0"/>
              </a:spcAft>
              <a:buClr>
                <a:srgbClr val="404040"/>
              </a:buClr>
              <a:buSzPts val="1800"/>
              <a:buFont typeface="Arial"/>
              <a:buChar char="•"/>
              <a:defRPr sz="1800"/>
            </a:lvl3pPr>
            <a:lvl4pPr marL="1828800" lvl="3" indent="-330200" algn="l">
              <a:lnSpc>
                <a:spcPct val="100000"/>
              </a:lnSpc>
              <a:spcBef>
                <a:spcPts val="320"/>
              </a:spcBef>
              <a:spcAft>
                <a:spcPts val="0"/>
              </a:spcAft>
              <a:buClr>
                <a:srgbClr val="404040"/>
              </a:buClr>
              <a:buSzPts val="1600"/>
              <a:buFont typeface="Arial"/>
              <a:buChar char="–"/>
              <a:defRPr sz="1600"/>
            </a:lvl4pPr>
            <a:lvl5pPr marL="2286000" lvl="4" indent="-330200" algn="l">
              <a:lnSpc>
                <a:spcPct val="100000"/>
              </a:lnSpc>
              <a:spcBef>
                <a:spcPts val="320"/>
              </a:spcBef>
              <a:spcAft>
                <a:spcPts val="0"/>
              </a:spcAft>
              <a:buClr>
                <a:srgbClr val="404040"/>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44" name="Google Shape;44;p1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5" name="Google Shape;45;p1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 name="Google Shape;48;p1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9" name="Google Shape;49;p1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50"/>
        <p:cNvGrpSpPr/>
        <p:nvPr/>
      </p:nvGrpSpPr>
      <p:grpSpPr>
        <a:xfrm>
          <a:off x="0" y="0"/>
          <a:ext cx="0" cy="0"/>
          <a:chOff x="0" y="0"/>
          <a:chExt cx="0" cy="0"/>
        </a:xfrm>
      </p:grpSpPr>
      <p:sp>
        <p:nvSpPr>
          <p:cNvPr id="51" name="Google Shape;51;p14"/>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2" name="Google Shape;52;p14"/>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404040"/>
              </a:buClr>
              <a:buSzPts val="3200"/>
              <a:buFont typeface="Arial"/>
              <a:buChar char="•"/>
              <a:defRPr sz="3200"/>
            </a:lvl1pPr>
            <a:lvl2pPr marL="914400" lvl="1" indent="-406400" algn="l">
              <a:lnSpc>
                <a:spcPct val="100000"/>
              </a:lnSpc>
              <a:spcBef>
                <a:spcPts val="560"/>
              </a:spcBef>
              <a:spcAft>
                <a:spcPts val="0"/>
              </a:spcAft>
              <a:buClr>
                <a:srgbClr val="404040"/>
              </a:buClr>
              <a:buSzPts val="2800"/>
              <a:buFont typeface="Arial"/>
              <a:buChar char="–"/>
              <a:defRPr sz="2800"/>
            </a:lvl2pPr>
            <a:lvl3pPr marL="1371600" lvl="2" indent="-381000" algn="l">
              <a:lnSpc>
                <a:spcPct val="100000"/>
              </a:lnSpc>
              <a:spcBef>
                <a:spcPts val="480"/>
              </a:spcBef>
              <a:spcAft>
                <a:spcPts val="0"/>
              </a:spcAft>
              <a:buClr>
                <a:srgbClr val="404040"/>
              </a:buClr>
              <a:buSzPts val="2400"/>
              <a:buFont typeface="Arial"/>
              <a:buChar char="•"/>
              <a:defRPr sz="2400"/>
            </a:lvl3pPr>
            <a:lvl4pPr marL="1828800" lvl="3" indent="-355600" algn="l">
              <a:lnSpc>
                <a:spcPct val="100000"/>
              </a:lnSpc>
              <a:spcBef>
                <a:spcPts val="400"/>
              </a:spcBef>
              <a:spcAft>
                <a:spcPts val="0"/>
              </a:spcAft>
              <a:buClr>
                <a:srgbClr val="404040"/>
              </a:buClr>
              <a:buSzPts val="2000"/>
              <a:buFont typeface="Arial"/>
              <a:buChar char="–"/>
              <a:defRPr sz="2000"/>
            </a:lvl4pPr>
            <a:lvl5pPr marL="2286000" lvl="4" indent="-355600" algn="l">
              <a:lnSpc>
                <a:spcPct val="100000"/>
              </a:lnSpc>
              <a:spcBef>
                <a:spcPts val="400"/>
              </a:spcBef>
              <a:spcAft>
                <a:spcPts val="0"/>
              </a:spcAft>
              <a:buClr>
                <a:srgbClr val="404040"/>
              </a:buClr>
              <a:buSzPts val="2000"/>
              <a:buFont typeface="Arial"/>
              <a:buChar char="»"/>
              <a:defRPr sz="2000"/>
            </a:lvl5pPr>
            <a:lvl6pPr marL="2743200" lvl="5" indent="-355600" algn="l">
              <a:lnSpc>
                <a:spcPct val="100000"/>
              </a:lnSpc>
              <a:spcBef>
                <a:spcPts val="400"/>
              </a:spcBef>
              <a:spcAft>
                <a:spcPts val="0"/>
              </a:spcAft>
              <a:buClr>
                <a:schemeClr val="dk1"/>
              </a:buClr>
              <a:buSzPts val="2000"/>
              <a:buFont typeface="Arial"/>
              <a:buChar char="»"/>
              <a:defRPr sz="2000"/>
            </a:lvl6pPr>
            <a:lvl7pPr marL="3200400" lvl="6" indent="-355600" algn="l">
              <a:lnSpc>
                <a:spcPct val="100000"/>
              </a:lnSpc>
              <a:spcBef>
                <a:spcPts val="400"/>
              </a:spcBef>
              <a:spcAft>
                <a:spcPts val="0"/>
              </a:spcAft>
              <a:buClr>
                <a:schemeClr val="dk1"/>
              </a:buClr>
              <a:buSzPts val="2000"/>
              <a:buFont typeface="Arial"/>
              <a:buChar char="»"/>
              <a:defRPr sz="2000"/>
            </a:lvl7pPr>
            <a:lvl8pPr marL="3657600" lvl="7" indent="-355600" algn="l">
              <a:lnSpc>
                <a:spcPct val="100000"/>
              </a:lnSpc>
              <a:spcBef>
                <a:spcPts val="400"/>
              </a:spcBef>
              <a:spcAft>
                <a:spcPts val="0"/>
              </a:spcAft>
              <a:buClr>
                <a:schemeClr val="dk1"/>
              </a:buClr>
              <a:buSzPts val="2000"/>
              <a:buFont typeface="Arial"/>
              <a:buChar char="»"/>
              <a:defRPr sz="2000"/>
            </a:lvl8pPr>
            <a:lvl9pPr marL="4114800" lvl="8" indent="-355600" algn="l">
              <a:lnSpc>
                <a:spcPct val="100000"/>
              </a:lnSpc>
              <a:spcBef>
                <a:spcPts val="400"/>
              </a:spcBef>
              <a:spcAft>
                <a:spcPts val="0"/>
              </a:spcAft>
              <a:buClr>
                <a:schemeClr val="dk1"/>
              </a:buClr>
              <a:buSzPts val="2000"/>
              <a:buFont typeface="Arial"/>
              <a:buChar char="»"/>
              <a:defRPr sz="2000"/>
            </a:lvl9pPr>
          </a:lstStyle>
          <a:p>
            <a:endParaRPr/>
          </a:p>
        </p:txBody>
      </p:sp>
      <p:sp>
        <p:nvSpPr>
          <p:cNvPr id="53" name="Google Shape;53;p14"/>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404040"/>
              </a:buClr>
              <a:buSzPts val="1400"/>
              <a:buFont typeface="Arial"/>
              <a:buNone/>
              <a:defRPr sz="1400"/>
            </a:lvl1pPr>
            <a:lvl2pPr marL="914400" lvl="1" indent="-228600" algn="l">
              <a:lnSpc>
                <a:spcPct val="100000"/>
              </a:lnSpc>
              <a:spcBef>
                <a:spcPts val="240"/>
              </a:spcBef>
              <a:spcAft>
                <a:spcPts val="0"/>
              </a:spcAft>
              <a:buClr>
                <a:srgbClr val="404040"/>
              </a:buClr>
              <a:buSzPts val="1200"/>
              <a:buFont typeface="Arial"/>
              <a:buNone/>
              <a:defRPr sz="1200"/>
            </a:lvl2pPr>
            <a:lvl3pPr marL="1371600" lvl="2" indent="-228600" algn="l">
              <a:lnSpc>
                <a:spcPct val="100000"/>
              </a:lnSpc>
              <a:spcBef>
                <a:spcPts val="200"/>
              </a:spcBef>
              <a:spcAft>
                <a:spcPts val="0"/>
              </a:spcAft>
              <a:buClr>
                <a:srgbClr val="404040"/>
              </a:buClr>
              <a:buSzPts val="1000"/>
              <a:buFont typeface="Arial"/>
              <a:buNone/>
              <a:defRPr sz="1000"/>
            </a:lvl3pPr>
            <a:lvl4pPr marL="1828800" lvl="3" indent="-228600" algn="l">
              <a:lnSpc>
                <a:spcPct val="100000"/>
              </a:lnSpc>
              <a:spcBef>
                <a:spcPts val="180"/>
              </a:spcBef>
              <a:spcAft>
                <a:spcPts val="0"/>
              </a:spcAft>
              <a:buClr>
                <a:srgbClr val="404040"/>
              </a:buClr>
              <a:buSzPts val="900"/>
              <a:buFont typeface="Arial"/>
              <a:buNone/>
              <a:defRPr sz="900"/>
            </a:lvl4pPr>
            <a:lvl5pPr marL="2286000" lvl="4" indent="-228600" algn="l">
              <a:lnSpc>
                <a:spcPct val="100000"/>
              </a:lnSpc>
              <a:spcBef>
                <a:spcPts val="180"/>
              </a:spcBef>
              <a:spcAft>
                <a:spcPts val="0"/>
              </a:spcAft>
              <a:buClr>
                <a:srgbClr val="404040"/>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54" name="Google Shape;54;p1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5" name="Google Shape;55;p1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8" name="Google Shape;58;p15"/>
          <p:cNvSpPr>
            <a:spLocks noGrp="1"/>
          </p:cNvSpPr>
          <p:nvPr>
            <p:ph type="pic" idx="2"/>
          </p:nvPr>
        </p:nvSpPr>
        <p:spPr>
          <a:xfrm>
            <a:off x="2389717" y="612775"/>
            <a:ext cx="7315200" cy="4114800"/>
          </a:xfrm>
          <a:prstGeom prst="rect">
            <a:avLst/>
          </a:prstGeom>
          <a:noFill/>
          <a:ln>
            <a:noFill/>
          </a:ln>
        </p:spPr>
      </p:sp>
      <p:sp>
        <p:nvSpPr>
          <p:cNvPr id="59" name="Google Shape;59;p15"/>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404040"/>
              </a:buClr>
              <a:buSzPts val="1400"/>
              <a:buFont typeface="Arial"/>
              <a:buNone/>
              <a:defRPr sz="1400"/>
            </a:lvl1pPr>
            <a:lvl2pPr marL="914400" lvl="1" indent="-228600" algn="l">
              <a:lnSpc>
                <a:spcPct val="100000"/>
              </a:lnSpc>
              <a:spcBef>
                <a:spcPts val="240"/>
              </a:spcBef>
              <a:spcAft>
                <a:spcPts val="0"/>
              </a:spcAft>
              <a:buClr>
                <a:srgbClr val="404040"/>
              </a:buClr>
              <a:buSzPts val="1200"/>
              <a:buFont typeface="Arial"/>
              <a:buNone/>
              <a:defRPr sz="1200"/>
            </a:lvl2pPr>
            <a:lvl3pPr marL="1371600" lvl="2" indent="-228600" algn="l">
              <a:lnSpc>
                <a:spcPct val="100000"/>
              </a:lnSpc>
              <a:spcBef>
                <a:spcPts val="200"/>
              </a:spcBef>
              <a:spcAft>
                <a:spcPts val="0"/>
              </a:spcAft>
              <a:buClr>
                <a:srgbClr val="404040"/>
              </a:buClr>
              <a:buSzPts val="1000"/>
              <a:buFont typeface="Arial"/>
              <a:buNone/>
              <a:defRPr sz="1000"/>
            </a:lvl3pPr>
            <a:lvl4pPr marL="1828800" lvl="3" indent="-228600" algn="l">
              <a:lnSpc>
                <a:spcPct val="100000"/>
              </a:lnSpc>
              <a:spcBef>
                <a:spcPts val="180"/>
              </a:spcBef>
              <a:spcAft>
                <a:spcPts val="0"/>
              </a:spcAft>
              <a:buClr>
                <a:srgbClr val="404040"/>
              </a:buClr>
              <a:buSzPts val="900"/>
              <a:buFont typeface="Arial"/>
              <a:buNone/>
              <a:defRPr sz="900"/>
            </a:lvl4pPr>
            <a:lvl5pPr marL="2286000" lvl="4" indent="-228600" algn="l">
              <a:lnSpc>
                <a:spcPct val="100000"/>
              </a:lnSpc>
              <a:spcBef>
                <a:spcPts val="180"/>
              </a:spcBef>
              <a:spcAft>
                <a:spcPts val="0"/>
              </a:spcAft>
              <a:buClr>
                <a:srgbClr val="404040"/>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60" name="Google Shape;60;p1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1" name="Google Shape;61;p1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609600" y="1484785"/>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404040"/>
              </a:buClr>
              <a:buSzPts val="3200"/>
              <a:buFont typeface="Arial"/>
              <a:buChar char="•"/>
              <a:defRPr sz="3200" b="0" i="0" u="none" strike="noStrike" cap="none">
                <a:solidFill>
                  <a:srgbClr val="404040"/>
                </a:solidFill>
                <a:latin typeface="Arial"/>
                <a:ea typeface="Arial"/>
                <a:cs typeface="Arial"/>
                <a:sym typeface="Arial"/>
              </a:defRPr>
            </a:lvl1pPr>
            <a:lvl2pPr marL="914400" marR="0" lvl="1" indent="-406400" algn="l" rtl="0">
              <a:lnSpc>
                <a:spcPct val="100000"/>
              </a:lnSpc>
              <a:spcBef>
                <a:spcPts val="560"/>
              </a:spcBef>
              <a:spcAft>
                <a:spcPts val="0"/>
              </a:spcAft>
              <a:buClr>
                <a:srgbClr val="404040"/>
              </a:buClr>
              <a:buSzPts val="2800"/>
              <a:buFont typeface="Arial"/>
              <a:buChar char="–"/>
              <a:defRPr sz="2800" b="0" i="0" u="none" strike="noStrike" cap="none">
                <a:solidFill>
                  <a:srgbClr val="404040"/>
                </a:solidFill>
                <a:latin typeface="Arial"/>
                <a:ea typeface="Arial"/>
                <a:cs typeface="Arial"/>
                <a:sym typeface="Arial"/>
              </a:defRPr>
            </a:lvl2pPr>
            <a:lvl3pPr marL="1371600" marR="0" lvl="2" indent="-381000" algn="l" rtl="0">
              <a:lnSpc>
                <a:spcPct val="100000"/>
              </a:lnSpc>
              <a:spcBef>
                <a:spcPts val="480"/>
              </a:spcBef>
              <a:spcAft>
                <a:spcPts val="0"/>
              </a:spcAft>
              <a:buClr>
                <a:srgbClr val="404040"/>
              </a:buClr>
              <a:buSzPts val="2400"/>
              <a:buFont typeface="Arial"/>
              <a:buChar char="•"/>
              <a:defRPr sz="2400" b="0" i="0" u="none" strike="noStrike" cap="none">
                <a:solidFill>
                  <a:srgbClr val="404040"/>
                </a:solidFill>
                <a:latin typeface="Arial"/>
                <a:ea typeface="Arial"/>
                <a:cs typeface="Arial"/>
                <a:sym typeface="Arial"/>
              </a:defRPr>
            </a:lvl3pPr>
            <a:lvl4pPr marL="1828800" marR="0" lvl="3" indent="-355600" algn="l" rtl="0">
              <a:lnSpc>
                <a:spcPct val="100000"/>
              </a:lnSpc>
              <a:spcBef>
                <a:spcPts val="4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4pPr>
            <a:lvl5pPr marL="2286000" marR="0" lvl="4" indent="-355600" algn="l" rtl="0">
              <a:lnSpc>
                <a:spcPct val="100000"/>
              </a:lnSpc>
              <a:spcBef>
                <a:spcPts val="4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1.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g3a7ed27c1af_0_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a:t>
            </a:fld>
            <a:endParaRPr/>
          </a:p>
        </p:txBody>
      </p:sp>
      <p:sp>
        <p:nvSpPr>
          <p:cNvPr id="78" name="Google Shape;78;g3a7ed27c1af_0_0"/>
          <p:cNvSpPr/>
          <p:nvPr/>
        </p:nvSpPr>
        <p:spPr>
          <a:xfrm>
            <a:off x="0" y="0"/>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 name="Google Shape;79;g3a7ed27c1af_0_0"/>
          <p:cNvSpPr/>
          <p:nvPr/>
        </p:nvSpPr>
        <p:spPr>
          <a:xfrm>
            <a:off x="0" y="304800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80" name="Google Shape;80;g3a7ed27c1af_0_0" descr="Ein Bild, das Logo, Grafiken, Schrift, Grafikdesign enthält.&#10;&#10;Automatisch generierte Beschreibung"/>
          <p:cNvPicPr preferRelativeResize="0"/>
          <p:nvPr/>
        </p:nvPicPr>
        <p:blipFill rotWithShape="1">
          <a:blip r:embed="rId3">
            <a:alphaModFix/>
          </a:blip>
          <a:srcRect/>
          <a:stretch/>
        </p:blipFill>
        <p:spPr>
          <a:xfrm>
            <a:off x="6487294" y="0"/>
            <a:ext cx="5487563" cy="6858002"/>
          </a:xfrm>
          <a:prstGeom prst="rect">
            <a:avLst/>
          </a:prstGeom>
          <a:noFill/>
          <a:ln>
            <a:noFill/>
          </a:ln>
        </p:spPr>
      </p:pic>
      <p:sp>
        <p:nvSpPr>
          <p:cNvPr id="82" name="Google Shape;82;g3a7ed27c1af_0_0"/>
          <p:cNvSpPr txBox="1"/>
          <p:nvPr/>
        </p:nvSpPr>
        <p:spPr>
          <a:xfrm>
            <a:off x="1126650" y="2000525"/>
            <a:ext cx="5426400" cy="333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bg" sz="3600" b="1" i="0" u="none" strike="noStrike" cap="none" dirty="0">
                <a:solidFill>
                  <a:srgbClr val="404040"/>
                </a:solidFill>
                <a:latin typeface="Cambria"/>
                <a:ea typeface="Cambria"/>
                <a:cs typeface="Cambria"/>
                <a:sym typeface="Cambria"/>
              </a:rPr>
              <a:t>Модул 4. </a:t>
            </a:r>
            <a:r>
              <a:rPr lang="bg" sz="3600" b="1" dirty="0">
                <a:solidFill>
                  <a:srgbClr val="404040"/>
                </a:solidFill>
                <a:latin typeface="Cambria"/>
                <a:ea typeface="Cambria"/>
                <a:cs typeface="Cambria"/>
                <a:sym typeface="Cambria"/>
              </a:rPr>
              <a:t>4</a:t>
            </a:r>
            <a:endParaRPr dirty="0"/>
          </a:p>
          <a:p>
            <a:pPr>
              <a:buSzPts val="3600"/>
            </a:pPr>
            <a:r>
              <a:rPr lang="bg" sz="3600" b="1" dirty="0">
                <a:solidFill>
                  <a:srgbClr val="404040"/>
                </a:solidFill>
                <a:latin typeface="Cambria"/>
                <a:ea typeface="Cambria"/>
                <a:cs typeface="Cambria"/>
                <a:sym typeface="Cambria"/>
              </a:rPr>
              <a:t>Обществени поръчки за опазване на околната среда и климата</a:t>
            </a:r>
            <a:endParaRPr sz="3600" b="1" i="0" u="none" strike="noStrike" cap="none" dirty="0">
              <a:solidFill>
                <a:srgbClr val="40404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3600"/>
              <a:buFont typeface="Arial"/>
              <a:buNone/>
            </a:pPr>
            <a:r>
              <a:rPr lang="bg-BG" sz="2200" b="1" dirty="0">
                <a:solidFill>
                  <a:srgbClr val="12856F"/>
                </a:solidFill>
              </a:rPr>
              <a:t>Анализ на документи:</a:t>
            </a:r>
          </a:p>
          <a:p>
            <a:pPr marL="0" marR="0" lvl="0" indent="0" algn="l" rtl="0">
              <a:lnSpc>
                <a:spcPct val="100000"/>
              </a:lnSpc>
              <a:spcBef>
                <a:spcPts val="0"/>
              </a:spcBef>
              <a:spcAft>
                <a:spcPts val="0"/>
              </a:spcAft>
              <a:buClr>
                <a:srgbClr val="000000"/>
              </a:buClr>
              <a:buSzPts val="3600"/>
              <a:buFont typeface="Arial"/>
              <a:buNone/>
            </a:pPr>
            <a:r>
              <a:rPr lang="bg" sz="2200" b="1" dirty="0">
                <a:solidFill>
                  <a:srgbClr val="12856F"/>
                </a:solidFill>
              </a:rPr>
              <a:t>Необосновани изменения и разширяване на обхвата</a:t>
            </a:r>
            <a:endParaRPr sz="3600" b="1" i="0" u="none" strike="noStrike" cap="none" dirty="0">
              <a:solidFill>
                <a:srgbClr val="40404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700"/>
              <a:buFont typeface="Arial"/>
              <a:buNone/>
            </a:pPr>
            <a:endParaRPr sz="2700" b="1" dirty="0">
              <a:solidFill>
                <a:srgbClr val="40404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700"/>
              <a:buFont typeface="Arial"/>
              <a:buNone/>
            </a:pPr>
            <a:endParaRPr sz="2700" b="1" i="0" u="none" strike="noStrike" cap="none" dirty="0">
              <a:solidFill>
                <a:srgbClr val="404040"/>
              </a:solidFill>
              <a:latin typeface="Cambria"/>
              <a:ea typeface="Cambria"/>
              <a:cs typeface="Cambria"/>
              <a:sym typeface="Cambria"/>
            </a:endParaRPr>
          </a:p>
        </p:txBody>
      </p:sp>
      <p:pic>
        <p:nvPicPr>
          <p:cNvPr id="2" name="Picture 1" descr="Blue and white text on a black background&#10;&#10;AI-generated content may be incorrect.">
            <a:extLst>
              <a:ext uri="{FF2B5EF4-FFF2-40B4-BE49-F238E27FC236}">
                <a16:creationId xmlns:a16="http://schemas.microsoft.com/office/drawing/2014/main" id="{D08D34E0-BF56-D8AD-F239-8F4279ED8F28}"/>
              </a:ext>
            </a:extLst>
          </p:cNvPr>
          <p:cNvPicPr>
            <a:picLocks noChangeAspect="1"/>
          </p:cNvPicPr>
          <p:nvPr/>
        </p:nvPicPr>
        <p:blipFill>
          <a:blip r:embed="rId4"/>
          <a:stretch>
            <a:fillRect/>
          </a:stretch>
        </p:blipFill>
        <p:spPr>
          <a:xfrm>
            <a:off x="580841" y="457200"/>
            <a:ext cx="2388502" cy="526387"/>
          </a:xfrm>
          <a:prstGeom prst="rect">
            <a:avLst/>
          </a:prstGeom>
        </p:spPr>
      </p:pic>
      <p:pic>
        <p:nvPicPr>
          <p:cNvPr id="3" name="Picture 2" descr="A close up of a card&#10;&#10;AI-generated content may be incorrect.">
            <a:extLst>
              <a:ext uri="{FF2B5EF4-FFF2-40B4-BE49-F238E27FC236}">
                <a16:creationId xmlns:a16="http://schemas.microsoft.com/office/drawing/2014/main" id="{E126CDD5-153D-A7C8-FA0A-B2D318FC9F18}"/>
              </a:ext>
            </a:extLst>
          </p:cNvPr>
          <p:cNvPicPr>
            <a:picLocks noChangeAspect="1"/>
          </p:cNvPicPr>
          <p:nvPr/>
        </p:nvPicPr>
        <p:blipFill>
          <a:blip r:embed="rId5"/>
          <a:stretch>
            <a:fillRect/>
          </a:stretch>
        </p:blipFill>
        <p:spPr>
          <a:xfrm>
            <a:off x="3234690" y="282290"/>
            <a:ext cx="6332220" cy="10134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3a8feda6b96_0_0"/>
          <p:cNvSpPr txBox="1">
            <a:spLocks noGrp="1"/>
          </p:cNvSpPr>
          <p:nvPr>
            <p:ph type="body" idx="1"/>
          </p:nvPr>
        </p:nvSpPr>
        <p:spPr>
          <a:xfrm>
            <a:off x="609600" y="1600201"/>
            <a:ext cx="5384700" cy="4526100"/>
          </a:xfrm>
          <a:prstGeom prst="rect">
            <a:avLst/>
          </a:prstGeom>
        </p:spPr>
        <p:txBody>
          <a:bodyPr spcFirstLastPara="1" wrap="square" lIns="91425" tIns="45700" rIns="91425" bIns="45700" anchor="t" anchorCtr="0">
            <a:normAutofit/>
          </a:bodyPr>
          <a:lstStyle/>
          <a:p>
            <a:pPr marL="0" lvl="0" indent="0" algn="l" rtl="0">
              <a:spcBef>
                <a:spcPts val="560"/>
              </a:spcBef>
              <a:spcAft>
                <a:spcPts val="0"/>
              </a:spcAft>
              <a:buNone/>
            </a:pPr>
            <a:endParaRPr/>
          </a:p>
        </p:txBody>
      </p:sp>
      <p:sp>
        <p:nvSpPr>
          <p:cNvPr id="177" name="Google Shape;177;g3a8feda6b96_0_0"/>
          <p:cNvSpPr txBox="1">
            <a:spLocks noGrp="1"/>
          </p:cNvSpPr>
          <p:nvPr>
            <p:ph type="body" idx="2"/>
          </p:nvPr>
        </p:nvSpPr>
        <p:spPr>
          <a:xfrm>
            <a:off x="6197600" y="1600201"/>
            <a:ext cx="5384700" cy="4526100"/>
          </a:xfrm>
          <a:prstGeom prst="rect">
            <a:avLst/>
          </a:prstGeom>
        </p:spPr>
        <p:txBody>
          <a:bodyPr spcFirstLastPara="1" wrap="square" lIns="91425" tIns="45700" rIns="91425" bIns="45700" anchor="t" anchorCtr="0">
            <a:normAutofit/>
          </a:bodyPr>
          <a:lstStyle/>
          <a:p>
            <a:pPr marL="0" lvl="0" indent="0" algn="l" rtl="0">
              <a:spcBef>
                <a:spcPts val="560"/>
              </a:spcBef>
              <a:spcAft>
                <a:spcPts val="0"/>
              </a:spcAft>
              <a:buNone/>
            </a:pPr>
            <a:endParaRPr/>
          </a:p>
        </p:txBody>
      </p:sp>
      <p:sp>
        <p:nvSpPr>
          <p:cNvPr id="178" name="Google Shape;178;g3a8feda6b96_0_0"/>
          <p:cNvSpPr txBox="1">
            <a:spLocks noGrp="1"/>
          </p:cNvSpPr>
          <p:nvPr>
            <p:ph type="sldNum" idx="12"/>
          </p:nvPr>
        </p:nvSpPr>
        <p:spPr>
          <a:xfrm>
            <a:off x="8737600" y="6245225"/>
            <a:ext cx="2844900" cy="476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10</a:t>
            </a:fld>
            <a:endParaRPr/>
          </a:p>
        </p:txBody>
      </p:sp>
      <p:sp>
        <p:nvSpPr>
          <p:cNvPr id="180" name="Google Shape;180;g3a8feda6b96_0_0"/>
          <p:cNvSpPr txBox="1"/>
          <p:nvPr/>
        </p:nvSpPr>
        <p:spPr>
          <a:xfrm>
            <a:off x="124250" y="188650"/>
            <a:ext cx="12067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800"/>
              </a:spcAft>
              <a:buNone/>
            </a:pPr>
            <a:r>
              <a:rPr lang="bg" sz="3000" b="1" dirty="0">
                <a:solidFill>
                  <a:srgbClr val="12856F"/>
                </a:solidFill>
              </a:rPr>
              <a:t>Да започваме с кабинетното проучване... </a:t>
            </a:r>
            <a:r>
              <a:rPr lang="ru-RU" sz="3000" b="1" dirty="0">
                <a:solidFill>
                  <a:srgbClr val="12856F"/>
                </a:solidFill>
              </a:rPr>
              <a:t>в</a:t>
            </a:r>
            <a:r>
              <a:rPr lang="bg" sz="3000" b="1" dirty="0">
                <a:solidFill>
                  <a:srgbClr val="12856F"/>
                </a:solidFill>
              </a:rPr>
              <a:t>зехте ли си кафе? ;)</a:t>
            </a:r>
            <a:endParaRPr sz="1200" dirty="0">
              <a:solidFill>
                <a:srgbClr val="12856F"/>
              </a:solidFill>
            </a:endParaRPr>
          </a:p>
        </p:txBody>
      </p:sp>
      <p:pic>
        <p:nvPicPr>
          <p:cNvPr id="2" name="Google Shape;179;g3a8feda6b96_0_0">
            <a:extLst>
              <a:ext uri="{FF2B5EF4-FFF2-40B4-BE49-F238E27FC236}">
                <a16:creationId xmlns:a16="http://schemas.microsoft.com/office/drawing/2014/main" id="{1D29B089-0345-185C-ADE4-68A7F5ED10A7}"/>
              </a:ext>
            </a:extLst>
          </p:cNvPr>
          <p:cNvPicPr preferRelativeResize="0"/>
          <p:nvPr/>
        </p:nvPicPr>
        <p:blipFill rotWithShape="1">
          <a:blip r:embed="rId3">
            <a:alphaModFix/>
          </a:blip>
          <a:srcRect t="-6313" b="31068"/>
          <a:stretch/>
        </p:blipFill>
        <p:spPr>
          <a:xfrm>
            <a:off x="0" y="952500"/>
            <a:ext cx="12192000" cy="5905501"/>
          </a:xfrm>
          <a:prstGeom prst="rect">
            <a:avLst/>
          </a:prstGeom>
          <a:noFill/>
          <a:ln>
            <a:noFill/>
          </a:ln>
        </p:spPr>
      </p:pic>
      <p:sp>
        <p:nvSpPr>
          <p:cNvPr id="3" name="Google Shape;142;g3a8d4f1cfa1_0_0">
            <a:extLst>
              <a:ext uri="{FF2B5EF4-FFF2-40B4-BE49-F238E27FC236}">
                <a16:creationId xmlns:a16="http://schemas.microsoft.com/office/drawing/2014/main" id="{D1DC9E7E-1E40-D149-4EAE-9951596AA89D}"/>
              </a:ext>
            </a:extLst>
          </p:cNvPr>
          <p:cNvSpPr txBox="1"/>
          <p:nvPr/>
        </p:nvSpPr>
        <p:spPr>
          <a:xfrm>
            <a:off x="124250" y="6394852"/>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bg1"/>
                </a:solidFill>
                <a:highlight>
                  <a:srgbClr val="000000"/>
                </a:highlight>
                <a:latin typeface="Arial"/>
                <a:ea typeface="Arial"/>
                <a:cs typeface="Arial"/>
                <a:sym typeface="Arial"/>
              </a:rPr>
              <a:t>Източник изображение: Pixabay</a:t>
            </a:r>
            <a:endParaRPr sz="1000" b="0" i="0" u="none" strike="noStrike" cap="none" dirty="0">
              <a:solidFill>
                <a:schemeClr val="bg1"/>
              </a:solidFill>
              <a:highlight>
                <a:srgbClr val="000000"/>
              </a:highlight>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8" name="Google Shape;188;g38655a01f76_1_124"/>
          <p:cNvSpPr txBox="1">
            <a:spLocks noGrp="1"/>
          </p:cNvSpPr>
          <p:nvPr>
            <p:ph type="body" idx="1"/>
          </p:nvPr>
        </p:nvSpPr>
        <p:spPr>
          <a:xfrm>
            <a:off x="508000" y="1729825"/>
            <a:ext cx="10972800" cy="4148384"/>
          </a:xfrm>
          <a:prstGeom prst="rect">
            <a:avLst/>
          </a:prstGeom>
          <a:noFill/>
          <a:ln>
            <a:noFill/>
          </a:ln>
        </p:spPr>
        <p:txBody>
          <a:bodyPr spcFirstLastPara="1" wrap="square" lIns="91425" tIns="45700" rIns="91425" bIns="45700" anchor="t" anchorCtr="0">
            <a:noAutofit/>
          </a:bodyPr>
          <a:lstStyle/>
          <a:p>
            <a:pPr marL="114300" lvl="0" indent="0" algn="ctr" rtl="0">
              <a:lnSpc>
                <a:spcPct val="115000"/>
              </a:lnSpc>
              <a:spcBef>
                <a:spcPts val="1160"/>
              </a:spcBef>
              <a:spcAft>
                <a:spcPts val="0"/>
              </a:spcAft>
              <a:buSzPts val="1800"/>
              <a:buNone/>
            </a:pPr>
            <a:r>
              <a:rPr lang="bg" sz="1800" b="1" i="1" dirty="0"/>
              <a:t>Как да наблюдаваме?</a:t>
            </a:r>
            <a:endParaRPr sz="1800" i="1" dirty="0"/>
          </a:p>
          <a:p>
            <a:pPr marL="114300" lvl="0" indent="0" algn="ctr" rtl="0">
              <a:lnSpc>
                <a:spcPct val="115000"/>
              </a:lnSpc>
              <a:spcBef>
                <a:spcPts val="1160"/>
              </a:spcBef>
              <a:spcAft>
                <a:spcPts val="0"/>
              </a:spcAft>
              <a:buSzPts val="1800"/>
              <a:buNone/>
            </a:pPr>
            <a:r>
              <a:rPr lang="bg" sz="1800" b="1" i="1" dirty="0"/>
              <a:t>Полезен инструмент – документи – изискване по</a:t>
            </a:r>
            <a:endParaRPr dirty="0"/>
          </a:p>
          <a:p>
            <a:pPr marL="114300" lvl="0" indent="0" algn="ctr" rtl="0">
              <a:lnSpc>
                <a:spcPct val="115000"/>
              </a:lnSpc>
              <a:spcBef>
                <a:spcPts val="1160"/>
              </a:spcBef>
              <a:spcAft>
                <a:spcPts val="0"/>
              </a:spcAft>
              <a:buSzPts val="1800"/>
              <a:buNone/>
            </a:pPr>
            <a:r>
              <a:rPr lang="bg" sz="1800" b="1" i="1" dirty="0"/>
              <a:t>Закона за обществените поръчки на Полша</a:t>
            </a:r>
            <a:endParaRPr sz="1800" i="1" dirty="0"/>
          </a:p>
          <a:p>
            <a:pPr marL="114300" lvl="0" indent="0" algn="just" rtl="0">
              <a:lnSpc>
                <a:spcPct val="115000"/>
              </a:lnSpc>
              <a:spcBef>
                <a:spcPts val="1160"/>
              </a:spcBef>
              <a:spcAft>
                <a:spcPts val="0"/>
              </a:spcAft>
              <a:buSzPts val="1800"/>
              <a:buNone/>
            </a:pPr>
            <a:r>
              <a:rPr lang="bg" sz="1800" dirty="0"/>
              <a:t>Възложителят изготвя доклад за изпълнението на договора, в който оценява това изпълнение, в следните случаи:</a:t>
            </a:r>
            <a:endParaRPr dirty="0"/>
          </a:p>
          <a:p>
            <a:pPr marL="114300" lvl="0" indent="0" algn="just" rtl="0">
              <a:lnSpc>
                <a:spcPct val="115000"/>
              </a:lnSpc>
              <a:spcBef>
                <a:spcPts val="1160"/>
              </a:spcBef>
              <a:spcAft>
                <a:spcPts val="0"/>
              </a:spcAft>
              <a:buSzPts val="1800"/>
              <a:buNone/>
            </a:pPr>
            <a:r>
              <a:rPr lang="bg" sz="1800" dirty="0"/>
              <a:t>1) за изпълнението е изразходвана сума, която е с най-малко 10% по-висока от стойността на оферираната цена за изпълнение на договора;</a:t>
            </a:r>
            <a:endParaRPr dirty="0"/>
          </a:p>
          <a:p>
            <a:pPr marL="114300" lvl="0" indent="0" algn="just" rtl="0">
              <a:lnSpc>
                <a:spcPct val="115000"/>
              </a:lnSpc>
              <a:spcBef>
                <a:spcPts val="1160"/>
              </a:spcBef>
              <a:spcAft>
                <a:spcPts val="0"/>
              </a:spcAft>
              <a:buSzPts val="1800"/>
              <a:buNone/>
            </a:pPr>
            <a:r>
              <a:rPr lang="bg" sz="1800" dirty="0"/>
              <a:t>2) на икономическия оператор (изпълнителя) са наложени договорни неустойки в размер най-малко 10% от стойността на оферираната цена;</a:t>
            </a:r>
          </a:p>
          <a:p>
            <a:pPr marL="114300" lvl="0" indent="0" algn="just" rtl="0">
              <a:lnSpc>
                <a:spcPct val="115000"/>
              </a:lnSpc>
              <a:spcBef>
                <a:spcPts val="0"/>
              </a:spcBef>
              <a:spcAft>
                <a:spcPts val="0"/>
              </a:spcAft>
              <a:buSzPts val="1800"/>
              <a:buNone/>
            </a:pPr>
            <a:endParaRPr lang="bg" sz="1500" i="1" dirty="0"/>
          </a:p>
          <a:p>
            <a:pPr marL="114300" lvl="0" indent="0" algn="just" rtl="0">
              <a:lnSpc>
                <a:spcPct val="115000"/>
              </a:lnSpc>
              <a:spcBef>
                <a:spcPts val="0"/>
              </a:spcBef>
              <a:spcAft>
                <a:spcPts val="0"/>
              </a:spcAft>
              <a:buSzPts val="1800"/>
              <a:buNone/>
            </a:pPr>
            <a:r>
              <a:rPr lang="bg" sz="1500" i="1" dirty="0"/>
              <a:t>(продължава на следващия слайд)</a:t>
            </a:r>
            <a:endParaRPr sz="1500" dirty="0"/>
          </a:p>
          <a:p>
            <a:pPr marL="114300" lvl="0" indent="0" algn="just" rtl="0">
              <a:lnSpc>
                <a:spcPct val="115000"/>
              </a:lnSpc>
              <a:spcBef>
                <a:spcPts val="1160"/>
              </a:spcBef>
              <a:spcAft>
                <a:spcPts val="0"/>
              </a:spcAft>
              <a:buSzPts val="1800"/>
              <a:buNone/>
            </a:pPr>
            <a:endParaRPr sz="1800" i="1" dirty="0"/>
          </a:p>
          <a:p>
            <a:pPr marL="114300" lvl="0" indent="0" algn="just" rtl="0">
              <a:lnSpc>
                <a:spcPct val="115000"/>
              </a:lnSpc>
              <a:spcBef>
                <a:spcPts val="1160"/>
              </a:spcBef>
              <a:spcAft>
                <a:spcPts val="0"/>
              </a:spcAft>
              <a:buSzPts val="1800"/>
              <a:buNone/>
            </a:pPr>
            <a:endParaRPr sz="1800" i="1" dirty="0"/>
          </a:p>
          <a:p>
            <a:pPr marL="114300" lvl="0" indent="0" algn="just" rtl="0">
              <a:lnSpc>
                <a:spcPct val="115000"/>
              </a:lnSpc>
              <a:spcBef>
                <a:spcPts val="1160"/>
              </a:spcBef>
              <a:spcAft>
                <a:spcPts val="0"/>
              </a:spcAft>
              <a:buSzPts val="1800"/>
              <a:buNone/>
            </a:pPr>
            <a:endParaRPr sz="1800" dirty="0"/>
          </a:p>
          <a:p>
            <a:pPr marL="114300" lvl="0" indent="0" algn="ctr" rtl="0">
              <a:lnSpc>
                <a:spcPct val="115000"/>
              </a:lnSpc>
              <a:spcBef>
                <a:spcPts val="1160"/>
              </a:spcBef>
              <a:spcAft>
                <a:spcPts val="0"/>
              </a:spcAft>
              <a:buSzPts val="1800"/>
              <a:buNone/>
            </a:pPr>
            <a:endParaRPr sz="1800" dirty="0"/>
          </a:p>
          <a:p>
            <a:pPr marL="457200" lvl="0" indent="-342900" algn="ctr" rtl="0">
              <a:lnSpc>
                <a:spcPct val="115000"/>
              </a:lnSpc>
              <a:spcBef>
                <a:spcPts val="1160"/>
              </a:spcBef>
              <a:spcAft>
                <a:spcPts val="0"/>
              </a:spcAft>
              <a:buSzPts val="1800"/>
              <a:buNone/>
            </a:pPr>
            <a:endParaRPr sz="2000" dirty="0">
              <a:solidFill>
                <a:srgbClr val="FF0000"/>
              </a:solidFill>
              <a:latin typeface="Arial"/>
              <a:ea typeface="Arial"/>
              <a:cs typeface="Arial"/>
              <a:sym typeface="Arial"/>
            </a:endParaRPr>
          </a:p>
          <a:p>
            <a:pPr marL="457200" lvl="0" indent="-342900" algn="ctr" rtl="0">
              <a:lnSpc>
                <a:spcPct val="115000"/>
              </a:lnSpc>
              <a:spcBef>
                <a:spcPts val="1160"/>
              </a:spcBef>
              <a:spcAft>
                <a:spcPts val="0"/>
              </a:spcAft>
              <a:buSzPts val="1800"/>
              <a:buNone/>
            </a:pPr>
            <a:endParaRPr sz="2000" dirty="0">
              <a:solidFill>
                <a:srgbClr val="FF0000"/>
              </a:solidFill>
              <a:latin typeface="Arial"/>
              <a:ea typeface="Arial"/>
              <a:cs typeface="Arial"/>
              <a:sym typeface="Arial"/>
            </a:endParaRPr>
          </a:p>
          <a:p>
            <a:pPr marL="101600" lvl="0" indent="0" algn="ctr" rtl="0">
              <a:lnSpc>
                <a:spcPct val="100000"/>
              </a:lnSpc>
              <a:spcBef>
                <a:spcPts val="1800"/>
              </a:spcBef>
              <a:spcAft>
                <a:spcPts val="0"/>
              </a:spcAft>
              <a:buClr>
                <a:srgbClr val="666666"/>
              </a:buClr>
              <a:buSzPts val="2000"/>
              <a:buNone/>
            </a:pPr>
            <a:endParaRPr sz="2000" b="1" i="0" u="none" strike="noStrike" dirty="0">
              <a:solidFill>
                <a:srgbClr val="00B050"/>
              </a:solidFill>
              <a:latin typeface="Arial"/>
              <a:ea typeface="Arial"/>
              <a:cs typeface="Arial"/>
              <a:sym typeface="Arial"/>
            </a:endParaRPr>
          </a:p>
        </p:txBody>
      </p:sp>
      <p:sp>
        <p:nvSpPr>
          <p:cNvPr id="186" name="Google Shape;186;g38655a01f76_1_124"/>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pic>
        <p:nvPicPr>
          <p:cNvPr id="187" name="Google Shape;187;g38655a01f76_1_124"/>
          <p:cNvPicPr preferRelativeResize="0"/>
          <p:nvPr/>
        </p:nvPicPr>
        <p:blipFill rotWithShape="1">
          <a:blip r:embed="rId3">
            <a:alphaModFix/>
          </a:blip>
          <a:srcRect b="10"/>
          <a:stretch/>
        </p:blipFill>
        <p:spPr>
          <a:xfrm>
            <a:off x="10128528" y="0"/>
            <a:ext cx="1921091" cy="2400300"/>
          </a:xfrm>
          <a:prstGeom prst="rect">
            <a:avLst/>
          </a:prstGeom>
          <a:noFill/>
          <a:ln>
            <a:noFill/>
          </a:ln>
        </p:spPr>
      </p:pic>
      <p:pic>
        <p:nvPicPr>
          <p:cNvPr id="190" name="Google Shape;190;g38655a01f76_1_124"/>
          <p:cNvPicPr preferRelativeResize="0"/>
          <p:nvPr/>
        </p:nvPicPr>
        <p:blipFill>
          <a:blip r:embed="rId4">
            <a:alphaModFix/>
          </a:blip>
          <a:stretch>
            <a:fillRect/>
          </a:stretch>
        </p:blipFill>
        <p:spPr>
          <a:xfrm>
            <a:off x="9986148" y="2115986"/>
            <a:ext cx="1317250" cy="876300"/>
          </a:xfrm>
          <a:prstGeom prst="rect">
            <a:avLst/>
          </a:prstGeom>
          <a:noFill/>
          <a:ln>
            <a:noFill/>
          </a:ln>
        </p:spPr>
      </p:pic>
      <p:sp>
        <p:nvSpPr>
          <p:cNvPr id="191" name="Google Shape;191;g38655a01f76_1_124"/>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bg"/>
              <a:t> </a:t>
            </a:r>
            <a:endParaRPr/>
          </a:p>
        </p:txBody>
      </p:sp>
      <p:sp>
        <p:nvSpPr>
          <p:cNvPr id="2" name="Google Shape;199;g38655a01f76_1_89">
            <a:extLst>
              <a:ext uri="{FF2B5EF4-FFF2-40B4-BE49-F238E27FC236}">
                <a16:creationId xmlns:a16="http://schemas.microsoft.com/office/drawing/2014/main" id="{5E2F5420-0691-9D21-5F5F-0B794FA4FB9D}"/>
              </a:ext>
            </a:extLst>
          </p:cNvPr>
          <p:cNvSpPr txBox="1">
            <a:spLocks/>
          </p:cNvSpPr>
          <p:nvPr/>
        </p:nvSpPr>
        <p:spPr>
          <a:xfrm>
            <a:off x="0" y="200100"/>
            <a:ext cx="12191999" cy="11952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marL="50800">
              <a:lnSpc>
                <a:spcPct val="105000"/>
              </a:lnSpc>
              <a:spcBef>
                <a:spcPts val="600"/>
              </a:spcBef>
              <a:buSzPts val="990"/>
            </a:pPr>
            <a:r>
              <a:rPr lang="bg-BG" sz="3400" noProof="0" dirty="0">
                <a:solidFill>
                  <a:srgbClr val="12856F"/>
                </a:solidFill>
              </a:rPr>
              <a:t>Необосновани изменения</a:t>
            </a:r>
            <a:r>
              <a:rPr lang="en-US" sz="3400" noProof="0" dirty="0">
                <a:solidFill>
                  <a:srgbClr val="12856F"/>
                </a:solidFill>
              </a:rPr>
              <a:t> (III)</a:t>
            </a:r>
            <a:br>
              <a:rPr lang="bg-BG" sz="3400" noProof="0" dirty="0">
                <a:solidFill>
                  <a:srgbClr val="12856F"/>
                </a:solidFill>
              </a:rPr>
            </a:br>
            <a:r>
              <a:rPr lang="bg-BG" sz="2500" noProof="0" dirty="0">
                <a:solidFill>
                  <a:srgbClr val="12856F"/>
                </a:solidFill>
              </a:rPr>
              <a:t>Стъпка 1 – Кабинетно проучване</a:t>
            </a:r>
            <a:br>
              <a:rPr lang="bg-BG" sz="2500" noProof="0" dirty="0">
                <a:solidFill>
                  <a:srgbClr val="12856F"/>
                </a:solidFill>
              </a:rPr>
            </a:br>
            <a:r>
              <a:rPr lang="bg-BG" sz="2500" b="1" noProof="0" dirty="0">
                <a:solidFill>
                  <a:srgbClr val="12856F"/>
                </a:solidFill>
              </a:rPr>
              <a:t>Раздел Б: Информация за договора</a:t>
            </a:r>
            <a:endParaRPr lang="bg-BG" sz="2500" noProof="0" dirty="0">
              <a:solidFill>
                <a:srgbClr val="12856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9" name="Google Shape;199;g38655a01f76_1_131"/>
          <p:cNvSpPr txBox="1">
            <a:spLocks noGrp="1"/>
          </p:cNvSpPr>
          <p:nvPr>
            <p:ph type="body" idx="1"/>
          </p:nvPr>
        </p:nvSpPr>
        <p:spPr>
          <a:xfrm>
            <a:off x="462915" y="1433943"/>
            <a:ext cx="11266170" cy="4525963"/>
          </a:xfrm>
          <a:prstGeom prst="rect">
            <a:avLst/>
          </a:prstGeom>
          <a:noFill/>
          <a:ln>
            <a:noFill/>
          </a:ln>
        </p:spPr>
        <p:txBody>
          <a:bodyPr spcFirstLastPara="1" wrap="square" lIns="91425" tIns="45700" rIns="91425" bIns="45700" anchor="t" anchorCtr="0">
            <a:noAutofit/>
          </a:bodyPr>
          <a:lstStyle/>
          <a:p>
            <a:pPr marL="114300" marR="0" lvl="0" indent="0" algn="ctr" defTabSz="914400" rtl="0" eaLnBrk="1" fontAlgn="auto" latinLnBrk="0" hangingPunct="1">
              <a:lnSpc>
                <a:spcPct val="115000"/>
              </a:lnSpc>
              <a:spcBef>
                <a:spcPts val="1160"/>
              </a:spcBef>
              <a:spcAft>
                <a:spcPts val="0"/>
              </a:spcAft>
              <a:buClr>
                <a:srgbClr val="404040"/>
              </a:buClr>
              <a:buSzPts val="1800"/>
              <a:buFont typeface="Arial"/>
              <a:buNone/>
              <a:tabLst/>
              <a:defRPr/>
            </a:pPr>
            <a:r>
              <a:rPr kumimoji="0" lang="ru-RU" sz="1800" b="1" i="1" u="none" strike="noStrike" kern="0" cap="none" spc="0" normalizeH="0" baseline="0" noProof="0" dirty="0">
                <a:ln>
                  <a:noFill/>
                </a:ln>
                <a:solidFill>
                  <a:srgbClr val="404040"/>
                </a:solidFill>
                <a:effectLst/>
                <a:uLnTx/>
                <a:uFillTx/>
                <a:latin typeface="Arial"/>
                <a:cs typeface="Arial"/>
                <a:sym typeface="Arial"/>
              </a:rPr>
              <a:t>Как да </a:t>
            </a:r>
            <a:r>
              <a:rPr kumimoji="0" lang="bg-BG" sz="1800" b="1" i="1" u="none" strike="noStrike" kern="0" cap="none" spc="0" normalizeH="0" baseline="0" noProof="0" dirty="0">
                <a:ln>
                  <a:noFill/>
                </a:ln>
                <a:solidFill>
                  <a:srgbClr val="404040"/>
                </a:solidFill>
                <a:effectLst/>
                <a:uLnTx/>
                <a:uFillTx/>
                <a:latin typeface="Arial"/>
                <a:cs typeface="Arial"/>
                <a:sym typeface="Arial"/>
              </a:rPr>
              <a:t>наблюдаваме?</a:t>
            </a:r>
            <a:endParaRPr kumimoji="0" lang="bg-BG" sz="1800" b="0" i="1" u="none" strike="noStrike" kern="0" cap="none" spc="0" normalizeH="0" baseline="0" noProof="0" dirty="0">
              <a:ln>
                <a:noFill/>
              </a:ln>
              <a:solidFill>
                <a:srgbClr val="404040"/>
              </a:solidFill>
              <a:effectLst/>
              <a:uLnTx/>
              <a:uFillTx/>
              <a:latin typeface="Arial"/>
              <a:cs typeface="Arial"/>
              <a:sym typeface="Arial"/>
            </a:endParaRPr>
          </a:p>
          <a:p>
            <a:pPr marL="114300" marR="0" lvl="0" indent="0" algn="ctr" defTabSz="914400" rtl="0" eaLnBrk="1" fontAlgn="auto" latinLnBrk="0" hangingPunct="1">
              <a:lnSpc>
                <a:spcPct val="115000"/>
              </a:lnSpc>
              <a:spcBef>
                <a:spcPts val="1160"/>
              </a:spcBef>
              <a:spcAft>
                <a:spcPts val="0"/>
              </a:spcAft>
              <a:buClr>
                <a:srgbClr val="404040"/>
              </a:buClr>
              <a:buSzPts val="1800"/>
              <a:buFont typeface="Arial"/>
              <a:buNone/>
              <a:tabLst/>
              <a:defRPr/>
            </a:pPr>
            <a:r>
              <a:rPr kumimoji="0" lang="bg-BG" sz="1800" b="1" i="1" u="none" strike="noStrike" kern="0" cap="none" spc="0" normalizeH="0" baseline="0" noProof="0" dirty="0">
                <a:ln>
                  <a:noFill/>
                </a:ln>
                <a:solidFill>
                  <a:srgbClr val="404040"/>
                </a:solidFill>
                <a:effectLst/>
                <a:uLnTx/>
                <a:uFillTx/>
                <a:latin typeface="Arial"/>
                <a:cs typeface="Arial"/>
                <a:sym typeface="Arial"/>
              </a:rPr>
              <a:t>Полезен инструмент – документи – изискване по</a:t>
            </a:r>
            <a:endParaRPr kumimoji="0" lang="bg-BG" sz="2800" b="0" i="0" u="none" strike="noStrike" kern="0" cap="none" spc="0" normalizeH="0" baseline="0" noProof="0" dirty="0">
              <a:ln>
                <a:noFill/>
              </a:ln>
              <a:solidFill>
                <a:srgbClr val="404040"/>
              </a:solidFill>
              <a:effectLst/>
              <a:uLnTx/>
              <a:uFillTx/>
              <a:latin typeface="Arial"/>
              <a:cs typeface="Arial"/>
              <a:sym typeface="Arial"/>
            </a:endParaRPr>
          </a:p>
          <a:p>
            <a:pPr marL="114300" marR="0" lvl="0" indent="0" algn="ctr" defTabSz="914400" rtl="0" eaLnBrk="1" fontAlgn="auto" latinLnBrk="0" hangingPunct="1">
              <a:lnSpc>
                <a:spcPct val="115000"/>
              </a:lnSpc>
              <a:spcBef>
                <a:spcPts val="1160"/>
              </a:spcBef>
              <a:spcAft>
                <a:spcPts val="0"/>
              </a:spcAft>
              <a:buClr>
                <a:srgbClr val="404040"/>
              </a:buClr>
              <a:buSzPts val="1800"/>
              <a:buFont typeface="Arial"/>
              <a:buNone/>
              <a:tabLst/>
              <a:defRPr/>
            </a:pPr>
            <a:r>
              <a:rPr kumimoji="0" lang="bg-BG" sz="1800" b="1" i="1" u="none" strike="noStrike" kern="0" cap="none" spc="0" normalizeH="0" baseline="0" noProof="0" dirty="0">
                <a:ln>
                  <a:noFill/>
                </a:ln>
                <a:solidFill>
                  <a:srgbClr val="404040"/>
                </a:solidFill>
                <a:effectLst/>
                <a:uLnTx/>
                <a:uFillTx/>
                <a:latin typeface="Arial"/>
                <a:cs typeface="Arial"/>
                <a:sym typeface="Arial"/>
              </a:rPr>
              <a:t>Закона за обществените поръчки на Полша</a:t>
            </a:r>
            <a:endParaRPr kumimoji="0" lang="bg-BG" sz="1800" b="0" i="1" u="none" strike="noStrike" kern="0" cap="none" spc="0" normalizeH="0" baseline="0" noProof="0" dirty="0">
              <a:ln>
                <a:noFill/>
              </a:ln>
              <a:solidFill>
                <a:srgbClr val="404040"/>
              </a:solidFill>
              <a:effectLst/>
              <a:uLnTx/>
              <a:uFillTx/>
              <a:latin typeface="Arial"/>
              <a:cs typeface="Arial"/>
              <a:sym typeface="Arial"/>
            </a:endParaRPr>
          </a:p>
          <a:p>
            <a:pPr marL="114300" lvl="0" indent="0" algn="just" rtl="0">
              <a:lnSpc>
                <a:spcPct val="115000"/>
              </a:lnSpc>
              <a:spcBef>
                <a:spcPts val="1160"/>
              </a:spcBef>
              <a:spcAft>
                <a:spcPts val="0"/>
              </a:spcAft>
              <a:buSzPts val="1800"/>
              <a:buNone/>
            </a:pPr>
            <a:r>
              <a:rPr lang="bg" sz="1700" dirty="0"/>
              <a:t>3) е имало забавяне в изпълнението на договора, надвишаващо най-малко:</a:t>
            </a:r>
            <a:endParaRPr dirty="0"/>
          </a:p>
          <a:p>
            <a:pPr marL="114300" lvl="0" indent="0" algn="just">
              <a:lnSpc>
                <a:spcPct val="115000"/>
              </a:lnSpc>
              <a:spcBef>
                <a:spcPts val="1160"/>
              </a:spcBef>
              <a:buSzPts val="1800"/>
              <a:buNone/>
            </a:pPr>
            <a:r>
              <a:rPr lang="bg" sz="1700" dirty="0"/>
              <a:t>	а) 90 дни, в случай на договори на стойност равна или по-голяма от еквивалента на 20 000 000 евро при поръчки за строителство и 10 000 000 евро – при доставки или услуги;</a:t>
            </a:r>
            <a:endParaRPr dirty="0"/>
          </a:p>
          <a:p>
            <a:pPr marL="114300" lvl="0" indent="0" algn="just">
              <a:lnSpc>
                <a:spcPct val="115000"/>
              </a:lnSpc>
              <a:spcBef>
                <a:spcPts val="1160"/>
              </a:spcBef>
              <a:buSzPts val="1800"/>
              <a:buNone/>
            </a:pPr>
            <a:r>
              <a:rPr lang="bg" sz="1700" dirty="0"/>
              <a:t>	б) 30 дни, в случай на договори със стойност по-малка от еквивалента на 20 000 000 евро при поръчки за строителство и 10 000 000 евро – при доставки или услуги;</a:t>
            </a:r>
            <a:endParaRPr dirty="0"/>
          </a:p>
          <a:p>
            <a:pPr marL="114300" lvl="0" indent="0" algn="just" rtl="0">
              <a:lnSpc>
                <a:spcPct val="115000"/>
              </a:lnSpc>
              <a:spcBef>
                <a:spcPts val="1160"/>
              </a:spcBef>
              <a:spcAft>
                <a:spcPts val="0"/>
              </a:spcAft>
              <a:buSzPts val="1800"/>
              <a:buNone/>
            </a:pPr>
            <a:r>
              <a:rPr lang="bg" sz="1700" dirty="0"/>
              <a:t>4) възложителят или икономическият оператор се е оттеглил от договора изцяло или частично или го е прекратил изцяло или частично.</a:t>
            </a:r>
            <a:endParaRPr sz="1700" dirty="0"/>
          </a:p>
          <a:p>
            <a:pPr marL="114300" lvl="0" indent="0" algn="just" rtl="0">
              <a:lnSpc>
                <a:spcPct val="115000"/>
              </a:lnSpc>
              <a:spcBef>
                <a:spcPts val="1160"/>
              </a:spcBef>
              <a:spcAft>
                <a:spcPts val="0"/>
              </a:spcAft>
              <a:buSzPts val="1800"/>
              <a:buNone/>
            </a:pPr>
            <a:endParaRPr sz="1800" i="1" dirty="0"/>
          </a:p>
          <a:p>
            <a:pPr marL="114300" lvl="0" indent="0" algn="just" rtl="0">
              <a:lnSpc>
                <a:spcPct val="115000"/>
              </a:lnSpc>
              <a:spcBef>
                <a:spcPts val="1160"/>
              </a:spcBef>
              <a:spcAft>
                <a:spcPts val="0"/>
              </a:spcAft>
              <a:buSzPts val="1800"/>
              <a:buNone/>
            </a:pPr>
            <a:endParaRPr sz="1800" dirty="0"/>
          </a:p>
          <a:p>
            <a:pPr marL="114300" lvl="0" indent="0" algn="ctr" rtl="0">
              <a:lnSpc>
                <a:spcPct val="115000"/>
              </a:lnSpc>
              <a:spcBef>
                <a:spcPts val="1160"/>
              </a:spcBef>
              <a:spcAft>
                <a:spcPts val="0"/>
              </a:spcAft>
              <a:buSzPts val="1800"/>
              <a:buNone/>
            </a:pPr>
            <a:endParaRPr sz="1800" dirty="0"/>
          </a:p>
          <a:p>
            <a:pPr marL="457200" lvl="0" indent="-342900" algn="ctr" rtl="0">
              <a:lnSpc>
                <a:spcPct val="115000"/>
              </a:lnSpc>
              <a:spcBef>
                <a:spcPts val="1160"/>
              </a:spcBef>
              <a:spcAft>
                <a:spcPts val="0"/>
              </a:spcAft>
              <a:buSzPts val="1800"/>
              <a:buNone/>
            </a:pPr>
            <a:endParaRPr sz="2000" dirty="0">
              <a:solidFill>
                <a:srgbClr val="FF0000"/>
              </a:solidFill>
              <a:latin typeface="Arial"/>
              <a:ea typeface="Arial"/>
              <a:cs typeface="Arial"/>
              <a:sym typeface="Arial"/>
            </a:endParaRPr>
          </a:p>
          <a:p>
            <a:pPr marL="457200" lvl="0" indent="-342900" algn="ctr" rtl="0">
              <a:lnSpc>
                <a:spcPct val="115000"/>
              </a:lnSpc>
              <a:spcBef>
                <a:spcPts val="1160"/>
              </a:spcBef>
              <a:spcAft>
                <a:spcPts val="0"/>
              </a:spcAft>
              <a:buSzPts val="1800"/>
              <a:buNone/>
            </a:pPr>
            <a:endParaRPr sz="2000" dirty="0">
              <a:solidFill>
                <a:srgbClr val="FF0000"/>
              </a:solidFill>
              <a:latin typeface="Arial"/>
              <a:ea typeface="Arial"/>
              <a:cs typeface="Arial"/>
              <a:sym typeface="Arial"/>
            </a:endParaRPr>
          </a:p>
          <a:p>
            <a:pPr marL="101600" lvl="0" indent="0" algn="ctr" rtl="0">
              <a:lnSpc>
                <a:spcPct val="100000"/>
              </a:lnSpc>
              <a:spcBef>
                <a:spcPts val="1800"/>
              </a:spcBef>
              <a:spcAft>
                <a:spcPts val="0"/>
              </a:spcAft>
              <a:buClr>
                <a:srgbClr val="666666"/>
              </a:buClr>
              <a:buSzPts val="2000"/>
              <a:buNone/>
            </a:pPr>
            <a:endParaRPr sz="2000" b="1" i="0" u="none" strike="noStrike" dirty="0">
              <a:solidFill>
                <a:srgbClr val="00B050"/>
              </a:solidFill>
              <a:latin typeface="Arial"/>
              <a:ea typeface="Arial"/>
              <a:cs typeface="Arial"/>
              <a:sym typeface="Arial"/>
            </a:endParaRPr>
          </a:p>
        </p:txBody>
      </p:sp>
      <p:sp>
        <p:nvSpPr>
          <p:cNvPr id="197" name="Google Shape;197;g38655a01f76_1_131"/>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pic>
        <p:nvPicPr>
          <p:cNvPr id="198" name="Google Shape;198;g38655a01f76_1_131"/>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2" name="Google Shape;199;g38655a01f76_1_89">
            <a:extLst>
              <a:ext uri="{FF2B5EF4-FFF2-40B4-BE49-F238E27FC236}">
                <a16:creationId xmlns:a16="http://schemas.microsoft.com/office/drawing/2014/main" id="{7AF7079C-2F1D-DB4A-516A-C9691E7121B7}"/>
              </a:ext>
            </a:extLst>
          </p:cNvPr>
          <p:cNvSpPr txBox="1">
            <a:spLocks/>
          </p:cNvSpPr>
          <p:nvPr/>
        </p:nvSpPr>
        <p:spPr>
          <a:xfrm>
            <a:off x="0" y="136525"/>
            <a:ext cx="12191999" cy="11952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marL="50800">
              <a:lnSpc>
                <a:spcPct val="105000"/>
              </a:lnSpc>
              <a:spcBef>
                <a:spcPts val="600"/>
              </a:spcBef>
              <a:buSzPts val="990"/>
            </a:pPr>
            <a:r>
              <a:rPr lang="bg-BG" sz="3400" noProof="0" dirty="0">
                <a:solidFill>
                  <a:srgbClr val="12856F"/>
                </a:solidFill>
              </a:rPr>
              <a:t>Необосновани изменения</a:t>
            </a:r>
            <a:r>
              <a:rPr lang="en-US" sz="3400" noProof="0" dirty="0">
                <a:solidFill>
                  <a:srgbClr val="12856F"/>
                </a:solidFill>
              </a:rPr>
              <a:t> (IV)</a:t>
            </a:r>
            <a:br>
              <a:rPr lang="bg-BG" sz="3400" noProof="0" dirty="0">
                <a:solidFill>
                  <a:srgbClr val="12856F"/>
                </a:solidFill>
              </a:rPr>
            </a:br>
            <a:r>
              <a:rPr lang="bg-BG" sz="2500" noProof="0" dirty="0">
                <a:solidFill>
                  <a:srgbClr val="12856F"/>
                </a:solidFill>
              </a:rPr>
              <a:t>Стъпка 1 – Кабинетно проучване</a:t>
            </a:r>
            <a:br>
              <a:rPr lang="bg-BG" sz="2500" noProof="0" dirty="0">
                <a:solidFill>
                  <a:srgbClr val="12856F"/>
                </a:solidFill>
              </a:rPr>
            </a:br>
            <a:r>
              <a:rPr lang="bg-BG" sz="2500" b="1" noProof="0" dirty="0">
                <a:solidFill>
                  <a:srgbClr val="12856F"/>
                </a:solidFill>
              </a:rPr>
              <a:t>Раздел Б: Информация за договора</a:t>
            </a:r>
            <a:endParaRPr lang="bg-BG" sz="2500" noProof="0" dirty="0">
              <a:solidFill>
                <a:srgbClr val="12856F"/>
              </a:solidFill>
            </a:endParaRPr>
          </a:p>
        </p:txBody>
      </p:sp>
      <p:pic>
        <p:nvPicPr>
          <p:cNvPr id="3" name="Google Shape;190;g38655a01f76_1_124">
            <a:extLst>
              <a:ext uri="{FF2B5EF4-FFF2-40B4-BE49-F238E27FC236}">
                <a16:creationId xmlns:a16="http://schemas.microsoft.com/office/drawing/2014/main" id="{B4609832-2386-395A-C31D-27816BA60C24}"/>
              </a:ext>
            </a:extLst>
          </p:cNvPr>
          <p:cNvPicPr preferRelativeResize="0"/>
          <p:nvPr/>
        </p:nvPicPr>
        <p:blipFill>
          <a:blip r:embed="rId4">
            <a:alphaModFix/>
          </a:blip>
          <a:stretch>
            <a:fillRect/>
          </a:stretch>
        </p:blipFill>
        <p:spPr>
          <a:xfrm>
            <a:off x="9986148" y="2115986"/>
            <a:ext cx="1317250" cy="876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9" name="Google Shape;209;g38655a01f76_1_138"/>
          <p:cNvSpPr txBox="1">
            <a:spLocks noGrp="1"/>
          </p:cNvSpPr>
          <p:nvPr>
            <p:ph type="body" idx="1"/>
          </p:nvPr>
        </p:nvSpPr>
        <p:spPr>
          <a:xfrm>
            <a:off x="609600" y="1600201"/>
            <a:ext cx="11220450" cy="4525963"/>
          </a:xfrm>
          <a:prstGeom prst="rect">
            <a:avLst/>
          </a:prstGeom>
          <a:noFill/>
          <a:ln>
            <a:noFill/>
          </a:ln>
        </p:spPr>
        <p:txBody>
          <a:bodyPr spcFirstLastPara="1" wrap="square" lIns="91425" tIns="45700" rIns="91425" bIns="45700" anchor="t" anchorCtr="0">
            <a:noAutofit/>
          </a:bodyPr>
          <a:lstStyle/>
          <a:p>
            <a:pPr marL="114300" lvl="0" indent="0" algn="ctr">
              <a:lnSpc>
                <a:spcPct val="115000"/>
              </a:lnSpc>
              <a:spcBef>
                <a:spcPts val="1160"/>
              </a:spcBef>
              <a:buSzPts val="1800"/>
              <a:buNone/>
              <a:defRPr/>
            </a:pPr>
            <a:r>
              <a:rPr lang="ru-RU" sz="1800" i="1" dirty="0">
                <a:solidFill>
                  <a:srgbClr val="12856F"/>
                </a:solidFill>
                <a:latin typeface="Arial"/>
                <a:ea typeface="Arial"/>
                <a:cs typeface="Arial"/>
                <a:sym typeface="Arial"/>
              </a:rPr>
              <a:t> </a:t>
            </a:r>
            <a:r>
              <a:rPr lang="ru-RU" sz="1800" b="1" i="1" dirty="0"/>
              <a:t> Как да </a:t>
            </a:r>
            <a:r>
              <a:rPr lang="bg-BG" sz="1800" b="1" i="1" dirty="0"/>
              <a:t>наблюдаваме?</a:t>
            </a:r>
            <a:endParaRPr lang="bg-BG" sz="1800" i="1" dirty="0"/>
          </a:p>
          <a:p>
            <a:pPr marL="114300" lvl="0" indent="0" algn="ctr">
              <a:lnSpc>
                <a:spcPct val="115000"/>
              </a:lnSpc>
              <a:spcBef>
                <a:spcPts val="1160"/>
              </a:spcBef>
              <a:buSzPts val="1800"/>
              <a:buNone/>
              <a:defRPr/>
            </a:pPr>
            <a:r>
              <a:rPr lang="bg-BG" sz="1800" b="1" i="1" dirty="0"/>
              <a:t>Полезен инструмент – документи –</a:t>
            </a:r>
            <a:r>
              <a:rPr lang="en-US" sz="1800" b="1" i="1" dirty="0"/>
              <a:t> </a:t>
            </a:r>
            <a:r>
              <a:rPr lang="bg-BG" sz="1800" b="1" i="1" noProof="0" dirty="0"/>
              <a:t>италианско законодателство</a:t>
            </a:r>
            <a:endParaRPr lang="bg-BG" noProof="0" dirty="0"/>
          </a:p>
          <a:p>
            <a:pPr marL="114300" lvl="0" indent="0" algn="just" rtl="0">
              <a:lnSpc>
                <a:spcPct val="115000"/>
              </a:lnSpc>
              <a:spcBef>
                <a:spcPts val="1160"/>
              </a:spcBef>
              <a:spcAft>
                <a:spcPts val="0"/>
              </a:spcAft>
              <a:buSzPts val="1800"/>
              <a:buNone/>
            </a:pPr>
            <a:r>
              <a:rPr lang="bg-BG" sz="1800" i="1" noProof="0" dirty="0">
                <a:latin typeface="Arial"/>
                <a:ea typeface="Arial"/>
                <a:cs typeface="Arial"/>
                <a:sym typeface="Arial"/>
              </a:rPr>
              <a:t>[(</a:t>
            </a:r>
            <a:r>
              <a:rPr lang="bg-BG" sz="1800" noProof="0" dirty="0">
                <a:latin typeface="Arial"/>
                <a:ea typeface="Arial"/>
                <a:cs typeface="Arial"/>
                <a:sym typeface="Arial"/>
              </a:rPr>
              <a:t>Законодателен декрет № 209 от 31 декември 2024 г., </a:t>
            </a:r>
            <a:r>
              <a:rPr lang="bg-BG" sz="1800" dirty="0"/>
              <a:t>за допълнение и изменение на</a:t>
            </a:r>
            <a:r>
              <a:rPr lang="bg-BG" sz="1800" noProof="0" dirty="0">
                <a:latin typeface="Arial"/>
                <a:ea typeface="Arial"/>
                <a:cs typeface="Arial"/>
                <a:sym typeface="Arial"/>
              </a:rPr>
              <a:t> Законодателен декрет № 36/2023 (нов Кодекс за обществените поръчки</a:t>
            </a:r>
            <a:r>
              <a:rPr lang="ru-RU" sz="1800" dirty="0">
                <a:latin typeface="Arial"/>
                <a:ea typeface="Arial"/>
                <a:cs typeface="Arial"/>
                <a:sym typeface="Arial"/>
              </a:rPr>
              <a:t>)] – Член II.14</a:t>
            </a:r>
            <a:endParaRPr lang="ru-RU" dirty="0"/>
          </a:p>
          <a:p>
            <a:pPr marL="114300" lvl="0" indent="0" algn="just" rtl="0">
              <a:lnSpc>
                <a:spcPct val="115000"/>
              </a:lnSpc>
              <a:spcBef>
                <a:spcPts val="1160"/>
              </a:spcBef>
              <a:spcAft>
                <a:spcPts val="0"/>
              </a:spcAft>
              <a:buSzPts val="1800"/>
              <a:buNone/>
            </a:pPr>
            <a:r>
              <a:rPr lang="bg" sz="1800" b="1" dirty="0">
                <a:latin typeface="Arial"/>
                <a:ea typeface="Arial"/>
                <a:cs typeface="Arial"/>
                <a:sym typeface="Arial"/>
              </a:rPr>
              <a:t>Изискване за публикуване на изменения на договора </a:t>
            </a:r>
            <a:r>
              <a:rPr lang="bg" sz="1800" dirty="0">
                <a:latin typeface="Arial"/>
                <a:ea typeface="Arial"/>
                <a:cs typeface="Arial"/>
                <a:sym typeface="Arial"/>
              </a:rPr>
              <a:t>(чл. 28 от Указ № 36 от 31 март 2023 г. за прозрачност на обществените поръчки, Кодекс за обществените поръчки, изменен с гореспоменатия Указ № 209)</a:t>
            </a:r>
            <a:endParaRPr dirty="0"/>
          </a:p>
          <a:p>
            <a:pPr marL="114300" lvl="0" indent="0" algn="just" rtl="0">
              <a:lnSpc>
                <a:spcPct val="115000"/>
              </a:lnSpc>
              <a:spcBef>
                <a:spcPts val="1160"/>
              </a:spcBef>
              <a:spcAft>
                <a:spcPts val="0"/>
              </a:spcAft>
              <a:buSzPts val="1800"/>
              <a:buNone/>
            </a:pPr>
            <a:r>
              <a:rPr lang="bg" sz="1800" b="1" dirty="0">
                <a:latin typeface="Arial"/>
                <a:ea typeface="Arial"/>
                <a:cs typeface="Arial"/>
                <a:sym typeface="Arial"/>
              </a:rPr>
              <a:t>Национална база данни за обществени поръчки (</a:t>
            </a:r>
            <a:r>
              <a:rPr lang="bg" sz="1800" b="1" u="sng" dirty="0">
                <a:latin typeface="Arial"/>
                <a:ea typeface="Arial"/>
                <a:cs typeface="Arial"/>
                <a:sym typeface="Arial"/>
              </a:rPr>
              <a:t>Banca Dati Nazionale dei Contratti Pubblici</a:t>
            </a:r>
            <a:r>
              <a:rPr lang="bg" sz="1800" b="1" dirty="0">
                <a:latin typeface="Arial"/>
                <a:ea typeface="Arial"/>
                <a:cs typeface="Arial"/>
                <a:sym typeface="Arial"/>
              </a:rPr>
              <a:t>) </a:t>
            </a:r>
            <a:r>
              <a:rPr lang="bg" sz="1800" dirty="0">
                <a:latin typeface="Arial"/>
                <a:ea typeface="Arial"/>
                <a:cs typeface="Arial"/>
                <a:sym typeface="Arial"/>
              </a:rPr>
              <a:t>чрез цифровите платформи, посочени в член 25 от Указ № 36 от 31 март 2023 г., Кодекс за обществените поръчки</a:t>
            </a:r>
            <a:endParaRPr dirty="0"/>
          </a:p>
          <a:p>
            <a:pPr marL="114300" lvl="0" indent="0" algn="just" rtl="0">
              <a:lnSpc>
                <a:spcPct val="115000"/>
              </a:lnSpc>
              <a:spcBef>
                <a:spcPts val="1160"/>
              </a:spcBef>
              <a:spcAft>
                <a:spcPts val="0"/>
              </a:spcAft>
              <a:buSzPts val="1800"/>
              <a:buNone/>
            </a:pPr>
            <a:endParaRPr sz="1800" dirty="0">
              <a:latin typeface="Arial"/>
              <a:ea typeface="Arial"/>
              <a:cs typeface="Arial"/>
              <a:sym typeface="Arial"/>
            </a:endParaRPr>
          </a:p>
          <a:p>
            <a:pPr marL="114300" lvl="0" indent="0" algn="just" rtl="0">
              <a:lnSpc>
                <a:spcPct val="115000"/>
              </a:lnSpc>
              <a:spcBef>
                <a:spcPts val="1160"/>
              </a:spcBef>
              <a:spcAft>
                <a:spcPts val="0"/>
              </a:spcAft>
              <a:buSzPts val="1800"/>
              <a:buNone/>
            </a:pPr>
            <a:endParaRPr sz="1800" dirty="0">
              <a:latin typeface="Arial"/>
              <a:ea typeface="Arial"/>
              <a:cs typeface="Arial"/>
              <a:sym typeface="Arial"/>
            </a:endParaRPr>
          </a:p>
          <a:p>
            <a:pPr marL="114300" lvl="0" indent="0" algn="just" rtl="0">
              <a:lnSpc>
                <a:spcPct val="115000"/>
              </a:lnSpc>
              <a:spcBef>
                <a:spcPts val="1160"/>
              </a:spcBef>
              <a:spcAft>
                <a:spcPts val="0"/>
              </a:spcAft>
              <a:buSzPts val="1800"/>
              <a:buNone/>
            </a:pPr>
            <a:endParaRPr sz="1800" dirty="0"/>
          </a:p>
          <a:p>
            <a:pPr marL="114300" lvl="0" indent="0" algn="just" rtl="0">
              <a:lnSpc>
                <a:spcPct val="115000"/>
              </a:lnSpc>
              <a:spcBef>
                <a:spcPts val="1160"/>
              </a:spcBef>
              <a:spcAft>
                <a:spcPts val="0"/>
              </a:spcAft>
              <a:buSzPts val="1800"/>
              <a:buNone/>
            </a:pPr>
            <a:endParaRPr sz="1800" dirty="0"/>
          </a:p>
          <a:p>
            <a:pPr marL="114300" lvl="0" indent="0" algn="just" rtl="0">
              <a:lnSpc>
                <a:spcPct val="115000"/>
              </a:lnSpc>
              <a:spcBef>
                <a:spcPts val="1160"/>
              </a:spcBef>
              <a:spcAft>
                <a:spcPts val="0"/>
              </a:spcAft>
              <a:buSzPts val="1800"/>
              <a:buNone/>
            </a:pPr>
            <a:endParaRPr sz="1800" dirty="0"/>
          </a:p>
          <a:p>
            <a:pPr marL="114300" lvl="0" indent="0" algn="just" rtl="0">
              <a:lnSpc>
                <a:spcPct val="115000"/>
              </a:lnSpc>
              <a:spcBef>
                <a:spcPts val="1160"/>
              </a:spcBef>
              <a:spcAft>
                <a:spcPts val="0"/>
              </a:spcAft>
              <a:buSzPts val="1800"/>
              <a:buNone/>
            </a:pPr>
            <a:endParaRPr sz="1800" b="1" i="1" dirty="0"/>
          </a:p>
          <a:p>
            <a:pPr marL="114300" lvl="0" indent="0" algn="just" rtl="0">
              <a:lnSpc>
                <a:spcPct val="115000"/>
              </a:lnSpc>
              <a:spcBef>
                <a:spcPts val="1160"/>
              </a:spcBef>
              <a:spcAft>
                <a:spcPts val="0"/>
              </a:spcAft>
              <a:buSzPts val="1800"/>
              <a:buNone/>
            </a:pPr>
            <a:endParaRPr sz="1800" b="1" i="1" dirty="0"/>
          </a:p>
          <a:p>
            <a:pPr marL="114300" lvl="0" indent="0" algn="just" rtl="0">
              <a:lnSpc>
                <a:spcPct val="115000"/>
              </a:lnSpc>
              <a:spcBef>
                <a:spcPts val="1160"/>
              </a:spcBef>
              <a:spcAft>
                <a:spcPts val="0"/>
              </a:spcAft>
              <a:buSzPts val="1800"/>
              <a:buNone/>
            </a:pPr>
            <a:endParaRPr sz="1800" i="1" dirty="0"/>
          </a:p>
          <a:p>
            <a:pPr marL="114300" lvl="0" indent="0" algn="just" rtl="0">
              <a:lnSpc>
                <a:spcPct val="115000"/>
              </a:lnSpc>
              <a:spcBef>
                <a:spcPts val="1160"/>
              </a:spcBef>
              <a:spcAft>
                <a:spcPts val="0"/>
              </a:spcAft>
              <a:buSzPts val="1800"/>
              <a:buNone/>
            </a:pPr>
            <a:endParaRPr sz="1800" dirty="0"/>
          </a:p>
          <a:p>
            <a:pPr marL="114300" lvl="0" indent="0" algn="ctr" rtl="0">
              <a:lnSpc>
                <a:spcPct val="115000"/>
              </a:lnSpc>
              <a:spcBef>
                <a:spcPts val="1160"/>
              </a:spcBef>
              <a:spcAft>
                <a:spcPts val="0"/>
              </a:spcAft>
              <a:buSzPts val="1800"/>
              <a:buNone/>
            </a:pPr>
            <a:endParaRPr sz="1800" dirty="0"/>
          </a:p>
          <a:p>
            <a:pPr marL="457200" lvl="0" indent="-342900" algn="ctr" rtl="0">
              <a:lnSpc>
                <a:spcPct val="115000"/>
              </a:lnSpc>
              <a:spcBef>
                <a:spcPts val="1160"/>
              </a:spcBef>
              <a:spcAft>
                <a:spcPts val="0"/>
              </a:spcAft>
              <a:buSzPts val="1800"/>
              <a:buNone/>
            </a:pPr>
            <a:endParaRPr sz="2000" dirty="0">
              <a:solidFill>
                <a:srgbClr val="FF0000"/>
              </a:solidFill>
              <a:latin typeface="Arial"/>
              <a:ea typeface="Arial"/>
              <a:cs typeface="Arial"/>
              <a:sym typeface="Arial"/>
            </a:endParaRPr>
          </a:p>
          <a:p>
            <a:pPr marL="457200" lvl="0" indent="-342900" algn="ctr" rtl="0">
              <a:lnSpc>
                <a:spcPct val="115000"/>
              </a:lnSpc>
              <a:spcBef>
                <a:spcPts val="1160"/>
              </a:spcBef>
              <a:spcAft>
                <a:spcPts val="0"/>
              </a:spcAft>
              <a:buSzPts val="1800"/>
              <a:buNone/>
            </a:pPr>
            <a:endParaRPr sz="2000" dirty="0">
              <a:solidFill>
                <a:srgbClr val="FF0000"/>
              </a:solidFill>
              <a:latin typeface="Arial"/>
              <a:ea typeface="Arial"/>
              <a:cs typeface="Arial"/>
              <a:sym typeface="Arial"/>
            </a:endParaRPr>
          </a:p>
          <a:p>
            <a:pPr marL="101600" lvl="0" indent="0" algn="ctr" rtl="0">
              <a:lnSpc>
                <a:spcPct val="100000"/>
              </a:lnSpc>
              <a:spcBef>
                <a:spcPts val="1800"/>
              </a:spcBef>
              <a:spcAft>
                <a:spcPts val="0"/>
              </a:spcAft>
              <a:buClr>
                <a:srgbClr val="666666"/>
              </a:buClr>
              <a:buSzPts val="2000"/>
              <a:buNone/>
            </a:pPr>
            <a:endParaRPr sz="2000" b="1" i="0" u="none" strike="noStrike" dirty="0">
              <a:solidFill>
                <a:srgbClr val="00B050"/>
              </a:solidFill>
              <a:latin typeface="Arial"/>
              <a:ea typeface="Arial"/>
              <a:cs typeface="Arial"/>
              <a:sym typeface="Arial"/>
            </a:endParaRPr>
          </a:p>
        </p:txBody>
      </p:sp>
      <p:sp>
        <p:nvSpPr>
          <p:cNvPr id="207" name="Google Shape;207;g38655a01f76_1_138"/>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pic>
        <p:nvPicPr>
          <p:cNvPr id="208" name="Google Shape;208;g38655a01f76_1_138"/>
          <p:cNvPicPr preferRelativeResize="0"/>
          <p:nvPr/>
        </p:nvPicPr>
        <p:blipFill rotWithShape="1">
          <a:blip r:embed="rId3">
            <a:alphaModFix/>
          </a:blip>
          <a:srcRect b="17469"/>
          <a:stretch>
            <a:fillRect/>
          </a:stretch>
        </p:blipFill>
        <p:spPr>
          <a:xfrm>
            <a:off x="10128528" y="0"/>
            <a:ext cx="1921091" cy="1981200"/>
          </a:xfrm>
          <a:prstGeom prst="rect">
            <a:avLst/>
          </a:prstGeom>
          <a:noFill/>
          <a:ln>
            <a:noFill/>
          </a:ln>
        </p:spPr>
      </p:pic>
      <p:sp>
        <p:nvSpPr>
          <p:cNvPr id="2" name="Google Shape;199;g38655a01f76_1_89">
            <a:extLst>
              <a:ext uri="{FF2B5EF4-FFF2-40B4-BE49-F238E27FC236}">
                <a16:creationId xmlns:a16="http://schemas.microsoft.com/office/drawing/2014/main" id="{550E0D01-ADA6-2BE9-E7BA-896C8587BA81}"/>
              </a:ext>
            </a:extLst>
          </p:cNvPr>
          <p:cNvSpPr txBox="1">
            <a:spLocks/>
          </p:cNvSpPr>
          <p:nvPr/>
        </p:nvSpPr>
        <p:spPr>
          <a:xfrm>
            <a:off x="0" y="124493"/>
            <a:ext cx="12191999" cy="11952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marL="50800">
              <a:lnSpc>
                <a:spcPct val="105000"/>
              </a:lnSpc>
              <a:spcBef>
                <a:spcPts val="600"/>
              </a:spcBef>
              <a:buSzPts val="990"/>
            </a:pPr>
            <a:r>
              <a:rPr lang="bg-BG" sz="3400" noProof="0" dirty="0">
                <a:solidFill>
                  <a:srgbClr val="12856F"/>
                </a:solidFill>
              </a:rPr>
              <a:t>Необосновани изменения</a:t>
            </a:r>
            <a:r>
              <a:rPr lang="en-US" sz="3400" noProof="0" dirty="0">
                <a:solidFill>
                  <a:srgbClr val="12856F"/>
                </a:solidFill>
              </a:rPr>
              <a:t> (V)</a:t>
            </a:r>
            <a:br>
              <a:rPr lang="bg-BG" sz="3400" noProof="0" dirty="0">
                <a:solidFill>
                  <a:srgbClr val="12856F"/>
                </a:solidFill>
              </a:rPr>
            </a:br>
            <a:r>
              <a:rPr lang="bg-BG" sz="2500" noProof="0" dirty="0">
                <a:solidFill>
                  <a:srgbClr val="12856F"/>
                </a:solidFill>
              </a:rPr>
              <a:t>Стъпка 1 – Кабинетно проучване</a:t>
            </a:r>
            <a:br>
              <a:rPr lang="bg-BG" sz="2500" noProof="0" dirty="0">
                <a:solidFill>
                  <a:srgbClr val="12856F"/>
                </a:solidFill>
              </a:rPr>
            </a:br>
            <a:r>
              <a:rPr lang="bg-BG" sz="2500" b="1" noProof="0" dirty="0">
                <a:solidFill>
                  <a:srgbClr val="12856F"/>
                </a:solidFill>
              </a:rPr>
              <a:t>Раздел Б: Информация за договора</a:t>
            </a:r>
            <a:endParaRPr lang="bg-BG" sz="2500" noProof="0" dirty="0">
              <a:solidFill>
                <a:srgbClr val="12856F"/>
              </a:solidFill>
            </a:endParaRPr>
          </a:p>
        </p:txBody>
      </p:sp>
      <p:pic>
        <p:nvPicPr>
          <p:cNvPr id="4" name="Picture 3">
            <a:extLst>
              <a:ext uri="{FF2B5EF4-FFF2-40B4-BE49-F238E27FC236}">
                <a16:creationId xmlns:a16="http://schemas.microsoft.com/office/drawing/2014/main" id="{C8BC8DB0-FBB3-6355-A4FE-9FDCEF81F01E}"/>
              </a:ext>
            </a:extLst>
          </p:cNvPr>
          <p:cNvPicPr>
            <a:picLocks noChangeAspect="1"/>
          </p:cNvPicPr>
          <p:nvPr/>
        </p:nvPicPr>
        <p:blipFill>
          <a:blip r:embed="rId4"/>
          <a:stretch>
            <a:fillRect/>
          </a:stretch>
        </p:blipFill>
        <p:spPr>
          <a:xfrm>
            <a:off x="609600" y="1328737"/>
            <a:ext cx="1685925" cy="13049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9" name="Google Shape;219;g38655a01f76_1_145"/>
          <p:cNvSpPr txBox="1">
            <a:spLocks noGrp="1"/>
          </p:cNvSpPr>
          <p:nvPr>
            <p:ph type="body" idx="1"/>
          </p:nvPr>
        </p:nvSpPr>
        <p:spPr>
          <a:xfrm>
            <a:off x="609600" y="1600201"/>
            <a:ext cx="10580370" cy="4525963"/>
          </a:xfrm>
          <a:prstGeom prst="rect">
            <a:avLst/>
          </a:prstGeom>
          <a:noFill/>
          <a:ln>
            <a:noFill/>
          </a:ln>
        </p:spPr>
        <p:txBody>
          <a:bodyPr spcFirstLastPara="1" wrap="square" lIns="91425" tIns="45700" rIns="91425" bIns="45700" anchor="t" anchorCtr="0">
            <a:noAutofit/>
          </a:bodyPr>
          <a:lstStyle/>
          <a:p>
            <a:pPr marL="114300" lvl="0" indent="0" algn="ctr">
              <a:lnSpc>
                <a:spcPct val="115000"/>
              </a:lnSpc>
              <a:spcBef>
                <a:spcPts val="1160"/>
              </a:spcBef>
              <a:buSzPts val="1800"/>
              <a:buNone/>
              <a:defRPr/>
            </a:pPr>
            <a:r>
              <a:rPr lang="bg-BG" sz="1800" b="1" i="1" noProof="0" dirty="0"/>
              <a:t>Как да наблюдаваме?</a:t>
            </a:r>
            <a:endParaRPr lang="bg-BG" sz="1800" i="1" noProof="0" dirty="0"/>
          </a:p>
          <a:p>
            <a:pPr marL="114300" lvl="0" indent="0" algn="ctr" rtl="0">
              <a:lnSpc>
                <a:spcPct val="115000"/>
              </a:lnSpc>
              <a:spcBef>
                <a:spcPts val="1160"/>
              </a:spcBef>
              <a:spcAft>
                <a:spcPts val="0"/>
              </a:spcAft>
              <a:buSzPts val="1800"/>
              <a:buNone/>
            </a:pPr>
            <a:r>
              <a:rPr lang="bg-BG" sz="1800" b="1" noProof="0" dirty="0"/>
              <a:t>Условия </a:t>
            </a:r>
            <a:r>
              <a:rPr lang="bg-BG" sz="1800" b="1" noProof="0" dirty="0">
                <a:latin typeface="Arial"/>
                <a:ea typeface="Arial"/>
                <a:cs typeface="Arial"/>
                <a:sym typeface="Arial"/>
              </a:rPr>
              <a:t>в правото на ЕС</a:t>
            </a:r>
            <a:endParaRPr lang="bg-BG" sz="1800" noProof="0" dirty="0">
              <a:latin typeface="Arial"/>
              <a:ea typeface="Arial"/>
              <a:cs typeface="Arial"/>
              <a:sym typeface="Arial"/>
            </a:endParaRPr>
          </a:p>
          <a:p>
            <a:pPr marL="114300" lvl="0" indent="0" algn="ctr" rtl="0">
              <a:lnSpc>
                <a:spcPct val="115000"/>
              </a:lnSpc>
              <a:spcBef>
                <a:spcPts val="1160"/>
              </a:spcBef>
              <a:spcAft>
                <a:spcPts val="0"/>
              </a:spcAft>
              <a:buSzPts val="1800"/>
              <a:buNone/>
            </a:pPr>
            <a:r>
              <a:rPr lang="bg-BG" sz="1800" b="1" i="1" noProof="0" dirty="0">
                <a:latin typeface="Arial"/>
                <a:ea typeface="Arial"/>
                <a:cs typeface="Arial"/>
                <a:sym typeface="Arial"/>
              </a:rPr>
              <a:t>Изменение на договорите за поръчка през техния срок на изпълнение</a:t>
            </a:r>
          </a:p>
          <a:p>
            <a:pPr marL="400050" indent="-285750" algn="ctr">
              <a:lnSpc>
                <a:spcPct val="115000"/>
              </a:lnSpc>
              <a:spcBef>
                <a:spcPts val="1160"/>
              </a:spcBef>
              <a:buSzPts val="1800"/>
            </a:pPr>
            <a:r>
              <a:rPr lang="bg-BG" sz="1800" noProof="0" dirty="0"/>
              <a:t>Директива 2014/24/ЕС: член </a:t>
            </a:r>
            <a:r>
              <a:rPr lang="bg-BG" sz="1800" noProof="0" dirty="0">
                <a:latin typeface="Arial"/>
                <a:ea typeface="Arial"/>
                <a:cs typeface="Arial"/>
                <a:sym typeface="Arial"/>
              </a:rPr>
              <a:t>72, параграф 1, т. б), в)</a:t>
            </a:r>
          </a:p>
          <a:p>
            <a:pPr marL="400050" indent="-285750" algn="ctr">
              <a:lnSpc>
                <a:spcPct val="115000"/>
              </a:lnSpc>
              <a:spcBef>
                <a:spcPts val="0"/>
              </a:spcBef>
              <a:buSzPts val="1800"/>
            </a:pPr>
            <a:r>
              <a:rPr lang="bg-BG" sz="1800" noProof="0" dirty="0"/>
              <a:t>Директива 2014/25/ЕС: </a:t>
            </a:r>
            <a:r>
              <a:rPr lang="bg-BG" sz="1800" noProof="0" dirty="0">
                <a:latin typeface="Arial"/>
                <a:ea typeface="Arial"/>
                <a:cs typeface="Arial"/>
                <a:sym typeface="Arial"/>
              </a:rPr>
              <a:t>член 89, </a:t>
            </a:r>
            <a:r>
              <a:rPr lang="bg-BG" sz="1800" dirty="0"/>
              <a:t>параграф 1, т. б), в)</a:t>
            </a:r>
          </a:p>
          <a:p>
            <a:pPr marL="400050" indent="-285750" algn="ctr">
              <a:lnSpc>
                <a:spcPct val="115000"/>
              </a:lnSpc>
              <a:spcBef>
                <a:spcPts val="0"/>
              </a:spcBef>
              <a:buSzPts val="1800"/>
            </a:pPr>
            <a:endParaRPr lang="bg-BG" sz="1800" noProof="0" dirty="0">
              <a:latin typeface="Arial"/>
              <a:ea typeface="Arial"/>
              <a:cs typeface="Arial"/>
              <a:sym typeface="Arial"/>
            </a:endParaRPr>
          </a:p>
          <a:p>
            <a:pPr marL="457200" lvl="0" indent="-342900" algn="just" rtl="0">
              <a:lnSpc>
                <a:spcPct val="115000"/>
              </a:lnSpc>
              <a:spcBef>
                <a:spcPts val="1160"/>
              </a:spcBef>
              <a:spcAft>
                <a:spcPts val="0"/>
              </a:spcAft>
              <a:buSzPts val="1800"/>
              <a:buFont typeface="Noto Sans Symbols"/>
              <a:buChar char="✔"/>
            </a:pPr>
            <a:r>
              <a:rPr lang="bg-BG" sz="1800" noProof="0" dirty="0">
                <a:latin typeface="Arial"/>
                <a:ea typeface="Arial"/>
                <a:cs typeface="Arial"/>
                <a:sym typeface="Arial"/>
              </a:rPr>
              <a:t>за допълнителни строителство, доставки или услуги от първоначалния изпълнител, които са станали необходими и не са включени в първоначалната поръчка</a:t>
            </a:r>
            <a:endParaRPr lang="bg-BG" noProof="0" dirty="0"/>
          </a:p>
          <a:p>
            <a:pPr lvl="0" indent="-342900" algn="just">
              <a:lnSpc>
                <a:spcPct val="115000"/>
              </a:lnSpc>
              <a:spcBef>
                <a:spcPts val="1160"/>
              </a:spcBef>
              <a:buSzPts val="1800"/>
              <a:buFont typeface="Noto Sans Symbols"/>
              <a:buChar char="✔"/>
            </a:pPr>
            <a:r>
              <a:rPr lang="bg-BG" sz="1800" noProof="0" dirty="0"/>
              <a:t>необходимостта от изменение е предизвикана от обстоятелства, които добросъвестен възложител не би могъл да предвиди</a:t>
            </a:r>
            <a:endParaRPr lang="bg-BG" sz="1800" noProof="0" dirty="0">
              <a:latin typeface="Arial"/>
              <a:ea typeface="Arial"/>
              <a:cs typeface="Arial"/>
              <a:sym typeface="Arial"/>
            </a:endParaRPr>
          </a:p>
          <a:p>
            <a:pPr marL="114300" lvl="0" indent="0" algn="just" rtl="0">
              <a:lnSpc>
                <a:spcPct val="115000"/>
              </a:lnSpc>
              <a:spcBef>
                <a:spcPts val="1160"/>
              </a:spcBef>
              <a:spcAft>
                <a:spcPts val="0"/>
              </a:spcAft>
              <a:buSzPts val="1800"/>
              <a:buNone/>
            </a:pPr>
            <a:endParaRPr lang="bg-BG" sz="1800" noProof="0" dirty="0"/>
          </a:p>
          <a:p>
            <a:pPr marL="114300" lvl="0" indent="0" algn="just" rtl="0">
              <a:lnSpc>
                <a:spcPct val="115000"/>
              </a:lnSpc>
              <a:spcBef>
                <a:spcPts val="1160"/>
              </a:spcBef>
              <a:spcAft>
                <a:spcPts val="0"/>
              </a:spcAft>
              <a:buSzPts val="1800"/>
              <a:buNone/>
            </a:pPr>
            <a:endParaRPr lang="bg-BG" sz="1800" noProof="0" dirty="0"/>
          </a:p>
          <a:p>
            <a:pPr marL="114300" lvl="0" indent="0" algn="just" rtl="0">
              <a:lnSpc>
                <a:spcPct val="115000"/>
              </a:lnSpc>
              <a:spcBef>
                <a:spcPts val="1160"/>
              </a:spcBef>
              <a:spcAft>
                <a:spcPts val="0"/>
              </a:spcAft>
              <a:buSzPts val="1800"/>
              <a:buNone/>
            </a:pPr>
            <a:endParaRPr lang="bg-BG" sz="1800" noProof="0" dirty="0"/>
          </a:p>
          <a:p>
            <a:pPr marL="114300" lvl="0" indent="0" algn="just" rtl="0">
              <a:lnSpc>
                <a:spcPct val="115000"/>
              </a:lnSpc>
              <a:spcBef>
                <a:spcPts val="1160"/>
              </a:spcBef>
              <a:spcAft>
                <a:spcPts val="0"/>
              </a:spcAft>
              <a:buSzPts val="1800"/>
              <a:buNone/>
            </a:pPr>
            <a:endParaRPr lang="bg-BG" sz="1800" b="1" i="1" noProof="0" dirty="0"/>
          </a:p>
          <a:p>
            <a:pPr marL="114300" lvl="0" indent="0" algn="just" rtl="0">
              <a:lnSpc>
                <a:spcPct val="115000"/>
              </a:lnSpc>
              <a:spcBef>
                <a:spcPts val="1160"/>
              </a:spcBef>
              <a:spcAft>
                <a:spcPts val="0"/>
              </a:spcAft>
              <a:buSzPts val="1800"/>
              <a:buNone/>
            </a:pPr>
            <a:endParaRPr lang="bg-BG" sz="1800" b="1" i="1" noProof="0" dirty="0"/>
          </a:p>
          <a:p>
            <a:pPr marL="114300" lvl="0" indent="0" algn="just" rtl="0">
              <a:lnSpc>
                <a:spcPct val="115000"/>
              </a:lnSpc>
              <a:spcBef>
                <a:spcPts val="1160"/>
              </a:spcBef>
              <a:spcAft>
                <a:spcPts val="0"/>
              </a:spcAft>
              <a:buSzPts val="1800"/>
              <a:buNone/>
            </a:pPr>
            <a:endParaRPr lang="bg-BG" sz="1800" i="1" noProof="0" dirty="0"/>
          </a:p>
          <a:p>
            <a:pPr marL="114300" lvl="0" indent="0" algn="just" rtl="0">
              <a:lnSpc>
                <a:spcPct val="115000"/>
              </a:lnSpc>
              <a:spcBef>
                <a:spcPts val="1160"/>
              </a:spcBef>
              <a:spcAft>
                <a:spcPts val="0"/>
              </a:spcAft>
              <a:buSzPts val="1800"/>
              <a:buNone/>
            </a:pPr>
            <a:endParaRPr lang="bg-BG" sz="1800" noProof="0" dirty="0"/>
          </a:p>
          <a:p>
            <a:pPr marL="114300" lvl="0" indent="0" algn="ctr" rtl="0">
              <a:lnSpc>
                <a:spcPct val="115000"/>
              </a:lnSpc>
              <a:spcBef>
                <a:spcPts val="1160"/>
              </a:spcBef>
              <a:spcAft>
                <a:spcPts val="0"/>
              </a:spcAft>
              <a:buSzPts val="1800"/>
              <a:buNone/>
            </a:pPr>
            <a:endParaRPr lang="bg-BG" sz="1800" noProof="0" dirty="0"/>
          </a:p>
          <a:p>
            <a:pPr marL="457200" lvl="0" indent="-342900" algn="ctr" rtl="0">
              <a:lnSpc>
                <a:spcPct val="115000"/>
              </a:lnSpc>
              <a:spcBef>
                <a:spcPts val="1160"/>
              </a:spcBef>
              <a:spcAft>
                <a:spcPts val="0"/>
              </a:spcAft>
              <a:buSzPts val="1800"/>
              <a:buNone/>
            </a:pPr>
            <a:endParaRPr lang="bg-BG" sz="2000" noProof="0" dirty="0">
              <a:solidFill>
                <a:srgbClr val="FF0000"/>
              </a:solidFill>
              <a:latin typeface="Arial"/>
              <a:ea typeface="Arial"/>
              <a:cs typeface="Arial"/>
              <a:sym typeface="Arial"/>
            </a:endParaRPr>
          </a:p>
          <a:p>
            <a:pPr marL="457200" lvl="0" indent="-342900" algn="ctr" rtl="0">
              <a:lnSpc>
                <a:spcPct val="115000"/>
              </a:lnSpc>
              <a:spcBef>
                <a:spcPts val="1160"/>
              </a:spcBef>
              <a:spcAft>
                <a:spcPts val="0"/>
              </a:spcAft>
              <a:buSzPts val="1800"/>
              <a:buNone/>
            </a:pPr>
            <a:endParaRPr lang="bg-BG" sz="2000" noProof="0" dirty="0">
              <a:solidFill>
                <a:srgbClr val="FF0000"/>
              </a:solidFill>
              <a:latin typeface="Arial"/>
              <a:ea typeface="Arial"/>
              <a:cs typeface="Arial"/>
              <a:sym typeface="Arial"/>
            </a:endParaRPr>
          </a:p>
          <a:p>
            <a:pPr marL="101600" lvl="0" indent="0" algn="ctr" rtl="0">
              <a:lnSpc>
                <a:spcPct val="100000"/>
              </a:lnSpc>
              <a:spcBef>
                <a:spcPts val="1800"/>
              </a:spcBef>
              <a:spcAft>
                <a:spcPts val="0"/>
              </a:spcAft>
              <a:buClr>
                <a:srgbClr val="666666"/>
              </a:buClr>
              <a:buSzPts val="2000"/>
              <a:buNone/>
            </a:pPr>
            <a:endParaRPr lang="bg-BG" sz="2000" b="1" i="0" u="none" strike="noStrike" noProof="0" dirty="0">
              <a:solidFill>
                <a:srgbClr val="00B050"/>
              </a:solidFill>
              <a:latin typeface="Arial"/>
              <a:ea typeface="Arial"/>
              <a:cs typeface="Arial"/>
              <a:sym typeface="Arial"/>
            </a:endParaRPr>
          </a:p>
        </p:txBody>
      </p:sp>
      <p:sp>
        <p:nvSpPr>
          <p:cNvPr id="217" name="Google Shape;217;g38655a01f76_1_145"/>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bg-BG" noProof="0" smtClean="0"/>
              <a:t>14</a:t>
            </a:fld>
            <a:endParaRPr lang="bg-BG" noProof="0" dirty="0"/>
          </a:p>
        </p:txBody>
      </p:sp>
      <p:pic>
        <p:nvPicPr>
          <p:cNvPr id="218" name="Google Shape;218;g38655a01f76_1_145"/>
          <p:cNvPicPr preferRelativeResize="0"/>
          <p:nvPr/>
        </p:nvPicPr>
        <p:blipFill rotWithShape="1">
          <a:blip r:embed="rId3">
            <a:alphaModFix/>
          </a:blip>
          <a:srcRect b="10"/>
          <a:stretch/>
        </p:blipFill>
        <p:spPr>
          <a:xfrm>
            <a:off x="10128528" y="0"/>
            <a:ext cx="1921091" cy="2400300"/>
          </a:xfrm>
          <a:prstGeom prst="rect">
            <a:avLst/>
          </a:prstGeom>
          <a:noFill/>
          <a:ln>
            <a:noFill/>
          </a:ln>
        </p:spPr>
      </p:pic>
      <p:pic>
        <p:nvPicPr>
          <p:cNvPr id="221" name="Google Shape;221;g38655a01f76_1_145" descr="Free europe european union flag vector" title="Download free HD stock image of Europe European Union"/>
          <p:cNvPicPr preferRelativeResize="0"/>
          <p:nvPr/>
        </p:nvPicPr>
        <p:blipFill>
          <a:blip r:embed="rId4">
            <a:alphaModFix/>
          </a:blip>
          <a:stretch>
            <a:fillRect/>
          </a:stretch>
        </p:blipFill>
        <p:spPr>
          <a:xfrm>
            <a:off x="609600" y="1200150"/>
            <a:ext cx="1921092" cy="1236861"/>
          </a:xfrm>
          <a:prstGeom prst="rect">
            <a:avLst/>
          </a:prstGeom>
          <a:noFill/>
          <a:ln>
            <a:noFill/>
          </a:ln>
        </p:spPr>
      </p:pic>
      <p:sp>
        <p:nvSpPr>
          <p:cNvPr id="2" name="Google Shape;199;g38655a01f76_1_89">
            <a:extLst>
              <a:ext uri="{FF2B5EF4-FFF2-40B4-BE49-F238E27FC236}">
                <a16:creationId xmlns:a16="http://schemas.microsoft.com/office/drawing/2014/main" id="{83FBD558-B10E-0B30-B853-2F08B2801E50}"/>
              </a:ext>
            </a:extLst>
          </p:cNvPr>
          <p:cNvSpPr txBox="1">
            <a:spLocks/>
          </p:cNvSpPr>
          <p:nvPr/>
        </p:nvSpPr>
        <p:spPr>
          <a:xfrm>
            <a:off x="0" y="136525"/>
            <a:ext cx="12191999" cy="11952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marL="50800">
              <a:lnSpc>
                <a:spcPct val="105000"/>
              </a:lnSpc>
              <a:spcBef>
                <a:spcPts val="600"/>
              </a:spcBef>
              <a:buSzPts val="990"/>
            </a:pPr>
            <a:r>
              <a:rPr lang="bg-BG" sz="3400" noProof="0" dirty="0">
                <a:solidFill>
                  <a:srgbClr val="12856F"/>
                </a:solidFill>
              </a:rPr>
              <a:t>Необосновани изменения (VI)</a:t>
            </a:r>
            <a:br>
              <a:rPr lang="bg-BG" sz="3400" noProof="0" dirty="0">
                <a:solidFill>
                  <a:srgbClr val="12856F"/>
                </a:solidFill>
              </a:rPr>
            </a:br>
            <a:r>
              <a:rPr lang="bg-BG" sz="2500" noProof="0" dirty="0">
                <a:solidFill>
                  <a:srgbClr val="12856F"/>
                </a:solidFill>
              </a:rPr>
              <a:t>Стъпка 1 – Кабинетно проучване</a:t>
            </a:r>
            <a:br>
              <a:rPr lang="bg-BG" sz="2500" noProof="0" dirty="0">
                <a:solidFill>
                  <a:srgbClr val="12856F"/>
                </a:solidFill>
              </a:rPr>
            </a:br>
            <a:r>
              <a:rPr lang="bg-BG" sz="2500" b="1" noProof="0" dirty="0">
                <a:solidFill>
                  <a:srgbClr val="12856F"/>
                </a:solidFill>
              </a:rPr>
              <a:t>Раздел Б: Информация за договора</a:t>
            </a:r>
            <a:endParaRPr lang="bg-BG" sz="2500" noProof="0" dirty="0">
              <a:solidFill>
                <a:srgbClr val="12856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9" name="Google Shape;229;g38655a01f76_1_152"/>
          <p:cNvSpPr txBox="1">
            <a:spLocks noGrp="1"/>
          </p:cNvSpPr>
          <p:nvPr>
            <p:ph type="body" idx="1"/>
          </p:nvPr>
        </p:nvSpPr>
        <p:spPr>
          <a:xfrm>
            <a:off x="609600" y="1600201"/>
            <a:ext cx="11083290" cy="4525963"/>
          </a:xfrm>
          <a:prstGeom prst="rect">
            <a:avLst/>
          </a:prstGeom>
          <a:noFill/>
          <a:ln>
            <a:noFill/>
          </a:ln>
        </p:spPr>
        <p:txBody>
          <a:bodyPr spcFirstLastPara="1" wrap="square" lIns="91425" tIns="45700" rIns="91425" bIns="45700" anchor="t" anchorCtr="0">
            <a:noAutofit/>
          </a:bodyPr>
          <a:lstStyle/>
          <a:p>
            <a:pPr marL="114300" marR="0" lvl="0" indent="0" algn="ctr" defTabSz="914400" rtl="0" eaLnBrk="1" fontAlgn="auto" latinLnBrk="0" hangingPunct="1">
              <a:lnSpc>
                <a:spcPct val="115000"/>
              </a:lnSpc>
              <a:spcBef>
                <a:spcPts val="1160"/>
              </a:spcBef>
              <a:spcAft>
                <a:spcPts val="0"/>
              </a:spcAft>
              <a:buClr>
                <a:srgbClr val="404040"/>
              </a:buClr>
              <a:buSzPts val="1800"/>
              <a:buFont typeface="Arial"/>
              <a:buNone/>
              <a:tabLst/>
              <a:defRPr/>
            </a:pPr>
            <a:r>
              <a:rPr kumimoji="0" lang="bg-BG" sz="1800" b="1" i="1" u="none" strike="noStrike" kern="0" cap="none" spc="0" normalizeH="0" baseline="0" noProof="0" dirty="0">
                <a:ln>
                  <a:noFill/>
                </a:ln>
                <a:solidFill>
                  <a:srgbClr val="404040"/>
                </a:solidFill>
                <a:effectLst/>
                <a:uLnTx/>
                <a:uFillTx/>
                <a:latin typeface="Arial"/>
                <a:cs typeface="Arial"/>
                <a:sym typeface="Arial"/>
              </a:rPr>
              <a:t>Как да наблюдаваме?</a:t>
            </a:r>
            <a:endParaRPr kumimoji="0" lang="bg-BG" sz="1800" b="0" i="1" u="none" strike="noStrike" kern="0" cap="none" spc="0" normalizeH="0" baseline="0" noProof="0" dirty="0">
              <a:ln>
                <a:noFill/>
              </a:ln>
              <a:solidFill>
                <a:srgbClr val="404040"/>
              </a:solidFill>
              <a:effectLst/>
              <a:uLnTx/>
              <a:uFillTx/>
              <a:latin typeface="Arial"/>
              <a:cs typeface="Arial"/>
              <a:sym typeface="Arial"/>
            </a:endParaRPr>
          </a:p>
          <a:p>
            <a:pPr marL="114300" marR="0" lvl="0" indent="0" algn="ctr" defTabSz="914400" rtl="0" eaLnBrk="1" fontAlgn="auto" latinLnBrk="0" hangingPunct="1">
              <a:lnSpc>
                <a:spcPct val="115000"/>
              </a:lnSpc>
              <a:spcBef>
                <a:spcPts val="1160"/>
              </a:spcBef>
              <a:spcAft>
                <a:spcPts val="0"/>
              </a:spcAft>
              <a:buClr>
                <a:srgbClr val="404040"/>
              </a:buClr>
              <a:buSzPts val="1800"/>
              <a:buFont typeface="Arial"/>
              <a:buNone/>
              <a:tabLst/>
              <a:defRPr/>
            </a:pPr>
            <a:r>
              <a:rPr kumimoji="0" lang="bg-BG" sz="1800" b="1" i="0" u="none" strike="noStrike" kern="0" cap="none" spc="0" normalizeH="0" baseline="0" noProof="0" dirty="0">
                <a:ln>
                  <a:noFill/>
                </a:ln>
                <a:solidFill>
                  <a:srgbClr val="404040"/>
                </a:solidFill>
                <a:effectLst/>
                <a:uLnTx/>
                <a:uFillTx/>
                <a:latin typeface="Arial"/>
                <a:cs typeface="Arial"/>
                <a:sym typeface="Arial"/>
              </a:rPr>
              <a:t>Условия </a:t>
            </a:r>
            <a:r>
              <a:rPr kumimoji="0" lang="bg-BG" sz="1800" b="1" i="0" u="none" strike="noStrike" kern="0" cap="none" spc="0" normalizeH="0" baseline="0" noProof="0" dirty="0">
                <a:ln>
                  <a:noFill/>
                </a:ln>
                <a:solidFill>
                  <a:srgbClr val="404040"/>
                </a:solidFill>
                <a:effectLst/>
                <a:uLnTx/>
                <a:uFillTx/>
                <a:latin typeface="Arial"/>
                <a:ea typeface="Arial"/>
                <a:cs typeface="Arial"/>
                <a:sym typeface="Arial"/>
              </a:rPr>
              <a:t>в правото на ЕС</a:t>
            </a:r>
            <a:endParaRPr kumimoji="0" lang="bg-BG" sz="1800" b="0" i="0" u="none" strike="noStrike" kern="0" cap="none" spc="0" normalizeH="0" baseline="0" noProof="0" dirty="0">
              <a:ln>
                <a:noFill/>
              </a:ln>
              <a:solidFill>
                <a:srgbClr val="404040"/>
              </a:solidFill>
              <a:effectLst/>
              <a:uLnTx/>
              <a:uFillTx/>
              <a:latin typeface="Arial"/>
              <a:ea typeface="Arial"/>
              <a:cs typeface="Arial"/>
              <a:sym typeface="Arial"/>
            </a:endParaRPr>
          </a:p>
          <a:p>
            <a:pPr marL="114300" marR="0" lvl="0" indent="0" algn="ctr" defTabSz="914400" rtl="0" eaLnBrk="1" fontAlgn="auto" latinLnBrk="0" hangingPunct="1">
              <a:lnSpc>
                <a:spcPct val="115000"/>
              </a:lnSpc>
              <a:spcBef>
                <a:spcPts val="1160"/>
              </a:spcBef>
              <a:spcAft>
                <a:spcPts val="0"/>
              </a:spcAft>
              <a:buClr>
                <a:srgbClr val="404040"/>
              </a:buClr>
              <a:buSzPts val="1800"/>
              <a:buFont typeface="Arial"/>
              <a:buNone/>
              <a:tabLst/>
              <a:defRPr/>
            </a:pPr>
            <a:r>
              <a:rPr kumimoji="0" lang="bg-BG" sz="1800" b="1" i="1" u="none" strike="noStrike" kern="0" cap="none" spc="0" normalizeH="0" baseline="0" noProof="0" dirty="0">
                <a:ln>
                  <a:noFill/>
                </a:ln>
                <a:solidFill>
                  <a:srgbClr val="404040"/>
                </a:solidFill>
                <a:effectLst/>
                <a:uLnTx/>
                <a:uFillTx/>
                <a:latin typeface="Arial"/>
                <a:ea typeface="Arial"/>
                <a:cs typeface="Arial"/>
                <a:sym typeface="Arial"/>
              </a:rPr>
              <a:t>Изменение на договорите за поръчка през техния срок на изпълнение</a:t>
            </a:r>
          </a:p>
          <a:p>
            <a:pPr marL="400050" marR="0" lvl="0" indent="-285750" algn="ctr" defTabSz="914400" rtl="0" eaLnBrk="1" fontAlgn="auto" latinLnBrk="0" hangingPunct="1">
              <a:lnSpc>
                <a:spcPct val="115000"/>
              </a:lnSpc>
              <a:spcBef>
                <a:spcPts val="1160"/>
              </a:spcBef>
              <a:spcAft>
                <a:spcPts val="0"/>
              </a:spcAft>
              <a:buClr>
                <a:srgbClr val="404040"/>
              </a:buClr>
              <a:buSzPts val="1800"/>
              <a:buFont typeface="Arial"/>
              <a:buChar char="•"/>
              <a:tabLst/>
              <a:defRPr/>
            </a:pPr>
            <a:r>
              <a:rPr kumimoji="0" lang="bg-BG" sz="1800" b="0" i="0" u="none" strike="noStrike" kern="0" cap="none" spc="0" normalizeH="0" baseline="0" noProof="0" dirty="0">
                <a:ln>
                  <a:noFill/>
                </a:ln>
                <a:solidFill>
                  <a:srgbClr val="404040"/>
                </a:solidFill>
                <a:effectLst/>
                <a:uLnTx/>
                <a:uFillTx/>
                <a:latin typeface="Arial"/>
                <a:cs typeface="Arial"/>
                <a:sym typeface="Arial"/>
              </a:rPr>
              <a:t>Директива 2014/24/ЕС: член </a:t>
            </a:r>
            <a:r>
              <a:rPr kumimoji="0" lang="bg-BG" sz="1800" b="0" i="0" u="none" strike="noStrike" kern="0" cap="none" spc="0" normalizeH="0" baseline="0" noProof="0" dirty="0">
                <a:ln>
                  <a:noFill/>
                </a:ln>
                <a:solidFill>
                  <a:srgbClr val="404040"/>
                </a:solidFill>
                <a:effectLst/>
                <a:uLnTx/>
                <a:uFillTx/>
                <a:latin typeface="Arial"/>
                <a:ea typeface="Arial"/>
                <a:cs typeface="Arial"/>
                <a:sym typeface="Arial"/>
              </a:rPr>
              <a:t>72, параграф 1</a:t>
            </a:r>
          </a:p>
          <a:p>
            <a:pPr marL="400050" marR="0" lvl="0" indent="-285750" algn="ctr" defTabSz="914400" rtl="0" eaLnBrk="1" fontAlgn="auto" latinLnBrk="0" hangingPunct="1">
              <a:lnSpc>
                <a:spcPct val="115000"/>
              </a:lnSpc>
              <a:spcBef>
                <a:spcPts val="0"/>
              </a:spcBef>
              <a:spcAft>
                <a:spcPts val="0"/>
              </a:spcAft>
              <a:buClr>
                <a:srgbClr val="404040"/>
              </a:buClr>
              <a:buSzPts val="1800"/>
              <a:buFont typeface="Arial"/>
              <a:buChar char="•"/>
              <a:tabLst/>
              <a:defRPr/>
            </a:pPr>
            <a:r>
              <a:rPr kumimoji="0" lang="bg-BG" sz="1800" b="0" i="0" u="none" strike="noStrike" kern="0" cap="none" spc="0" normalizeH="0" baseline="0" noProof="0" dirty="0">
                <a:ln>
                  <a:noFill/>
                </a:ln>
                <a:solidFill>
                  <a:srgbClr val="404040"/>
                </a:solidFill>
                <a:effectLst/>
                <a:uLnTx/>
                <a:uFillTx/>
                <a:latin typeface="Arial"/>
                <a:cs typeface="Arial"/>
                <a:sym typeface="Arial"/>
              </a:rPr>
              <a:t>Директива 2014/25/ЕС: </a:t>
            </a:r>
            <a:r>
              <a:rPr kumimoji="0" lang="bg-BG" sz="1800" b="0" i="0" u="none" strike="noStrike" kern="0" cap="none" spc="0" normalizeH="0" baseline="0" noProof="0" dirty="0">
                <a:ln>
                  <a:noFill/>
                </a:ln>
                <a:solidFill>
                  <a:srgbClr val="404040"/>
                </a:solidFill>
                <a:effectLst/>
                <a:uLnTx/>
                <a:uFillTx/>
                <a:latin typeface="Arial"/>
                <a:ea typeface="Arial"/>
                <a:cs typeface="Arial"/>
                <a:sym typeface="Arial"/>
              </a:rPr>
              <a:t>член 89, параграф 1</a:t>
            </a:r>
            <a:endParaRPr kumimoji="0" lang="bg-BG" sz="2800" b="0" i="0" u="none" strike="noStrike" kern="0" cap="none" spc="0" normalizeH="0" baseline="0" noProof="0" dirty="0">
              <a:ln>
                <a:noFill/>
              </a:ln>
              <a:solidFill>
                <a:srgbClr val="404040"/>
              </a:solidFill>
              <a:effectLst/>
              <a:uLnTx/>
              <a:uFillTx/>
              <a:latin typeface="Arial"/>
              <a:cs typeface="Arial"/>
              <a:sym typeface="Arial"/>
            </a:endParaRPr>
          </a:p>
          <a:p>
            <a:pPr marL="114300" lvl="0" indent="0" algn="just" rtl="0">
              <a:lnSpc>
                <a:spcPct val="115000"/>
              </a:lnSpc>
              <a:spcBef>
                <a:spcPts val="1160"/>
              </a:spcBef>
              <a:spcAft>
                <a:spcPts val="0"/>
              </a:spcAft>
              <a:buSzPts val="1800"/>
              <a:buNone/>
            </a:pPr>
            <a:endParaRPr lang="bg-BG" sz="1700" noProof="0" dirty="0">
              <a:latin typeface="Arial"/>
              <a:ea typeface="Arial"/>
              <a:cs typeface="Arial"/>
              <a:sym typeface="Arial"/>
            </a:endParaRPr>
          </a:p>
          <a:p>
            <a:pPr marL="114300" lvl="0" indent="0" algn="just" rtl="0">
              <a:lnSpc>
                <a:spcPct val="115000"/>
              </a:lnSpc>
              <a:spcBef>
                <a:spcPts val="1160"/>
              </a:spcBef>
              <a:spcAft>
                <a:spcPts val="0"/>
              </a:spcAft>
              <a:buSzPts val="1800"/>
              <a:buNone/>
            </a:pPr>
            <a:r>
              <a:rPr lang="bg-BG" sz="1700" noProof="0" dirty="0">
                <a:latin typeface="Arial"/>
                <a:ea typeface="Arial"/>
                <a:cs typeface="Arial"/>
                <a:sym typeface="Arial"/>
              </a:rPr>
              <a:t>Възлагащите органи, които са изменили даден договор за поръчка в случаите по букви б) и в) от настоящия параграф,</a:t>
            </a:r>
            <a:r>
              <a:rPr lang="bg-BG" sz="1700" b="1" u="sng" noProof="0" dirty="0">
                <a:latin typeface="Arial"/>
                <a:ea typeface="Arial"/>
                <a:cs typeface="Arial"/>
                <a:sym typeface="Arial"/>
              </a:rPr>
              <a:t> публикуват обявление за това в Официален вестник на Европейския съюз</a:t>
            </a:r>
            <a:endParaRPr lang="bg-BG" sz="1700" noProof="0" dirty="0"/>
          </a:p>
          <a:p>
            <a:pPr marL="114300" lvl="0" indent="0" algn="just" rtl="0">
              <a:lnSpc>
                <a:spcPct val="115000"/>
              </a:lnSpc>
              <a:spcBef>
                <a:spcPts val="1160"/>
              </a:spcBef>
              <a:spcAft>
                <a:spcPts val="0"/>
              </a:spcAft>
              <a:buSzPts val="1800"/>
              <a:buNone/>
            </a:pPr>
            <a:r>
              <a:rPr lang="bg-BG" sz="1700" noProof="0" dirty="0">
                <a:latin typeface="Arial"/>
                <a:ea typeface="Arial"/>
                <a:cs typeface="Arial"/>
                <a:sym typeface="Arial"/>
              </a:rPr>
              <a:t>Възложителите, които са изменили даден договор за поръчка в случаите по букви б) и в) от настоящия параграф, </a:t>
            </a:r>
            <a:r>
              <a:rPr lang="bg-BG" sz="1700" b="1" u="sng" noProof="0" dirty="0">
                <a:latin typeface="Arial"/>
                <a:ea typeface="Arial"/>
                <a:cs typeface="Arial"/>
                <a:sym typeface="Arial"/>
              </a:rPr>
              <a:t>публикуват обявление за това в Официален вестник на Европейския съюз.</a:t>
            </a:r>
            <a:endParaRPr lang="bg-BG" sz="1800" noProof="0" dirty="0"/>
          </a:p>
          <a:p>
            <a:pPr marL="114300" lvl="0" indent="0" algn="just" rtl="0">
              <a:lnSpc>
                <a:spcPct val="115000"/>
              </a:lnSpc>
              <a:spcBef>
                <a:spcPts val="1160"/>
              </a:spcBef>
              <a:spcAft>
                <a:spcPts val="0"/>
              </a:spcAft>
              <a:buSzPts val="1800"/>
              <a:buNone/>
            </a:pPr>
            <a:endParaRPr lang="bg-BG" sz="1800" noProof="0" dirty="0"/>
          </a:p>
          <a:p>
            <a:pPr marL="114300" lvl="0" indent="0" algn="just" rtl="0">
              <a:lnSpc>
                <a:spcPct val="115000"/>
              </a:lnSpc>
              <a:spcBef>
                <a:spcPts val="1160"/>
              </a:spcBef>
              <a:spcAft>
                <a:spcPts val="0"/>
              </a:spcAft>
              <a:buSzPts val="1800"/>
              <a:buNone/>
            </a:pPr>
            <a:endParaRPr lang="bg-BG" sz="1800" b="1" i="1" noProof="0" dirty="0"/>
          </a:p>
          <a:p>
            <a:pPr marL="114300" lvl="0" indent="0" algn="just" rtl="0">
              <a:lnSpc>
                <a:spcPct val="115000"/>
              </a:lnSpc>
              <a:spcBef>
                <a:spcPts val="1160"/>
              </a:spcBef>
              <a:spcAft>
                <a:spcPts val="0"/>
              </a:spcAft>
              <a:buSzPts val="1800"/>
              <a:buNone/>
            </a:pPr>
            <a:endParaRPr lang="bg-BG" sz="1800" b="1" i="1" noProof="0" dirty="0"/>
          </a:p>
          <a:p>
            <a:pPr marL="114300" lvl="0" indent="0" algn="just" rtl="0">
              <a:lnSpc>
                <a:spcPct val="115000"/>
              </a:lnSpc>
              <a:spcBef>
                <a:spcPts val="1160"/>
              </a:spcBef>
              <a:spcAft>
                <a:spcPts val="0"/>
              </a:spcAft>
              <a:buSzPts val="1800"/>
              <a:buNone/>
            </a:pPr>
            <a:endParaRPr lang="bg-BG" sz="1800" i="1" noProof="0" dirty="0"/>
          </a:p>
          <a:p>
            <a:pPr marL="114300" lvl="0" indent="0" algn="just" rtl="0">
              <a:lnSpc>
                <a:spcPct val="115000"/>
              </a:lnSpc>
              <a:spcBef>
                <a:spcPts val="1160"/>
              </a:spcBef>
              <a:spcAft>
                <a:spcPts val="0"/>
              </a:spcAft>
              <a:buSzPts val="1800"/>
              <a:buNone/>
            </a:pPr>
            <a:endParaRPr lang="bg-BG" sz="1800" noProof="0" dirty="0"/>
          </a:p>
          <a:p>
            <a:pPr marL="114300" lvl="0" indent="0" algn="ctr" rtl="0">
              <a:lnSpc>
                <a:spcPct val="115000"/>
              </a:lnSpc>
              <a:spcBef>
                <a:spcPts val="1160"/>
              </a:spcBef>
              <a:spcAft>
                <a:spcPts val="0"/>
              </a:spcAft>
              <a:buSzPts val="1800"/>
              <a:buNone/>
            </a:pPr>
            <a:endParaRPr lang="bg-BG" sz="1800" noProof="0" dirty="0"/>
          </a:p>
          <a:p>
            <a:pPr marL="457200" lvl="0" indent="-342900" algn="ctr" rtl="0">
              <a:lnSpc>
                <a:spcPct val="115000"/>
              </a:lnSpc>
              <a:spcBef>
                <a:spcPts val="1160"/>
              </a:spcBef>
              <a:spcAft>
                <a:spcPts val="0"/>
              </a:spcAft>
              <a:buSzPts val="1800"/>
              <a:buNone/>
            </a:pPr>
            <a:endParaRPr lang="bg-BG" sz="2000" noProof="0" dirty="0">
              <a:solidFill>
                <a:srgbClr val="FF0000"/>
              </a:solidFill>
              <a:latin typeface="Arial"/>
              <a:ea typeface="Arial"/>
              <a:cs typeface="Arial"/>
              <a:sym typeface="Arial"/>
            </a:endParaRPr>
          </a:p>
          <a:p>
            <a:pPr marL="457200" lvl="0" indent="-342900" algn="ctr" rtl="0">
              <a:lnSpc>
                <a:spcPct val="115000"/>
              </a:lnSpc>
              <a:spcBef>
                <a:spcPts val="1160"/>
              </a:spcBef>
              <a:spcAft>
                <a:spcPts val="0"/>
              </a:spcAft>
              <a:buSzPts val="1800"/>
              <a:buNone/>
            </a:pPr>
            <a:endParaRPr lang="bg-BG" sz="2000" noProof="0" dirty="0">
              <a:solidFill>
                <a:srgbClr val="FF0000"/>
              </a:solidFill>
              <a:latin typeface="Arial"/>
              <a:ea typeface="Arial"/>
              <a:cs typeface="Arial"/>
              <a:sym typeface="Arial"/>
            </a:endParaRPr>
          </a:p>
          <a:p>
            <a:pPr marL="101600" lvl="0" indent="0" algn="ctr" rtl="0">
              <a:lnSpc>
                <a:spcPct val="100000"/>
              </a:lnSpc>
              <a:spcBef>
                <a:spcPts val="1800"/>
              </a:spcBef>
              <a:spcAft>
                <a:spcPts val="0"/>
              </a:spcAft>
              <a:buClr>
                <a:srgbClr val="666666"/>
              </a:buClr>
              <a:buSzPts val="2000"/>
              <a:buNone/>
            </a:pPr>
            <a:endParaRPr lang="bg-BG" sz="2000" b="1" i="0" u="none" strike="noStrike" noProof="0" dirty="0">
              <a:solidFill>
                <a:srgbClr val="00B050"/>
              </a:solidFill>
              <a:latin typeface="Arial"/>
              <a:ea typeface="Arial"/>
              <a:cs typeface="Arial"/>
              <a:sym typeface="Arial"/>
            </a:endParaRPr>
          </a:p>
        </p:txBody>
      </p:sp>
      <p:sp>
        <p:nvSpPr>
          <p:cNvPr id="227" name="Google Shape;227;g38655a01f76_1_152"/>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bg-BG" noProof="0" smtClean="0"/>
              <a:t>15</a:t>
            </a:fld>
            <a:endParaRPr lang="bg-BG" noProof="0" dirty="0"/>
          </a:p>
        </p:txBody>
      </p:sp>
      <p:pic>
        <p:nvPicPr>
          <p:cNvPr id="228" name="Google Shape;228;g38655a01f76_1_152"/>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2" name="Google Shape;199;g38655a01f76_1_89">
            <a:extLst>
              <a:ext uri="{FF2B5EF4-FFF2-40B4-BE49-F238E27FC236}">
                <a16:creationId xmlns:a16="http://schemas.microsoft.com/office/drawing/2014/main" id="{76011A20-7474-2AC4-BD85-95072CE23BE7}"/>
              </a:ext>
            </a:extLst>
          </p:cNvPr>
          <p:cNvSpPr txBox="1">
            <a:spLocks/>
          </p:cNvSpPr>
          <p:nvPr/>
        </p:nvSpPr>
        <p:spPr>
          <a:xfrm>
            <a:off x="0" y="100430"/>
            <a:ext cx="12191999" cy="11952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marL="50800">
              <a:lnSpc>
                <a:spcPct val="105000"/>
              </a:lnSpc>
              <a:spcBef>
                <a:spcPts val="600"/>
              </a:spcBef>
              <a:buSzPts val="990"/>
            </a:pPr>
            <a:r>
              <a:rPr lang="bg-BG" sz="3400" noProof="0" dirty="0">
                <a:solidFill>
                  <a:srgbClr val="12856F"/>
                </a:solidFill>
              </a:rPr>
              <a:t>Необосновани изменения (VII)</a:t>
            </a:r>
            <a:br>
              <a:rPr lang="bg-BG" sz="3400" noProof="0" dirty="0">
                <a:solidFill>
                  <a:srgbClr val="12856F"/>
                </a:solidFill>
              </a:rPr>
            </a:br>
            <a:r>
              <a:rPr lang="bg-BG" sz="2500" noProof="0" dirty="0">
                <a:solidFill>
                  <a:srgbClr val="12856F"/>
                </a:solidFill>
              </a:rPr>
              <a:t>Стъпка 1 – Кабинетно проучване</a:t>
            </a:r>
            <a:br>
              <a:rPr lang="bg-BG" sz="2500" noProof="0" dirty="0">
                <a:solidFill>
                  <a:srgbClr val="12856F"/>
                </a:solidFill>
              </a:rPr>
            </a:br>
            <a:r>
              <a:rPr lang="bg-BG" sz="2500" b="1" noProof="0" dirty="0">
                <a:solidFill>
                  <a:srgbClr val="12856F"/>
                </a:solidFill>
              </a:rPr>
              <a:t>Раздел Б: Информация за договора</a:t>
            </a:r>
            <a:endParaRPr lang="bg-BG" sz="2500" noProof="0" dirty="0">
              <a:solidFill>
                <a:srgbClr val="12856F"/>
              </a:solidFill>
            </a:endParaRPr>
          </a:p>
        </p:txBody>
      </p:sp>
      <p:pic>
        <p:nvPicPr>
          <p:cNvPr id="3" name="Google Shape;221;g38655a01f76_1_145" descr="Free europe european union flag vector" title="Download free HD stock image of Europe European Union">
            <a:extLst>
              <a:ext uri="{FF2B5EF4-FFF2-40B4-BE49-F238E27FC236}">
                <a16:creationId xmlns:a16="http://schemas.microsoft.com/office/drawing/2014/main" id="{AD3A7537-7A94-B986-5C30-243F5EA32370}"/>
              </a:ext>
            </a:extLst>
          </p:cNvPr>
          <p:cNvPicPr preferRelativeResize="0"/>
          <p:nvPr/>
        </p:nvPicPr>
        <p:blipFill>
          <a:blip r:embed="rId4">
            <a:alphaModFix/>
          </a:blip>
          <a:stretch>
            <a:fillRect/>
          </a:stretch>
        </p:blipFill>
        <p:spPr>
          <a:xfrm>
            <a:off x="609600" y="1200150"/>
            <a:ext cx="1921092" cy="123686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8" name="Google Shape;238;g38655a01f76_1_159"/>
          <p:cNvSpPr txBox="1">
            <a:spLocks noGrp="1"/>
          </p:cNvSpPr>
          <p:nvPr>
            <p:ph type="body" idx="1"/>
          </p:nvPr>
        </p:nvSpPr>
        <p:spPr>
          <a:xfrm>
            <a:off x="609600" y="1600201"/>
            <a:ext cx="11163300" cy="452596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108670"/>
              </a:buClr>
              <a:buSzPts val="3200"/>
              <a:buFont typeface="Oi"/>
              <a:buNone/>
            </a:pPr>
            <a:endParaRPr sz="2000" dirty="0">
              <a:solidFill>
                <a:srgbClr val="666666"/>
              </a:solidFill>
            </a:endParaRPr>
          </a:p>
          <a:p>
            <a:pPr marL="457200" lvl="0" indent="-342900" algn="ctr" rtl="0">
              <a:lnSpc>
                <a:spcPct val="115000"/>
              </a:lnSpc>
              <a:spcBef>
                <a:spcPts val="360"/>
              </a:spcBef>
              <a:spcAft>
                <a:spcPts val="0"/>
              </a:spcAft>
              <a:buSzPts val="1800"/>
              <a:buNone/>
            </a:pPr>
            <a:r>
              <a:rPr lang="bg" sz="1800" i="1" dirty="0">
                <a:solidFill>
                  <a:srgbClr val="FF0000"/>
                </a:solidFill>
                <a:latin typeface="Arial"/>
                <a:ea typeface="Arial"/>
                <a:cs typeface="Arial"/>
                <a:sym typeface="Arial"/>
              </a:rPr>
              <a:t> “</a:t>
            </a:r>
            <a:r>
              <a:rPr lang="bg" sz="1800" b="1" i="1" dirty="0">
                <a:solidFill>
                  <a:srgbClr val="FF0000"/>
                </a:solidFill>
                <a:latin typeface="Arial"/>
                <a:ea typeface="Arial"/>
                <a:cs typeface="Arial"/>
                <a:sym typeface="Arial"/>
              </a:rPr>
              <a:t>ЧЕРВЕНИ ЛАМПИЧКИ“ (идентификация при анализ</a:t>
            </a:r>
            <a:r>
              <a:rPr lang="bg" sz="1800" b="1" i="1" dirty="0">
                <a:solidFill>
                  <a:srgbClr val="FF0000"/>
                </a:solidFill>
              </a:rPr>
              <a:t>а</a:t>
            </a:r>
            <a:r>
              <a:rPr lang="bg" sz="1800" b="1" i="1" dirty="0">
                <a:solidFill>
                  <a:srgbClr val="FF0000"/>
                </a:solidFill>
                <a:latin typeface="Arial"/>
                <a:ea typeface="Arial"/>
                <a:cs typeface="Arial"/>
                <a:sym typeface="Arial"/>
              </a:rPr>
              <a:t> на документи)</a:t>
            </a:r>
            <a:endParaRPr sz="1800" i="1" dirty="0">
              <a:solidFill>
                <a:srgbClr val="FF0000"/>
              </a:solidFill>
              <a:latin typeface="Arial"/>
              <a:ea typeface="Arial"/>
              <a:cs typeface="Arial"/>
              <a:sym typeface="Arial"/>
            </a:endParaRPr>
          </a:p>
          <a:p>
            <a:pPr marL="457200" lvl="0" indent="-342900" algn="ctr" rtl="0">
              <a:lnSpc>
                <a:spcPct val="115000"/>
              </a:lnSpc>
              <a:spcBef>
                <a:spcPts val="1160"/>
              </a:spcBef>
              <a:spcAft>
                <a:spcPts val="0"/>
              </a:spcAft>
              <a:buSzPts val="1800"/>
              <a:buNone/>
            </a:pPr>
            <a:endParaRPr sz="1800" b="1" i="1" dirty="0">
              <a:solidFill>
                <a:srgbClr val="FF0000"/>
              </a:solidFill>
              <a:latin typeface="Arial"/>
              <a:ea typeface="Arial"/>
              <a:cs typeface="Arial"/>
              <a:sym typeface="Arial"/>
            </a:endParaRPr>
          </a:p>
          <a:p>
            <a:pPr marL="457200" lvl="0" indent="-342900" algn="just" rtl="0">
              <a:lnSpc>
                <a:spcPct val="115000"/>
              </a:lnSpc>
              <a:spcBef>
                <a:spcPts val="1160"/>
              </a:spcBef>
              <a:spcAft>
                <a:spcPts val="0"/>
              </a:spcAft>
              <a:buClr>
                <a:srgbClr val="595959"/>
              </a:buClr>
              <a:buSzPts val="1800"/>
              <a:buChar char="❏"/>
            </a:pPr>
            <a:r>
              <a:rPr lang="bg" sz="1800" dirty="0">
                <a:solidFill>
                  <a:srgbClr val="595959"/>
                </a:solidFill>
                <a:latin typeface="Arial"/>
                <a:ea typeface="Arial"/>
                <a:cs typeface="Arial"/>
                <a:sym typeface="Arial"/>
              </a:rPr>
              <a:t>Така наречените </a:t>
            </a:r>
            <a:r>
              <a:rPr lang="bg" sz="1800" b="1" dirty="0">
                <a:solidFill>
                  <a:srgbClr val="595959"/>
                </a:solidFill>
                <a:latin typeface="Arial"/>
                <a:ea typeface="Arial"/>
                <a:cs typeface="Arial"/>
                <a:sym typeface="Arial"/>
              </a:rPr>
              <a:t>„клаузи за преразглеждане“ </a:t>
            </a:r>
            <a:r>
              <a:rPr lang="bg" sz="1800" dirty="0">
                <a:solidFill>
                  <a:srgbClr val="595959"/>
                </a:solidFill>
                <a:latin typeface="Arial"/>
                <a:ea typeface="Arial"/>
                <a:cs typeface="Arial"/>
                <a:sym typeface="Arial"/>
              </a:rPr>
              <a:t>не могат да бъдат намерени в договора или има само общо позоваване на възможността за изменение (напр. поради допълнителни работи или </a:t>
            </a:r>
            <a:r>
              <a:rPr lang="bg" sz="1800" dirty="0">
                <a:solidFill>
                  <a:srgbClr val="595959"/>
                </a:solidFill>
              </a:rPr>
              <a:t>непредвидени </a:t>
            </a:r>
            <a:r>
              <a:rPr lang="bg" sz="1800" dirty="0">
                <a:solidFill>
                  <a:srgbClr val="595959"/>
                </a:solidFill>
                <a:latin typeface="Arial"/>
                <a:ea typeface="Arial"/>
                <a:cs typeface="Arial"/>
                <a:sym typeface="Arial"/>
              </a:rPr>
              <a:t>обстоятелства)</a:t>
            </a:r>
            <a:endParaRPr sz="1800" dirty="0">
              <a:solidFill>
                <a:srgbClr val="595959"/>
              </a:solidFill>
              <a:latin typeface="Arial"/>
              <a:ea typeface="Arial"/>
              <a:cs typeface="Arial"/>
              <a:sym typeface="Arial"/>
            </a:endParaRPr>
          </a:p>
          <a:p>
            <a:pPr marL="457200" lvl="0" indent="-342900" algn="just" rtl="0">
              <a:lnSpc>
                <a:spcPct val="115000"/>
              </a:lnSpc>
              <a:spcBef>
                <a:spcPts val="1200"/>
              </a:spcBef>
              <a:spcAft>
                <a:spcPts val="0"/>
              </a:spcAft>
              <a:buSzPts val="1800"/>
              <a:buFont typeface="Arial"/>
              <a:buChar char="❏"/>
            </a:pPr>
            <a:r>
              <a:rPr lang="bg" sz="1800" dirty="0">
                <a:solidFill>
                  <a:srgbClr val="595959"/>
                </a:solidFill>
                <a:latin typeface="Arial"/>
                <a:ea typeface="Arial"/>
                <a:cs typeface="Arial"/>
                <a:sym typeface="Arial"/>
              </a:rPr>
              <a:t>Задължението за описание на измененията под формата на ясни, точни и недвусмислени </a:t>
            </a:r>
            <a:r>
              <a:rPr lang="bg" sz="1800" dirty="0">
                <a:latin typeface="Arial"/>
                <a:ea typeface="Arial"/>
                <a:cs typeface="Arial"/>
                <a:sym typeface="Arial"/>
              </a:rPr>
              <a:t>договорни клаузи означава, че е необходимо да се уточнят подробно правилата за изменение на договора, вместо да се ограничават до общи препратки към възможността за изменение</a:t>
            </a:r>
          </a:p>
          <a:p>
            <a:pPr marL="114300" lvl="0" indent="0" rtl="0">
              <a:lnSpc>
                <a:spcPct val="115000"/>
              </a:lnSpc>
              <a:spcBef>
                <a:spcPts val="0"/>
              </a:spcBef>
              <a:spcAft>
                <a:spcPts val="0"/>
              </a:spcAft>
              <a:buSzPts val="1800"/>
              <a:buNone/>
            </a:pPr>
            <a:r>
              <a:rPr lang="bg" sz="1500" i="1" dirty="0">
                <a:solidFill>
                  <a:srgbClr val="FF0000"/>
                </a:solidFill>
                <a:latin typeface="Arial"/>
                <a:ea typeface="Arial"/>
                <a:cs typeface="Arial"/>
                <a:sym typeface="Arial"/>
              </a:rPr>
              <a:t>       вж</a:t>
            </a:r>
            <a:r>
              <a:rPr lang="bg" sz="1500" i="1" dirty="0">
                <a:solidFill>
                  <a:srgbClr val="FF0000"/>
                </a:solidFill>
              </a:rPr>
              <a:t>.</a:t>
            </a:r>
            <a:r>
              <a:rPr lang="bg" sz="1500" i="1" dirty="0">
                <a:solidFill>
                  <a:srgbClr val="FF0000"/>
                </a:solidFill>
                <a:latin typeface="Arial"/>
                <a:ea typeface="Arial"/>
                <a:cs typeface="Arial"/>
                <a:sym typeface="Arial"/>
              </a:rPr>
              <a:t> </a:t>
            </a:r>
            <a:r>
              <a:rPr lang="ru-RU" sz="1500" i="1" dirty="0">
                <a:solidFill>
                  <a:srgbClr val="FF0000"/>
                </a:solidFill>
                <a:latin typeface="Arial"/>
                <a:ea typeface="Arial"/>
                <a:cs typeface="Arial"/>
                <a:sym typeface="Arial"/>
              </a:rPr>
              <a:t>н</a:t>
            </a:r>
            <a:r>
              <a:rPr lang="bg" sz="1500" i="1" dirty="0">
                <a:solidFill>
                  <a:srgbClr val="FF0000"/>
                </a:solidFill>
                <a:latin typeface="Arial"/>
                <a:ea typeface="Arial"/>
                <a:cs typeface="Arial"/>
                <a:sym typeface="Arial"/>
              </a:rPr>
              <a:t>апр. дела на Съда на ЕС: C-454/06 Pressetext, C-496/99 Succhi di Frutta, C-441/22 и C-443/22 Община Разград</a:t>
            </a:r>
            <a:endParaRPr sz="1500" dirty="0"/>
          </a:p>
          <a:p>
            <a:pPr marL="457200" lvl="0" indent="-342900" algn="just" rtl="0">
              <a:lnSpc>
                <a:spcPct val="115000"/>
              </a:lnSpc>
              <a:spcBef>
                <a:spcPts val="1160"/>
              </a:spcBef>
              <a:spcAft>
                <a:spcPts val="0"/>
              </a:spcAft>
              <a:buSzPts val="1800"/>
              <a:buFont typeface="Noto Sans Symbols"/>
              <a:buChar char="❏"/>
            </a:pPr>
            <a:r>
              <a:rPr lang="bg" sz="1800" dirty="0">
                <a:latin typeface="Arial"/>
                <a:ea typeface="Arial"/>
                <a:cs typeface="Arial"/>
                <a:sym typeface="Arial"/>
              </a:rPr>
              <a:t>При анализа на </a:t>
            </a:r>
            <a:r>
              <a:rPr lang="bg" sz="1800" u="sng" dirty="0">
                <a:latin typeface="Arial"/>
                <a:ea typeface="Arial"/>
                <a:cs typeface="Arial"/>
                <a:sym typeface="Arial"/>
              </a:rPr>
              <a:t>обявленията за изменение на договори за </a:t>
            </a:r>
            <a:r>
              <a:rPr lang="bg" sz="1800" i="1" u="sng" dirty="0">
                <a:latin typeface="Arial"/>
                <a:ea typeface="Arial"/>
                <a:cs typeface="Arial"/>
                <a:sym typeface="Arial"/>
              </a:rPr>
              <a:t>строителство</a:t>
            </a:r>
            <a:r>
              <a:rPr lang="bg" sz="1800" dirty="0">
                <a:latin typeface="Arial"/>
                <a:ea typeface="Arial"/>
                <a:cs typeface="Arial"/>
                <a:sym typeface="Arial"/>
              </a:rPr>
              <a:t> се установи, че стойността на измененията надвишава 15% от първоначалната стойност на договора</a:t>
            </a:r>
            <a:endParaRPr sz="1800" dirty="0">
              <a:solidFill>
                <a:srgbClr val="FF0000"/>
              </a:solidFill>
              <a:latin typeface="Arial"/>
              <a:ea typeface="Arial"/>
              <a:cs typeface="Arial"/>
              <a:sym typeface="Arial"/>
            </a:endParaRPr>
          </a:p>
          <a:p>
            <a:pPr marL="114300" lvl="0" indent="0" algn="just" rtl="0">
              <a:lnSpc>
                <a:spcPct val="115000"/>
              </a:lnSpc>
              <a:spcBef>
                <a:spcPts val="1160"/>
              </a:spcBef>
              <a:spcAft>
                <a:spcPts val="0"/>
              </a:spcAft>
              <a:buSzPts val="1800"/>
              <a:buNone/>
            </a:pPr>
            <a:endParaRPr sz="1800" b="1" i="1" dirty="0"/>
          </a:p>
          <a:p>
            <a:pPr marL="114300" lvl="0" indent="0" algn="just" rtl="0">
              <a:lnSpc>
                <a:spcPct val="115000"/>
              </a:lnSpc>
              <a:spcBef>
                <a:spcPts val="1160"/>
              </a:spcBef>
              <a:spcAft>
                <a:spcPts val="0"/>
              </a:spcAft>
              <a:buSzPts val="1800"/>
              <a:buNone/>
            </a:pPr>
            <a:endParaRPr sz="1800" b="1" i="1" dirty="0"/>
          </a:p>
          <a:p>
            <a:pPr marL="114300" lvl="0" indent="0" algn="just" rtl="0">
              <a:lnSpc>
                <a:spcPct val="115000"/>
              </a:lnSpc>
              <a:spcBef>
                <a:spcPts val="1160"/>
              </a:spcBef>
              <a:spcAft>
                <a:spcPts val="0"/>
              </a:spcAft>
              <a:buSzPts val="1800"/>
              <a:buNone/>
            </a:pPr>
            <a:endParaRPr sz="1800" i="1" dirty="0"/>
          </a:p>
          <a:p>
            <a:pPr marL="114300" lvl="0" indent="0" algn="just" rtl="0">
              <a:lnSpc>
                <a:spcPct val="115000"/>
              </a:lnSpc>
              <a:spcBef>
                <a:spcPts val="1160"/>
              </a:spcBef>
              <a:spcAft>
                <a:spcPts val="0"/>
              </a:spcAft>
              <a:buSzPts val="1800"/>
              <a:buNone/>
            </a:pPr>
            <a:endParaRPr sz="1800" dirty="0"/>
          </a:p>
          <a:p>
            <a:pPr marL="114300" lvl="0" indent="0" algn="ctr" rtl="0">
              <a:lnSpc>
                <a:spcPct val="115000"/>
              </a:lnSpc>
              <a:spcBef>
                <a:spcPts val="1160"/>
              </a:spcBef>
              <a:spcAft>
                <a:spcPts val="0"/>
              </a:spcAft>
              <a:buSzPts val="1800"/>
              <a:buNone/>
            </a:pPr>
            <a:endParaRPr sz="1800" dirty="0"/>
          </a:p>
          <a:p>
            <a:pPr marL="457200" lvl="0" indent="-342900" algn="ctr" rtl="0">
              <a:lnSpc>
                <a:spcPct val="115000"/>
              </a:lnSpc>
              <a:spcBef>
                <a:spcPts val="1160"/>
              </a:spcBef>
              <a:spcAft>
                <a:spcPts val="0"/>
              </a:spcAft>
              <a:buSzPts val="1800"/>
              <a:buNone/>
            </a:pPr>
            <a:endParaRPr sz="2000" dirty="0">
              <a:solidFill>
                <a:srgbClr val="FF0000"/>
              </a:solidFill>
              <a:latin typeface="Arial"/>
              <a:ea typeface="Arial"/>
              <a:cs typeface="Arial"/>
              <a:sym typeface="Arial"/>
            </a:endParaRPr>
          </a:p>
          <a:p>
            <a:pPr marL="457200" lvl="0" indent="-342900" algn="ctr" rtl="0">
              <a:lnSpc>
                <a:spcPct val="115000"/>
              </a:lnSpc>
              <a:spcBef>
                <a:spcPts val="1160"/>
              </a:spcBef>
              <a:spcAft>
                <a:spcPts val="0"/>
              </a:spcAft>
              <a:buSzPts val="1800"/>
              <a:buNone/>
            </a:pPr>
            <a:endParaRPr sz="2000" dirty="0">
              <a:solidFill>
                <a:srgbClr val="FF0000"/>
              </a:solidFill>
              <a:latin typeface="Arial"/>
              <a:ea typeface="Arial"/>
              <a:cs typeface="Arial"/>
              <a:sym typeface="Arial"/>
            </a:endParaRPr>
          </a:p>
          <a:p>
            <a:pPr marL="101600" lvl="0" indent="0" algn="ctr" rtl="0">
              <a:lnSpc>
                <a:spcPct val="100000"/>
              </a:lnSpc>
              <a:spcBef>
                <a:spcPts val="1800"/>
              </a:spcBef>
              <a:spcAft>
                <a:spcPts val="0"/>
              </a:spcAft>
              <a:buClr>
                <a:srgbClr val="666666"/>
              </a:buClr>
              <a:buSzPts val="2000"/>
              <a:buNone/>
            </a:pPr>
            <a:endParaRPr sz="2000" b="1" i="0" u="none" strike="noStrike" dirty="0">
              <a:solidFill>
                <a:srgbClr val="00B050"/>
              </a:solidFill>
              <a:latin typeface="Arial"/>
              <a:ea typeface="Arial"/>
              <a:cs typeface="Arial"/>
              <a:sym typeface="Arial"/>
            </a:endParaRPr>
          </a:p>
        </p:txBody>
      </p:sp>
      <p:sp>
        <p:nvSpPr>
          <p:cNvPr id="236" name="Google Shape;236;g38655a01f76_1_159"/>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pic>
        <p:nvPicPr>
          <p:cNvPr id="237" name="Google Shape;237;g38655a01f76_1_159"/>
          <p:cNvPicPr preferRelativeResize="0"/>
          <p:nvPr/>
        </p:nvPicPr>
        <p:blipFill rotWithShape="1">
          <a:blip r:embed="rId3">
            <a:alphaModFix/>
          </a:blip>
          <a:srcRect b="16199"/>
          <a:stretch>
            <a:fillRect/>
          </a:stretch>
        </p:blipFill>
        <p:spPr>
          <a:xfrm>
            <a:off x="10128528" y="0"/>
            <a:ext cx="1921091" cy="2011680"/>
          </a:xfrm>
          <a:prstGeom prst="rect">
            <a:avLst/>
          </a:prstGeom>
          <a:noFill/>
          <a:ln>
            <a:noFill/>
          </a:ln>
        </p:spPr>
      </p:pic>
      <p:pic>
        <p:nvPicPr>
          <p:cNvPr id="240" name="Google Shape;240;g38655a01f76_1_159"/>
          <p:cNvPicPr preferRelativeResize="0"/>
          <p:nvPr/>
        </p:nvPicPr>
        <p:blipFill>
          <a:blip r:embed="rId4">
            <a:alphaModFix/>
          </a:blip>
          <a:stretch>
            <a:fillRect/>
          </a:stretch>
        </p:blipFill>
        <p:spPr>
          <a:xfrm>
            <a:off x="609600" y="450329"/>
            <a:ext cx="1419225" cy="1409700"/>
          </a:xfrm>
          <a:prstGeom prst="rect">
            <a:avLst/>
          </a:prstGeom>
          <a:noFill/>
          <a:ln>
            <a:noFill/>
          </a:ln>
        </p:spPr>
      </p:pic>
      <p:sp>
        <p:nvSpPr>
          <p:cNvPr id="2" name="Google Shape;199;g38655a01f76_1_89">
            <a:extLst>
              <a:ext uri="{FF2B5EF4-FFF2-40B4-BE49-F238E27FC236}">
                <a16:creationId xmlns:a16="http://schemas.microsoft.com/office/drawing/2014/main" id="{8F57169B-9AC0-52F9-4B51-8C0FA1AA58DB}"/>
              </a:ext>
            </a:extLst>
          </p:cNvPr>
          <p:cNvSpPr txBox="1">
            <a:spLocks/>
          </p:cNvSpPr>
          <p:nvPr/>
        </p:nvSpPr>
        <p:spPr>
          <a:xfrm>
            <a:off x="0" y="124493"/>
            <a:ext cx="12191999" cy="11952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marL="50800">
              <a:lnSpc>
                <a:spcPct val="105000"/>
              </a:lnSpc>
              <a:spcBef>
                <a:spcPts val="600"/>
              </a:spcBef>
              <a:buSzPts val="990"/>
            </a:pPr>
            <a:r>
              <a:rPr lang="bg-BG" sz="3400" noProof="0" dirty="0">
                <a:solidFill>
                  <a:srgbClr val="12856F"/>
                </a:solidFill>
              </a:rPr>
              <a:t>Необосновани изменения</a:t>
            </a:r>
            <a:r>
              <a:rPr lang="en-US" sz="3400" noProof="0" dirty="0">
                <a:solidFill>
                  <a:srgbClr val="12856F"/>
                </a:solidFill>
              </a:rPr>
              <a:t> (VIII)</a:t>
            </a:r>
            <a:br>
              <a:rPr lang="bg-BG" sz="3400" noProof="0" dirty="0">
                <a:solidFill>
                  <a:srgbClr val="12856F"/>
                </a:solidFill>
              </a:rPr>
            </a:br>
            <a:r>
              <a:rPr lang="bg-BG" sz="2500" noProof="0" dirty="0">
                <a:solidFill>
                  <a:srgbClr val="12856F"/>
                </a:solidFill>
              </a:rPr>
              <a:t>Стъпка 1 – Кабинетно проучване</a:t>
            </a:r>
            <a:br>
              <a:rPr lang="bg-BG" sz="2500" noProof="0" dirty="0">
                <a:solidFill>
                  <a:srgbClr val="12856F"/>
                </a:solidFill>
              </a:rPr>
            </a:br>
            <a:r>
              <a:rPr lang="bg-BG" sz="2500" b="1" noProof="0" dirty="0">
                <a:solidFill>
                  <a:srgbClr val="12856F"/>
                </a:solidFill>
              </a:rPr>
              <a:t>Раздел Б: Информация за договора</a:t>
            </a:r>
            <a:endParaRPr lang="bg-BG" sz="2500" noProof="0" dirty="0">
              <a:solidFill>
                <a:srgbClr val="12856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8" name="Google Shape;248;g38655a01f76_1_166"/>
          <p:cNvSpPr txBox="1">
            <a:spLocks noGrp="1"/>
          </p:cNvSpPr>
          <p:nvPr>
            <p:ph type="body" idx="1"/>
          </p:nvPr>
        </p:nvSpPr>
        <p:spPr>
          <a:xfrm>
            <a:off x="609600" y="2011680"/>
            <a:ext cx="11440019" cy="4080609"/>
          </a:xfrm>
          <a:prstGeom prst="rect">
            <a:avLst/>
          </a:prstGeom>
          <a:noFill/>
          <a:ln>
            <a:noFill/>
          </a:ln>
        </p:spPr>
        <p:txBody>
          <a:bodyPr spcFirstLastPara="1" wrap="square" lIns="91425" tIns="45700" rIns="91425" bIns="45700" anchor="t" anchorCtr="0">
            <a:noAutofit/>
          </a:bodyPr>
          <a:lstStyle/>
          <a:p>
            <a:pPr lvl="0" indent="-342900" algn="ctr">
              <a:lnSpc>
                <a:spcPct val="115000"/>
              </a:lnSpc>
              <a:spcBef>
                <a:spcPts val="360"/>
              </a:spcBef>
              <a:buSzPts val="1800"/>
              <a:buNone/>
            </a:pPr>
            <a:r>
              <a:rPr lang="bg-BG" sz="1800" i="1" noProof="0" dirty="0">
                <a:solidFill>
                  <a:srgbClr val="FF0000"/>
                </a:solidFill>
              </a:rPr>
              <a:t> “</a:t>
            </a:r>
            <a:r>
              <a:rPr lang="bg-BG" sz="1800" b="1" i="1" noProof="0" dirty="0">
                <a:solidFill>
                  <a:srgbClr val="FF0000"/>
                </a:solidFill>
              </a:rPr>
              <a:t>ЧЕРВЕНИ ЛАМПИЧКИ“ (идентификация при анализа на документи)</a:t>
            </a:r>
          </a:p>
          <a:p>
            <a:pPr lvl="0" indent="-342900" algn="ctr">
              <a:lnSpc>
                <a:spcPct val="115000"/>
              </a:lnSpc>
              <a:spcBef>
                <a:spcPts val="360"/>
              </a:spcBef>
              <a:buSzPts val="1800"/>
              <a:buNone/>
            </a:pPr>
            <a:endParaRPr lang="bg-BG" sz="1800" i="1" noProof="0" dirty="0">
              <a:solidFill>
                <a:srgbClr val="FF0000"/>
              </a:solidFill>
            </a:endParaRPr>
          </a:p>
          <a:p>
            <a:pPr marL="457200" marR="0" lvl="0" indent="-342900" algn="just" defTabSz="914400" rtl="0" eaLnBrk="1" fontAlgn="auto" latinLnBrk="0" hangingPunct="1">
              <a:lnSpc>
                <a:spcPct val="115000"/>
              </a:lnSpc>
              <a:spcBef>
                <a:spcPts val="1200"/>
              </a:spcBef>
              <a:spcAft>
                <a:spcPts val="600"/>
              </a:spcAft>
              <a:buClr>
                <a:srgbClr val="404040"/>
              </a:buClr>
              <a:buSzPts val="1800"/>
              <a:buFont typeface="Noto Sans Symbols"/>
              <a:buChar char="❏"/>
              <a:tabLst/>
              <a:defRPr/>
            </a:pPr>
            <a:r>
              <a:rPr kumimoji="0" lang="bg-BG" sz="1800" b="0" i="0" u="none" strike="noStrike" kern="0" cap="none" spc="0" normalizeH="0" baseline="0" noProof="0" dirty="0">
                <a:ln>
                  <a:noFill/>
                </a:ln>
                <a:solidFill>
                  <a:srgbClr val="404040"/>
                </a:solidFill>
                <a:effectLst/>
                <a:uLnTx/>
                <a:uFillTx/>
                <a:latin typeface="Arial"/>
                <a:ea typeface="Arial"/>
                <a:cs typeface="Arial"/>
                <a:sym typeface="Arial"/>
              </a:rPr>
              <a:t>При анализа на </a:t>
            </a:r>
            <a:r>
              <a:rPr kumimoji="0" lang="bg-BG" sz="1800" b="0" i="0" u="sng" strike="noStrike" kern="0" cap="none" spc="0" normalizeH="0" baseline="0" noProof="0" dirty="0">
                <a:ln>
                  <a:noFill/>
                </a:ln>
                <a:solidFill>
                  <a:srgbClr val="404040"/>
                </a:solidFill>
                <a:effectLst/>
                <a:uLnTx/>
                <a:uFillTx/>
                <a:latin typeface="Arial"/>
                <a:ea typeface="Arial"/>
                <a:cs typeface="Arial"/>
                <a:sym typeface="Arial"/>
              </a:rPr>
              <a:t>обявленията за изменение на договори за </a:t>
            </a:r>
            <a:r>
              <a:rPr kumimoji="0" lang="bg-BG" sz="1800" b="0" i="1" u="sng" strike="noStrike" kern="0" cap="none" spc="0" normalizeH="0" baseline="0" noProof="0" dirty="0">
                <a:ln>
                  <a:noFill/>
                </a:ln>
                <a:solidFill>
                  <a:srgbClr val="404040"/>
                </a:solidFill>
                <a:effectLst/>
                <a:uLnTx/>
                <a:uFillTx/>
                <a:latin typeface="Arial"/>
                <a:ea typeface="Arial"/>
                <a:cs typeface="Arial"/>
                <a:sym typeface="Arial"/>
              </a:rPr>
              <a:t>услуги</a:t>
            </a:r>
            <a:r>
              <a:rPr kumimoji="0" lang="bg-BG" sz="1800" b="0" i="0" u="none" strike="noStrike" kern="0" cap="none" spc="0" normalizeH="0" baseline="0" noProof="0" dirty="0">
                <a:ln>
                  <a:noFill/>
                </a:ln>
                <a:solidFill>
                  <a:srgbClr val="404040"/>
                </a:solidFill>
                <a:effectLst/>
                <a:uLnTx/>
                <a:uFillTx/>
                <a:latin typeface="Arial"/>
                <a:ea typeface="Arial"/>
                <a:cs typeface="Arial"/>
                <a:sym typeface="Arial"/>
              </a:rPr>
              <a:t> се установи, че стойността на измененията надвишава 10% от първоначалната стойност на договора</a:t>
            </a:r>
          </a:p>
          <a:p>
            <a:pPr indent="-342900" algn="just">
              <a:lnSpc>
                <a:spcPct val="115000"/>
              </a:lnSpc>
              <a:spcBef>
                <a:spcPts val="1200"/>
              </a:spcBef>
              <a:spcAft>
                <a:spcPts val="600"/>
              </a:spcAft>
              <a:buSzPts val="1800"/>
              <a:buFont typeface="Noto Sans Symbols"/>
              <a:buChar char="❏"/>
              <a:defRPr/>
            </a:pPr>
            <a:r>
              <a:rPr kumimoji="0" lang="bg-BG" sz="1800" b="0" i="0" u="none" strike="noStrike" kern="0" cap="none" spc="0" normalizeH="0" baseline="0" noProof="0" dirty="0">
                <a:ln>
                  <a:noFill/>
                </a:ln>
                <a:solidFill>
                  <a:srgbClr val="404040"/>
                </a:solidFill>
                <a:effectLst/>
                <a:uLnTx/>
                <a:uFillTx/>
                <a:latin typeface="Arial"/>
                <a:ea typeface="Arial"/>
                <a:cs typeface="Arial"/>
                <a:sym typeface="Arial"/>
              </a:rPr>
              <a:t>При анализа на </a:t>
            </a:r>
            <a:r>
              <a:rPr kumimoji="0" lang="bg-BG" sz="1800" b="0" i="0" u="sng" strike="noStrike" kern="0" cap="none" spc="0" normalizeH="0" baseline="0" noProof="0" dirty="0">
                <a:ln>
                  <a:noFill/>
                </a:ln>
                <a:solidFill>
                  <a:srgbClr val="404040"/>
                </a:solidFill>
                <a:effectLst/>
                <a:uLnTx/>
                <a:uFillTx/>
                <a:latin typeface="Arial"/>
                <a:ea typeface="Arial"/>
                <a:cs typeface="Arial"/>
                <a:sym typeface="Arial"/>
              </a:rPr>
              <a:t>обявленията за изменение на договори</a:t>
            </a:r>
            <a:r>
              <a:rPr kumimoji="0" lang="bg-BG" sz="1800" b="0" i="0" u="none" strike="noStrike" kern="0" cap="none" spc="0" normalizeH="0" baseline="0" noProof="0" dirty="0">
                <a:ln>
                  <a:noFill/>
                </a:ln>
                <a:solidFill>
                  <a:srgbClr val="404040"/>
                </a:solidFill>
                <a:effectLst/>
                <a:uLnTx/>
                <a:uFillTx/>
                <a:latin typeface="Arial"/>
                <a:ea typeface="Arial"/>
                <a:cs typeface="Arial"/>
                <a:sym typeface="Arial"/>
              </a:rPr>
              <a:t> се установи</a:t>
            </a:r>
            <a:r>
              <a:rPr lang="bg-BG" sz="1800" noProof="0" dirty="0"/>
              <a:t>, че в сравнение с предходни договори, възложени от същия възлагащ орган, броят на обявленията с обосновка </a:t>
            </a:r>
            <a:r>
              <a:rPr lang="bg-BG" sz="1800" i="1" noProof="0" dirty="0"/>
              <a:t>непредвидени обстоятелства</a:t>
            </a:r>
            <a:r>
              <a:rPr lang="bg-BG" sz="1800" noProof="0" dirty="0"/>
              <a:t> се е увеличил</a:t>
            </a:r>
          </a:p>
          <a:p>
            <a:pPr lvl="0" indent="-342900" algn="just">
              <a:lnSpc>
                <a:spcPct val="115000"/>
              </a:lnSpc>
              <a:spcBef>
                <a:spcPts val="1200"/>
              </a:spcBef>
              <a:spcAft>
                <a:spcPts val="600"/>
              </a:spcAft>
              <a:buSzPts val="1800"/>
              <a:buFont typeface="Noto Sans Symbols"/>
              <a:buChar char="❏"/>
              <a:defRPr/>
            </a:pPr>
            <a:r>
              <a:rPr lang="bg-BG" sz="1800" noProof="0" dirty="0"/>
              <a:t>При анализа на </a:t>
            </a:r>
            <a:r>
              <a:rPr lang="bg-BG" sz="1800" u="sng" noProof="0" dirty="0"/>
              <a:t>обявленията за изменение на договори</a:t>
            </a:r>
            <a:r>
              <a:rPr lang="bg-BG" sz="1800" noProof="0" dirty="0"/>
              <a:t> се установи, че в сравнение с предходни договори, възложени от същия възлагащ орган, броят на обявленията с обосновка за </a:t>
            </a:r>
            <a:r>
              <a:rPr lang="bg-BG" sz="1800" i="1" noProof="0" dirty="0"/>
              <a:t>допълнителни строителни работи/услуги</a:t>
            </a:r>
            <a:r>
              <a:rPr lang="bg-BG" sz="1800" noProof="0" dirty="0"/>
              <a:t> се е увеличил</a:t>
            </a:r>
          </a:p>
          <a:p>
            <a:pPr marL="114300" lvl="0" indent="0" algn="just" rtl="0">
              <a:lnSpc>
                <a:spcPct val="115000"/>
              </a:lnSpc>
              <a:spcBef>
                <a:spcPts val="1160"/>
              </a:spcBef>
              <a:spcAft>
                <a:spcPts val="0"/>
              </a:spcAft>
              <a:buSzPts val="1800"/>
              <a:buNone/>
            </a:pPr>
            <a:endParaRPr lang="bg-BG" sz="1800" b="1" i="1" noProof="0" dirty="0"/>
          </a:p>
          <a:p>
            <a:pPr marL="114300" lvl="0" indent="0" algn="just" rtl="0">
              <a:lnSpc>
                <a:spcPct val="115000"/>
              </a:lnSpc>
              <a:spcBef>
                <a:spcPts val="1160"/>
              </a:spcBef>
              <a:spcAft>
                <a:spcPts val="0"/>
              </a:spcAft>
              <a:buSzPts val="1800"/>
              <a:buNone/>
            </a:pPr>
            <a:endParaRPr lang="bg-BG" sz="1800" i="1" noProof="0" dirty="0"/>
          </a:p>
          <a:p>
            <a:pPr marL="114300" lvl="0" indent="0" algn="just" rtl="0">
              <a:lnSpc>
                <a:spcPct val="115000"/>
              </a:lnSpc>
              <a:spcBef>
                <a:spcPts val="1160"/>
              </a:spcBef>
              <a:spcAft>
                <a:spcPts val="0"/>
              </a:spcAft>
              <a:buSzPts val="1800"/>
              <a:buNone/>
            </a:pPr>
            <a:endParaRPr lang="bg-BG" sz="1800" noProof="0" dirty="0"/>
          </a:p>
          <a:p>
            <a:pPr marL="114300" lvl="0" indent="0" algn="ctr" rtl="0">
              <a:lnSpc>
                <a:spcPct val="115000"/>
              </a:lnSpc>
              <a:spcBef>
                <a:spcPts val="1160"/>
              </a:spcBef>
              <a:spcAft>
                <a:spcPts val="0"/>
              </a:spcAft>
              <a:buSzPts val="1800"/>
              <a:buNone/>
            </a:pPr>
            <a:endParaRPr lang="bg-BG" sz="1800" noProof="0" dirty="0"/>
          </a:p>
          <a:p>
            <a:pPr marL="457200" lvl="0" indent="-342900" algn="ctr" rtl="0">
              <a:lnSpc>
                <a:spcPct val="115000"/>
              </a:lnSpc>
              <a:spcBef>
                <a:spcPts val="1160"/>
              </a:spcBef>
              <a:spcAft>
                <a:spcPts val="0"/>
              </a:spcAft>
              <a:buSzPts val="1800"/>
              <a:buNone/>
            </a:pPr>
            <a:endParaRPr lang="bg-BG" sz="2000" noProof="0" dirty="0">
              <a:solidFill>
                <a:srgbClr val="FF0000"/>
              </a:solidFill>
              <a:latin typeface="Arial"/>
              <a:ea typeface="Arial"/>
              <a:cs typeface="Arial"/>
              <a:sym typeface="Arial"/>
            </a:endParaRPr>
          </a:p>
          <a:p>
            <a:pPr marL="457200" lvl="0" indent="-342900" algn="ctr" rtl="0">
              <a:lnSpc>
                <a:spcPct val="115000"/>
              </a:lnSpc>
              <a:spcBef>
                <a:spcPts val="1160"/>
              </a:spcBef>
              <a:spcAft>
                <a:spcPts val="0"/>
              </a:spcAft>
              <a:buSzPts val="1800"/>
              <a:buNone/>
            </a:pPr>
            <a:endParaRPr lang="bg-BG" sz="2000" noProof="0" dirty="0">
              <a:solidFill>
                <a:srgbClr val="FF0000"/>
              </a:solidFill>
              <a:latin typeface="Arial"/>
              <a:ea typeface="Arial"/>
              <a:cs typeface="Arial"/>
              <a:sym typeface="Arial"/>
            </a:endParaRPr>
          </a:p>
          <a:p>
            <a:pPr marL="101600" lvl="0" indent="0" algn="ctr" rtl="0">
              <a:lnSpc>
                <a:spcPct val="100000"/>
              </a:lnSpc>
              <a:spcBef>
                <a:spcPts val="1800"/>
              </a:spcBef>
              <a:spcAft>
                <a:spcPts val="0"/>
              </a:spcAft>
              <a:buClr>
                <a:srgbClr val="666666"/>
              </a:buClr>
              <a:buSzPts val="2000"/>
              <a:buNone/>
            </a:pPr>
            <a:endParaRPr lang="bg-BG" sz="2000" b="1" i="0" u="none" strike="noStrike" noProof="0" dirty="0">
              <a:solidFill>
                <a:srgbClr val="00B050"/>
              </a:solidFill>
              <a:latin typeface="Arial"/>
              <a:ea typeface="Arial"/>
              <a:cs typeface="Arial"/>
              <a:sym typeface="Arial"/>
            </a:endParaRPr>
          </a:p>
        </p:txBody>
      </p:sp>
      <p:sp>
        <p:nvSpPr>
          <p:cNvPr id="246" name="Google Shape;246;g38655a01f76_1_166"/>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bg-BG" noProof="0" smtClean="0"/>
              <a:t>17</a:t>
            </a:fld>
            <a:endParaRPr lang="bg-BG" noProof="0" dirty="0"/>
          </a:p>
        </p:txBody>
      </p:sp>
      <p:pic>
        <p:nvPicPr>
          <p:cNvPr id="250" name="Google Shape;250;g38655a01f76_1_166"/>
          <p:cNvPicPr preferRelativeResize="0"/>
          <p:nvPr/>
        </p:nvPicPr>
        <p:blipFill>
          <a:blip r:embed="rId3">
            <a:alphaModFix/>
          </a:blip>
          <a:stretch>
            <a:fillRect/>
          </a:stretch>
        </p:blipFill>
        <p:spPr>
          <a:xfrm>
            <a:off x="822600" y="449044"/>
            <a:ext cx="1419225" cy="1409700"/>
          </a:xfrm>
          <a:prstGeom prst="rect">
            <a:avLst/>
          </a:prstGeom>
          <a:noFill/>
          <a:ln>
            <a:noFill/>
          </a:ln>
        </p:spPr>
      </p:pic>
      <p:sp>
        <p:nvSpPr>
          <p:cNvPr id="2" name="Google Shape;199;g38655a01f76_1_89">
            <a:extLst>
              <a:ext uri="{FF2B5EF4-FFF2-40B4-BE49-F238E27FC236}">
                <a16:creationId xmlns:a16="http://schemas.microsoft.com/office/drawing/2014/main" id="{6502A237-1B2A-665A-B996-54FE5377F03C}"/>
              </a:ext>
            </a:extLst>
          </p:cNvPr>
          <p:cNvSpPr txBox="1">
            <a:spLocks/>
          </p:cNvSpPr>
          <p:nvPr/>
        </p:nvSpPr>
        <p:spPr>
          <a:xfrm>
            <a:off x="0" y="121922"/>
            <a:ext cx="12191999" cy="11952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marL="50800">
              <a:lnSpc>
                <a:spcPct val="105000"/>
              </a:lnSpc>
              <a:spcBef>
                <a:spcPts val="600"/>
              </a:spcBef>
              <a:buSzPts val="990"/>
            </a:pPr>
            <a:r>
              <a:rPr lang="bg-BG" sz="3400" noProof="0" dirty="0">
                <a:solidFill>
                  <a:srgbClr val="12856F"/>
                </a:solidFill>
              </a:rPr>
              <a:t>Необосновани изменения (IX)</a:t>
            </a:r>
            <a:br>
              <a:rPr lang="bg-BG" sz="3400" noProof="0" dirty="0">
                <a:solidFill>
                  <a:srgbClr val="12856F"/>
                </a:solidFill>
              </a:rPr>
            </a:br>
            <a:r>
              <a:rPr lang="bg-BG" sz="2500" noProof="0" dirty="0">
                <a:solidFill>
                  <a:srgbClr val="12856F"/>
                </a:solidFill>
              </a:rPr>
              <a:t>Стъпка 1 – Кабинетно проучване</a:t>
            </a:r>
            <a:br>
              <a:rPr lang="bg-BG" sz="2500" noProof="0" dirty="0">
                <a:solidFill>
                  <a:srgbClr val="12856F"/>
                </a:solidFill>
              </a:rPr>
            </a:br>
            <a:r>
              <a:rPr lang="bg-BG" sz="2500" b="1" noProof="0" dirty="0">
                <a:solidFill>
                  <a:srgbClr val="12856F"/>
                </a:solidFill>
              </a:rPr>
              <a:t>Раздел Б: Информация за договора</a:t>
            </a:r>
            <a:endParaRPr lang="bg-BG" sz="2500" noProof="0" dirty="0">
              <a:solidFill>
                <a:srgbClr val="12856F"/>
              </a:solidFill>
            </a:endParaRPr>
          </a:p>
        </p:txBody>
      </p:sp>
      <p:pic>
        <p:nvPicPr>
          <p:cNvPr id="3" name="Google Shape;237;g38655a01f76_1_159">
            <a:extLst>
              <a:ext uri="{FF2B5EF4-FFF2-40B4-BE49-F238E27FC236}">
                <a16:creationId xmlns:a16="http://schemas.microsoft.com/office/drawing/2014/main" id="{AE490D4B-06DA-9C52-E28B-B46E9CED7E32}"/>
              </a:ext>
            </a:extLst>
          </p:cNvPr>
          <p:cNvPicPr preferRelativeResize="0"/>
          <p:nvPr/>
        </p:nvPicPr>
        <p:blipFill rotWithShape="1">
          <a:blip r:embed="rId4">
            <a:alphaModFix/>
          </a:blip>
          <a:srcRect b="16199"/>
          <a:stretch>
            <a:fillRect/>
          </a:stretch>
        </p:blipFill>
        <p:spPr>
          <a:xfrm>
            <a:off x="10128528" y="0"/>
            <a:ext cx="1921091" cy="201168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3a7d24077f4_0_191"/>
          <p:cNvSpPr txBox="1">
            <a:spLocks noGrp="1"/>
          </p:cNvSpPr>
          <p:nvPr>
            <p:ph type="title"/>
          </p:nvPr>
        </p:nvSpPr>
        <p:spPr>
          <a:xfrm>
            <a:off x="609600" y="188640"/>
            <a:ext cx="10972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258" name="Google Shape;258;g3a7d24077f4_0_191"/>
          <p:cNvSpPr txBox="1">
            <a:spLocks noGrp="1"/>
          </p:cNvSpPr>
          <p:nvPr>
            <p:ph type="body" idx="1"/>
          </p:nvPr>
        </p:nvSpPr>
        <p:spPr>
          <a:xfrm>
            <a:off x="609600" y="1484785"/>
            <a:ext cx="10972800" cy="45261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59" name="Google Shape;259;g3a7d24077f4_0_191"/>
          <p:cNvSpPr txBox="1">
            <a:spLocks noGrp="1"/>
          </p:cNvSpPr>
          <p:nvPr>
            <p:ph type="sldNum" idx="12"/>
          </p:nvPr>
        </p:nvSpPr>
        <p:spPr>
          <a:xfrm>
            <a:off x="8737600" y="6245225"/>
            <a:ext cx="2844900" cy="476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18</a:t>
            </a:fld>
            <a:endParaRPr/>
          </a:p>
        </p:txBody>
      </p:sp>
      <p:sp>
        <p:nvSpPr>
          <p:cNvPr id="261" name="Google Shape;261;g3a7d24077f4_0_191"/>
          <p:cNvSpPr txBox="1"/>
          <p:nvPr/>
        </p:nvSpPr>
        <p:spPr>
          <a:xfrm>
            <a:off x="0" y="6314084"/>
            <a:ext cx="30000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bg" sz="1000">
                <a:solidFill>
                  <a:schemeClr val="lt1"/>
                </a:solidFill>
              </a:rPr>
              <a:t>Източник: Pixabay</a:t>
            </a:r>
            <a:endParaRPr sz="1000">
              <a:solidFill>
                <a:schemeClr val="lt1"/>
              </a:solidFill>
            </a:endParaRPr>
          </a:p>
        </p:txBody>
      </p:sp>
      <p:pic>
        <p:nvPicPr>
          <p:cNvPr id="2" name="Google Shape;260;g3a7d24077f4_0_191">
            <a:extLst>
              <a:ext uri="{FF2B5EF4-FFF2-40B4-BE49-F238E27FC236}">
                <a16:creationId xmlns:a16="http://schemas.microsoft.com/office/drawing/2014/main" id="{3F5CB661-302C-6943-1E51-D533F5C4DCCB}"/>
              </a:ext>
            </a:extLst>
          </p:cNvPr>
          <p:cNvPicPr preferRelativeResize="0"/>
          <p:nvPr/>
        </p:nvPicPr>
        <p:blipFill>
          <a:blip r:embed="rId3">
            <a:alphaModFix/>
          </a:blip>
          <a:stretch>
            <a:fillRect/>
          </a:stretch>
        </p:blipFill>
        <p:spPr>
          <a:xfrm>
            <a:off x="-112050" y="-610950"/>
            <a:ext cx="12304051" cy="7468949"/>
          </a:xfrm>
          <a:prstGeom prst="rect">
            <a:avLst/>
          </a:prstGeom>
          <a:noFill/>
          <a:ln>
            <a:noFill/>
          </a:ln>
        </p:spPr>
      </p:pic>
      <p:sp>
        <p:nvSpPr>
          <p:cNvPr id="3" name="Google Shape;142;g3a8d4f1cfa1_0_0">
            <a:extLst>
              <a:ext uri="{FF2B5EF4-FFF2-40B4-BE49-F238E27FC236}">
                <a16:creationId xmlns:a16="http://schemas.microsoft.com/office/drawing/2014/main" id="{983AC202-D592-7A6C-7727-65F2FCF5971A}"/>
              </a:ext>
            </a:extLst>
          </p:cNvPr>
          <p:cNvSpPr txBox="1"/>
          <p:nvPr/>
        </p:nvSpPr>
        <p:spPr>
          <a:xfrm>
            <a:off x="0" y="6350101"/>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bg1"/>
                </a:solidFill>
                <a:latin typeface="Arial"/>
                <a:ea typeface="Arial"/>
                <a:cs typeface="Arial"/>
                <a:sym typeface="Arial"/>
              </a:rPr>
              <a:t>Източник изображение: Pixabay</a:t>
            </a:r>
            <a:endParaRPr sz="1000" b="0" i="0" u="none" strike="noStrike" cap="none" dirty="0">
              <a:solidFill>
                <a:schemeClr val="bg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38655a01f76_1_173"/>
          <p:cNvSpPr txBox="1">
            <a:spLocks noGrp="1"/>
          </p:cNvSpPr>
          <p:nvPr>
            <p:ph type="body" idx="2"/>
          </p:nvPr>
        </p:nvSpPr>
        <p:spPr>
          <a:xfrm>
            <a:off x="329784" y="1600201"/>
            <a:ext cx="11252400" cy="4526100"/>
          </a:xfrm>
          <a:prstGeom prst="rect">
            <a:avLst/>
          </a:prstGeom>
          <a:noFill/>
          <a:ln>
            <a:noFill/>
          </a:ln>
        </p:spPr>
        <p:txBody>
          <a:bodyPr spcFirstLastPara="1" wrap="square" lIns="91425" tIns="45700" rIns="91425" bIns="45700" anchor="t" anchorCtr="0">
            <a:noAutofit/>
          </a:bodyPr>
          <a:lstStyle/>
          <a:p>
            <a:pPr marL="114300" marR="0" lvl="0" indent="0" algn="ctr" defTabSz="914400" rtl="0" eaLnBrk="1" fontAlgn="auto" latinLnBrk="0" hangingPunct="1">
              <a:lnSpc>
                <a:spcPct val="115000"/>
              </a:lnSpc>
              <a:spcBef>
                <a:spcPts val="1160"/>
              </a:spcBef>
              <a:spcAft>
                <a:spcPts val="0"/>
              </a:spcAft>
              <a:buClr>
                <a:srgbClr val="404040"/>
              </a:buClr>
              <a:buSzPts val="1800"/>
              <a:buFont typeface="Arial"/>
              <a:buNone/>
              <a:tabLst/>
              <a:defRPr/>
            </a:pPr>
            <a:r>
              <a:rPr kumimoji="0" lang="ru-RU" sz="1800" b="1" i="0" u="none" strike="noStrike" kern="0" cap="none" spc="0" normalizeH="0" baseline="0" noProof="0" dirty="0">
                <a:ln>
                  <a:noFill/>
                </a:ln>
                <a:solidFill>
                  <a:srgbClr val="404040"/>
                </a:solidFill>
                <a:effectLst/>
                <a:uLnTx/>
                <a:uFillTx/>
                <a:latin typeface="Arial"/>
                <a:cs typeface="Arial"/>
                <a:sym typeface="Arial"/>
              </a:rPr>
              <a:t>Казус от </a:t>
            </a:r>
            <a:r>
              <a:rPr kumimoji="0" lang="bg-BG" sz="1800" b="1" i="0" u="none" strike="noStrike" kern="0" cap="none" spc="0" normalizeH="0" baseline="0" noProof="0" dirty="0">
                <a:ln>
                  <a:noFill/>
                </a:ln>
                <a:solidFill>
                  <a:srgbClr val="404040"/>
                </a:solidFill>
                <a:effectLst/>
                <a:uLnTx/>
                <a:uFillTx/>
                <a:latin typeface="Arial"/>
                <a:cs typeface="Arial"/>
                <a:sym typeface="Arial"/>
              </a:rPr>
              <a:t>практиката – </a:t>
            </a:r>
            <a:r>
              <a:rPr kumimoji="0" lang="bg-BG" sz="1800" b="1" i="0" u="none" strike="noStrike" kern="0" cap="none" spc="0" normalizeH="0" baseline="0" noProof="0" dirty="0">
                <a:ln>
                  <a:noFill/>
                </a:ln>
                <a:solidFill>
                  <a:srgbClr val="FF0000"/>
                </a:solidFill>
                <a:effectLst/>
                <a:uLnTx/>
                <a:uFillTx/>
                <a:latin typeface="Arial"/>
                <a:cs typeface="Arial"/>
                <a:sym typeface="Arial"/>
              </a:rPr>
              <a:t>откриване на „червени лампички</a:t>
            </a:r>
            <a:r>
              <a:rPr kumimoji="0" lang="ru-RU" sz="1800" b="1" i="0" u="none" strike="noStrike" kern="0" cap="none" spc="0" normalizeH="0" baseline="0" noProof="0" dirty="0">
                <a:ln>
                  <a:noFill/>
                </a:ln>
                <a:solidFill>
                  <a:srgbClr val="FF0000"/>
                </a:solidFill>
                <a:effectLst/>
                <a:uLnTx/>
                <a:uFillTx/>
                <a:latin typeface="Arial"/>
                <a:cs typeface="Arial"/>
                <a:sym typeface="Arial"/>
              </a:rPr>
              <a:t>“</a:t>
            </a:r>
            <a:endParaRPr kumimoji="0" lang="ru-RU" sz="1800" b="0" i="0" u="none" strike="noStrike" kern="0" cap="none" spc="0" normalizeH="0" baseline="0" noProof="0" dirty="0">
              <a:ln>
                <a:noFill/>
              </a:ln>
              <a:solidFill>
                <a:srgbClr val="FF0000"/>
              </a:solidFill>
              <a:effectLst/>
              <a:uLnTx/>
              <a:uFillTx/>
              <a:latin typeface="Arial"/>
              <a:cs typeface="Arial"/>
              <a:sym typeface="Arial"/>
            </a:endParaRPr>
          </a:p>
          <a:p>
            <a:pPr marL="101600" marR="0" lvl="0" indent="0" algn="ctr" defTabSz="914400" rtl="0" eaLnBrk="1" fontAlgn="auto" latinLnBrk="0" hangingPunct="1">
              <a:lnSpc>
                <a:spcPct val="100000"/>
              </a:lnSpc>
              <a:spcBef>
                <a:spcPts val="1000"/>
              </a:spcBef>
              <a:spcAft>
                <a:spcPts val="0"/>
              </a:spcAft>
              <a:buClr>
                <a:srgbClr val="666666"/>
              </a:buClr>
              <a:buSzPts val="2000"/>
              <a:buFont typeface="Arial"/>
              <a:buNone/>
              <a:tabLst/>
              <a:defRPr/>
            </a:pPr>
            <a:r>
              <a:rPr kumimoji="0" lang="ru-RU" sz="1800" b="0" i="1" u="none" strike="noStrike" kern="0" cap="none" spc="0" normalizeH="0" baseline="0" noProof="0" dirty="0">
                <a:ln>
                  <a:noFill/>
                </a:ln>
                <a:solidFill>
                  <a:srgbClr val="12856F"/>
                </a:solidFill>
                <a:effectLst/>
                <a:uLnTx/>
                <a:uFillTx/>
                <a:latin typeface="Arial"/>
                <a:cs typeface="Arial"/>
                <a:sym typeface="Arial"/>
              </a:rPr>
              <a:t> </a:t>
            </a:r>
            <a:r>
              <a:rPr kumimoji="0" lang="bg" sz="1800" b="0" i="0" u="none" strike="noStrike" kern="0" cap="none" spc="0" normalizeH="0" baseline="0" noProof="0" dirty="0">
                <a:ln>
                  <a:noFill/>
                </a:ln>
                <a:solidFill>
                  <a:srgbClr val="FF0000"/>
                </a:solidFill>
                <a:effectLst/>
                <a:uLnTx/>
                <a:uFillTx/>
                <a:latin typeface="Arial"/>
                <a:cs typeface="Arial"/>
                <a:sym typeface="Arial"/>
              </a:rPr>
              <a:t>ПОЛША</a:t>
            </a:r>
          </a:p>
          <a:p>
            <a:pPr marL="101600" marR="0" lvl="0" indent="0" algn="ctr" defTabSz="914400" rtl="0" eaLnBrk="1" fontAlgn="auto" latinLnBrk="0" hangingPunct="1">
              <a:lnSpc>
                <a:spcPct val="100000"/>
              </a:lnSpc>
              <a:spcBef>
                <a:spcPts val="1000"/>
              </a:spcBef>
              <a:spcAft>
                <a:spcPts val="0"/>
              </a:spcAft>
              <a:buClr>
                <a:srgbClr val="666666"/>
              </a:buClr>
              <a:buSzPts val="2000"/>
              <a:buFont typeface="Arial"/>
              <a:buNone/>
              <a:tabLst/>
              <a:defRPr/>
            </a:pPr>
            <a:endParaRPr sz="1800" b="1" dirty="0">
              <a:latin typeface="Arial"/>
              <a:ea typeface="Arial"/>
              <a:cs typeface="Arial"/>
              <a:sym typeface="Arial"/>
            </a:endParaRPr>
          </a:p>
          <a:p>
            <a:pPr marL="0" lvl="0" indent="0" algn="ctr" rtl="0">
              <a:lnSpc>
                <a:spcPct val="100000"/>
              </a:lnSpc>
              <a:spcBef>
                <a:spcPts val="1600"/>
              </a:spcBef>
              <a:spcAft>
                <a:spcPts val="0"/>
              </a:spcAft>
              <a:buSzPts val="2000"/>
              <a:buNone/>
            </a:pPr>
            <a:r>
              <a:rPr lang="bg" sz="1800" dirty="0">
                <a:latin typeface="Arial"/>
                <a:ea typeface="Arial"/>
                <a:cs typeface="Arial"/>
                <a:sym typeface="Arial"/>
              </a:rPr>
              <a:t>Брой обявления за изменение на договори за обществени поръчки в Полша:</a:t>
            </a:r>
          </a:p>
          <a:p>
            <a:pPr marL="285750" indent="-285750" algn="ctr">
              <a:spcBef>
                <a:spcPts val="1600"/>
              </a:spcBef>
              <a:buSzPts val="2000"/>
            </a:pPr>
            <a:r>
              <a:rPr lang="bg" sz="1800" dirty="0">
                <a:latin typeface="Arial"/>
                <a:ea typeface="Arial"/>
                <a:cs typeface="Arial"/>
                <a:sym typeface="Arial"/>
              </a:rPr>
              <a:t>01.01.2018 г. – 28.02.2021 г. </a:t>
            </a:r>
            <a:r>
              <a:rPr lang="bg" sz="1800" b="1" dirty="0">
                <a:latin typeface="Arial"/>
                <a:ea typeface="Arial"/>
                <a:cs typeface="Arial"/>
                <a:sym typeface="Arial"/>
              </a:rPr>
              <a:t>са публикувани 3393 обявления</a:t>
            </a:r>
          </a:p>
          <a:p>
            <a:pPr marL="285750" indent="-285750" algn="ctr">
              <a:spcBef>
                <a:spcPts val="1600"/>
              </a:spcBef>
              <a:buSzPts val="2000"/>
            </a:pPr>
            <a:r>
              <a:rPr lang="bg" sz="1800" dirty="0">
                <a:latin typeface="Arial"/>
                <a:ea typeface="Arial"/>
                <a:cs typeface="Arial"/>
                <a:sym typeface="Arial"/>
              </a:rPr>
              <a:t>01.03.2021 г. – 31.05.2024 г. </a:t>
            </a:r>
            <a:r>
              <a:rPr lang="bg" sz="1800" b="1" dirty="0">
                <a:latin typeface="Arial"/>
                <a:ea typeface="Arial"/>
                <a:cs typeface="Arial"/>
                <a:sym typeface="Arial"/>
              </a:rPr>
              <a:t>са публикувани 17 990 обявления</a:t>
            </a:r>
            <a:endParaRPr sz="1800" b="1" dirty="0">
              <a:latin typeface="Arial"/>
              <a:ea typeface="Arial"/>
              <a:cs typeface="Arial"/>
              <a:sym typeface="Arial"/>
            </a:endParaRPr>
          </a:p>
          <a:p>
            <a:pPr marL="0" lvl="0" indent="0" algn="ctr" rtl="0">
              <a:lnSpc>
                <a:spcPct val="100000"/>
              </a:lnSpc>
              <a:spcBef>
                <a:spcPts val="1600"/>
              </a:spcBef>
              <a:spcAft>
                <a:spcPts val="0"/>
              </a:spcAft>
              <a:buSzPts val="2000"/>
              <a:buNone/>
            </a:pPr>
            <a:endParaRPr lang="bg" sz="1800" dirty="0">
              <a:latin typeface="Arial"/>
              <a:ea typeface="Arial"/>
              <a:cs typeface="Arial"/>
              <a:sym typeface="Arial"/>
            </a:endParaRPr>
          </a:p>
          <a:p>
            <a:pPr marL="0" lvl="0" indent="0" algn="ctr" rtl="0">
              <a:lnSpc>
                <a:spcPct val="100000"/>
              </a:lnSpc>
              <a:spcBef>
                <a:spcPts val="1600"/>
              </a:spcBef>
              <a:spcAft>
                <a:spcPts val="0"/>
              </a:spcAft>
              <a:buSzPts val="2000"/>
              <a:buNone/>
            </a:pPr>
            <a:r>
              <a:rPr lang="bg" sz="1800" dirty="0">
                <a:latin typeface="Arial"/>
                <a:ea typeface="Arial"/>
                <a:cs typeface="Arial"/>
                <a:sym typeface="Arial"/>
              </a:rPr>
              <a:t>Това рязко увеличение на броя на измененията в договорите повдига въпроси относно правилното тълкуване на понятието „непредвидими обстоятелства“</a:t>
            </a:r>
          </a:p>
          <a:p>
            <a:pPr marL="0" lvl="0" indent="0" rtl="0">
              <a:lnSpc>
                <a:spcPct val="100000"/>
              </a:lnSpc>
              <a:spcBef>
                <a:spcPts val="1600"/>
              </a:spcBef>
              <a:spcAft>
                <a:spcPts val="0"/>
              </a:spcAft>
              <a:buSzPts val="2000"/>
              <a:buNone/>
            </a:pPr>
            <a:r>
              <a:rPr lang="bg" sz="1200" dirty="0"/>
              <a:t>Източник: А. Wenerski: „Zmiany umów w sprawie zamówień publicznych w świetle wyroku Trybunału Sprawiedliwości Unii Europejskiej z 7 grudnia 2023“ - https://researchportal.amu.edu.pl/info/article/UAM7c04a76b59074a1eb9e1544e23e70e05/</a:t>
            </a:r>
            <a:endParaRPr sz="1200" dirty="0"/>
          </a:p>
        </p:txBody>
      </p:sp>
      <p:sp>
        <p:nvSpPr>
          <p:cNvPr id="267" name="Google Shape;267;g38655a01f76_1_173"/>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pic>
        <p:nvPicPr>
          <p:cNvPr id="268" name="Google Shape;268;g38655a01f76_1_173"/>
          <p:cNvPicPr preferRelativeResize="0"/>
          <p:nvPr/>
        </p:nvPicPr>
        <p:blipFill rotWithShape="1">
          <a:blip r:embed="rId3">
            <a:alphaModFix/>
          </a:blip>
          <a:srcRect b="10"/>
          <a:stretch/>
        </p:blipFill>
        <p:spPr>
          <a:xfrm>
            <a:off x="10128528" y="0"/>
            <a:ext cx="1921091" cy="2400300"/>
          </a:xfrm>
          <a:prstGeom prst="rect">
            <a:avLst/>
          </a:prstGeom>
          <a:noFill/>
          <a:ln>
            <a:noFill/>
          </a:ln>
        </p:spPr>
      </p:pic>
      <p:pic>
        <p:nvPicPr>
          <p:cNvPr id="270" name="Google Shape;270;g38655a01f76_1_173"/>
          <p:cNvPicPr preferRelativeResize="0"/>
          <p:nvPr/>
        </p:nvPicPr>
        <p:blipFill>
          <a:blip r:embed="rId4">
            <a:alphaModFix/>
          </a:blip>
          <a:stretch>
            <a:fillRect/>
          </a:stretch>
        </p:blipFill>
        <p:spPr>
          <a:xfrm>
            <a:off x="488947" y="1600201"/>
            <a:ext cx="2153475" cy="1339450"/>
          </a:xfrm>
          <a:prstGeom prst="rect">
            <a:avLst/>
          </a:prstGeom>
          <a:noFill/>
          <a:ln>
            <a:noFill/>
          </a:ln>
        </p:spPr>
      </p:pic>
      <p:sp>
        <p:nvSpPr>
          <p:cNvPr id="2" name="Google Shape;199;g38655a01f76_1_89">
            <a:extLst>
              <a:ext uri="{FF2B5EF4-FFF2-40B4-BE49-F238E27FC236}">
                <a16:creationId xmlns:a16="http://schemas.microsoft.com/office/drawing/2014/main" id="{C52B7C31-90C9-A299-0D6C-AAF66C8672ED}"/>
              </a:ext>
            </a:extLst>
          </p:cNvPr>
          <p:cNvSpPr txBox="1">
            <a:spLocks/>
          </p:cNvSpPr>
          <p:nvPr/>
        </p:nvSpPr>
        <p:spPr>
          <a:xfrm>
            <a:off x="0" y="100280"/>
            <a:ext cx="12191999" cy="11952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marL="50800">
              <a:lnSpc>
                <a:spcPct val="105000"/>
              </a:lnSpc>
              <a:spcBef>
                <a:spcPts val="600"/>
              </a:spcBef>
              <a:buSzPts val="990"/>
            </a:pPr>
            <a:r>
              <a:rPr lang="bg-BG" sz="3400" noProof="0" dirty="0">
                <a:solidFill>
                  <a:srgbClr val="12856F"/>
                </a:solidFill>
              </a:rPr>
              <a:t>Необосновани изменения</a:t>
            </a:r>
            <a:r>
              <a:rPr lang="en-US" sz="3400" noProof="0" dirty="0">
                <a:solidFill>
                  <a:srgbClr val="12856F"/>
                </a:solidFill>
              </a:rPr>
              <a:t> (X)</a:t>
            </a:r>
            <a:br>
              <a:rPr lang="bg-BG" sz="3400" noProof="0" dirty="0">
                <a:solidFill>
                  <a:srgbClr val="12856F"/>
                </a:solidFill>
              </a:rPr>
            </a:br>
            <a:r>
              <a:rPr lang="bg-BG" sz="2500" noProof="0" dirty="0">
                <a:solidFill>
                  <a:srgbClr val="12856F"/>
                </a:solidFill>
              </a:rPr>
              <a:t>Стъпка 1 – Кабинетно проучване</a:t>
            </a:r>
            <a:br>
              <a:rPr lang="bg-BG" sz="2500" noProof="0" dirty="0">
                <a:solidFill>
                  <a:srgbClr val="12856F"/>
                </a:solidFill>
              </a:rPr>
            </a:br>
            <a:r>
              <a:rPr lang="bg-BG" sz="2500" b="1" noProof="0" dirty="0">
                <a:solidFill>
                  <a:srgbClr val="12856F"/>
                </a:solidFill>
              </a:rPr>
              <a:t>Раздел Б: Информация за договора</a:t>
            </a:r>
            <a:endParaRPr lang="bg-BG" sz="2500" noProof="0" dirty="0">
              <a:solidFill>
                <a:srgbClr val="12856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3a7d24077f4_0_101"/>
          <p:cNvSpPr txBox="1">
            <a:spLocks noGrp="1"/>
          </p:cNvSpPr>
          <p:nvPr>
            <p:ph type="title"/>
          </p:nvPr>
        </p:nvSpPr>
        <p:spPr>
          <a:xfrm>
            <a:off x="609600" y="188640"/>
            <a:ext cx="10972800" cy="1143000"/>
          </a:xfrm>
          <a:prstGeom prst="rect">
            <a:avLst/>
          </a:prstGeom>
        </p:spPr>
        <p:txBody>
          <a:bodyPr spcFirstLastPara="1" wrap="square" lIns="91425" tIns="45700" rIns="91425" bIns="45700" anchor="ctr" anchorCtr="0">
            <a:normAutofit/>
          </a:bodyPr>
          <a:lstStyle/>
          <a:p>
            <a:pPr lvl="0"/>
            <a:r>
              <a:rPr lang="bg-BG" dirty="0">
                <a:solidFill>
                  <a:srgbClr val="12856F"/>
                </a:solidFill>
              </a:rPr>
              <a:t>Да започваме</a:t>
            </a:r>
            <a:r>
              <a:rPr lang="bg" dirty="0">
                <a:solidFill>
                  <a:srgbClr val="12856F"/>
                </a:solidFill>
              </a:rPr>
              <a:t>!</a:t>
            </a:r>
            <a:endParaRPr dirty="0"/>
          </a:p>
        </p:txBody>
      </p:sp>
      <p:sp>
        <p:nvSpPr>
          <p:cNvPr id="89" name="Google Shape;89;g3a7d24077f4_0_101"/>
          <p:cNvSpPr txBox="1">
            <a:spLocks noGrp="1"/>
          </p:cNvSpPr>
          <p:nvPr>
            <p:ph type="body" idx="2"/>
          </p:nvPr>
        </p:nvSpPr>
        <p:spPr>
          <a:xfrm>
            <a:off x="5887450" y="2994125"/>
            <a:ext cx="5384700" cy="3080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bg" sz="1900" b="1" dirty="0">
                <a:solidFill>
                  <a:srgbClr val="12856F"/>
                </a:solidFill>
              </a:rPr>
              <a:t>Стъпка 1 – Кабинетно проучване </a:t>
            </a:r>
            <a:br>
              <a:rPr lang="en-US" sz="1900" dirty="0">
                <a:solidFill>
                  <a:srgbClr val="12856F"/>
                </a:solidFill>
              </a:rPr>
            </a:br>
            <a:endParaRPr lang="bg-BG" sz="1900" dirty="0">
              <a:solidFill>
                <a:srgbClr val="12856F"/>
              </a:solidFill>
            </a:endParaRPr>
          </a:p>
          <a:p>
            <a:pPr marL="0" lvl="0" indent="0" algn="l" rtl="0">
              <a:lnSpc>
                <a:spcPct val="115000"/>
              </a:lnSpc>
              <a:spcBef>
                <a:spcPts val="0"/>
              </a:spcBef>
              <a:spcAft>
                <a:spcPts val="0"/>
              </a:spcAft>
              <a:buNone/>
            </a:pPr>
            <a:r>
              <a:rPr lang="bg" sz="1900" b="1" dirty="0">
                <a:solidFill>
                  <a:srgbClr val="12856F"/>
                </a:solidFill>
              </a:rPr>
              <a:t>Раздел Б</a:t>
            </a:r>
            <a:r>
              <a:rPr lang="bg" sz="1900" dirty="0">
                <a:solidFill>
                  <a:srgbClr val="12856F"/>
                </a:solidFill>
              </a:rPr>
              <a:t> </a:t>
            </a:r>
            <a:endParaRPr lang="ru-RU" sz="1900" dirty="0">
              <a:solidFill>
                <a:srgbClr val="12856F"/>
              </a:solidFill>
            </a:endParaRPr>
          </a:p>
          <a:p>
            <a:pPr marL="0" lvl="0" indent="0" algn="l" rtl="0">
              <a:lnSpc>
                <a:spcPct val="115000"/>
              </a:lnSpc>
              <a:spcBef>
                <a:spcPts val="800"/>
              </a:spcBef>
              <a:spcAft>
                <a:spcPts val="0"/>
              </a:spcAft>
              <a:buNone/>
            </a:pPr>
            <a:r>
              <a:rPr lang="ru-RU" sz="1900" dirty="0">
                <a:solidFill>
                  <a:srgbClr val="12856F"/>
                </a:solidFill>
              </a:rPr>
              <a:t>Изменения на договора</a:t>
            </a:r>
          </a:p>
          <a:p>
            <a:pPr marL="0" lvl="0" indent="0" algn="l" rtl="0">
              <a:lnSpc>
                <a:spcPct val="115000"/>
              </a:lnSpc>
              <a:spcBef>
                <a:spcPts val="800"/>
              </a:spcBef>
              <a:spcAft>
                <a:spcPts val="0"/>
              </a:spcAft>
              <a:buNone/>
            </a:pPr>
            <a:endParaRPr sz="1900" b="1" dirty="0">
              <a:solidFill>
                <a:srgbClr val="12856F"/>
              </a:solidFill>
            </a:endParaRPr>
          </a:p>
          <a:p>
            <a:pPr marL="0" lvl="0" indent="0" algn="l" rtl="0">
              <a:lnSpc>
                <a:spcPct val="115000"/>
              </a:lnSpc>
              <a:spcBef>
                <a:spcPts val="360"/>
              </a:spcBef>
              <a:spcAft>
                <a:spcPts val="0"/>
              </a:spcAft>
              <a:buClr>
                <a:schemeClr val="dk1"/>
              </a:buClr>
              <a:buSzPts val="1800"/>
              <a:buFont typeface="Arial"/>
              <a:buNone/>
            </a:pPr>
            <a:r>
              <a:rPr lang="bg" sz="1900" b="1" dirty="0">
                <a:solidFill>
                  <a:srgbClr val="12856F"/>
                </a:solidFill>
              </a:rPr>
              <a:t>Корупционен модел: Необосновани </a:t>
            </a:r>
            <a:r>
              <a:rPr lang="ru-RU" sz="1900" b="1" dirty="0">
                <a:solidFill>
                  <a:srgbClr val="12856F"/>
                </a:solidFill>
              </a:rPr>
              <a:t>изменения на</a:t>
            </a:r>
            <a:r>
              <a:rPr lang="bg" sz="1900" b="1" dirty="0">
                <a:solidFill>
                  <a:srgbClr val="12856F"/>
                </a:solidFill>
              </a:rPr>
              <a:t> договора / разширяване на обхвата</a:t>
            </a:r>
            <a:endParaRPr sz="1900" b="1" dirty="0">
              <a:solidFill>
                <a:srgbClr val="12856F"/>
              </a:solidFill>
            </a:endParaRPr>
          </a:p>
          <a:p>
            <a:pPr marL="0" lvl="0" indent="0" algn="l" rtl="0">
              <a:lnSpc>
                <a:spcPct val="115000"/>
              </a:lnSpc>
              <a:spcBef>
                <a:spcPts val="0"/>
              </a:spcBef>
              <a:spcAft>
                <a:spcPts val="0"/>
              </a:spcAft>
              <a:buNone/>
            </a:pPr>
            <a:endParaRPr sz="1900" dirty="0">
              <a:solidFill>
                <a:srgbClr val="12856F"/>
              </a:solidFill>
            </a:endParaRPr>
          </a:p>
          <a:p>
            <a:pPr marL="0" lvl="0" indent="0" algn="l" rtl="0">
              <a:lnSpc>
                <a:spcPct val="115000"/>
              </a:lnSpc>
              <a:spcBef>
                <a:spcPts val="800"/>
              </a:spcBef>
              <a:spcAft>
                <a:spcPts val="800"/>
              </a:spcAft>
              <a:buNone/>
            </a:pPr>
            <a:endParaRPr sz="1900" dirty="0">
              <a:solidFill>
                <a:srgbClr val="12856F"/>
              </a:solidFill>
            </a:endParaRPr>
          </a:p>
        </p:txBody>
      </p:sp>
      <p:sp>
        <p:nvSpPr>
          <p:cNvPr id="90" name="Google Shape;90;g3a7d24077f4_0_101"/>
          <p:cNvSpPr txBox="1">
            <a:spLocks noGrp="1"/>
          </p:cNvSpPr>
          <p:nvPr>
            <p:ph type="sldNum" idx="12"/>
          </p:nvPr>
        </p:nvSpPr>
        <p:spPr>
          <a:xfrm>
            <a:off x="8737600" y="6245225"/>
            <a:ext cx="2844900" cy="476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2</a:t>
            </a:fld>
            <a:endParaRPr/>
          </a:p>
        </p:txBody>
      </p:sp>
      <p:pic>
        <p:nvPicPr>
          <p:cNvPr id="91" name="Google Shape;91;g3a7d24077f4_0_101"/>
          <p:cNvPicPr preferRelativeResize="0"/>
          <p:nvPr/>
        </p:nvPicPr>
        <p:blipFill rotWithShape="1">
          <a:blip r:embed="rId3">
            <a:alphaModFix/>
          </a:blip>
          <a:srcRect b="10"/>
          <a:stretch/>
        </p:blipFill>
        <p:spPr>
          <a:xfrm>
            <a:off x="10128528" y="0"/>
            <a:ext cx="1921091" cy="2400300"/>
          </a:xfrm>
          <a:prstGeom prst="rect">
            <a:avLst/>
          </a:prstGeom>
          <a:noFill/>
          <a:ln>
            <a:noFill/>
          </a:ln>
        </p:spPr>
      </p:pic>
      <p:pic>
        <p:nvPicPr>
          <p:cNvPr id="2" name="Picture 1">
            <a:extLst>
              <a:ext uri="{FF2B5EF4-FFF2-40B4-BE49-F238E27FC236}">
                <a16:creationId xmlns:a16="http://schemas.microsoft.com/office/drawing/2014/main" id="{F1D6ABE9-67D0-2210-BC6F-F8AEFFF20FFF}"/>
              </a:ext>
            </a:extLst>
          </p:cNvPr>
          <p:cNvPicPr>
            <a:picLocks noChangeAspect="1"/>
          </p:cNvPicPr>
          <p:nvPr/>
        </p:nvPicPr>
        <p:blipFill>
          <a:blip r:embed="rId4"/>
          <a:stretch>
            <a:fillRect/>
          </a:stretch>
        </p:blipFill>
        <p:spPr>
          <a:xfrm>
            <a:off x="609500" y="1210235"/>
            <a:ext cx="4346103" cy="5647765"/>
          </a:xfrm>
          <a:prstGeom prst="rect">
            <a:avLst/>
          </a:prstGeom>
          <a:ln>
            <a:solidFill>
              <a:schemeClr val="accent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38655a01f76_1_181"/>
          <p:cNvSpPr txBox="1">
            <a:spLocks noGrp="1"/>
          </p:cNvSpPr>
          <p:nvPr>
            <p:ph type="body" idx="2"/>
          </p:nvPr>
        </p:nvSpPr>
        <p:spPr>
          <a:xfrm>
            <a:off x="329784" y="1600201"/>
            <a:ext cx="11252400" cy="4526100"/>
          </a:xfrm>
          <a:prstGeom prst="rect">
            <a:avLst/>
          </a:prstGeom>
          <a:noFill/>
          <a:ln>
            <a:noFill/>
          </a:ln>
        </p:spPr>
        <p:txBody>
          <a:bodyPr spcFirstLastPara="1" wrap="square" lIns="91425" tIns="45700" rIns="91425" bIns="45700" anchor="t" anchorCtr="0">
            <a:noAutofit/>
          </a:bodyPr>
          <a:lstStyle/>
          <a:p>
            <a:pPr marL="114300" marR="0" lvl="0" indent="0" algn="ctr" defTabSz="914400" rtl="0" eaLnBrk="1" fontAlgn="auto" latinLnBrk="0" hangingPunct="1">
              <a:lnSpc>
                <a:spcPct val="115000"/>
              </a:lnSpc>
              <a:spcBef>
                <a:spcPts val="1160"/>
              </a:spcBef>
              <a:spcAft>
                <a:spcPts val="0"/>
              </a:spcAft>
              <a:buClr>
                <a:srgbClr val="404040"/>
              </a:buClr>
              <a:buSzPts val="1800"/>
              <a:buFont typeface="Arial"/>
              <a:buNone/>
              <a:tabLst/>
              <a:defRPr/>
            </a:pPr>
            <a:r>
              <a:rPr kumimoji="0" lang="ru-RU" sz="1800" b="1" i="0" u="none" strike="noStrike" kern="0" cap="none" spc="0" normalizeH="0" baseline="0" noProof="0" dirty="0">
                <a:ln>
                  <a:noFill/>
                </a:ln>
                <a:solidFill>
                  <a:srgbClr val="404040"/>
                </a:solidFill>
                <a:effectLst/>
                <a:uLnTx/>
                <a:uFillTx/>
                <a:latin typeface="Arial"/>
                <a:cs typeface="Arial"/>
                <a:sym typeface="Arial"/>
              </a:rPr>
              <a:t>Казус от </a:t>
            </a:r>
            <a:r>
              <a:rPr kumimoji="0" lang="bg-BG" sz="1800" b="1" i="0" u="none" strike="noStrike" kern="0" cap="none" spc="0" normalizeH="0" baseline="0" noProof="0" dirty="0">
                <a:ln>
                  <a:noFill/>
                </a:ln>
                <a:solidFill>
                  <a:srgbClr val="404040"/>
                </a:solidFill>
                <a:effectLst/>
                <a:uLnTx/>
                <a:uFillTx/>
                <a:latin typeface="Arial"/>
                <a:cs typeface="Arial"/>
                <a:sym typeface="Arial"/>
              </a:rPr>
              <a:t>практиката – </a:t>
            </a:r>
            <a:r>
              <a:rPr kumimoji="0" lang="bg-BG" sz="1800" b="1" i="0" u="none" strike="noStrike" kern="0" cap="none" spc="0" normalizeH="0" baseline="0" noProof="0" dirty="0">
                <a:ln>
                  <a:noFill/>
                </a:ln>
                <a:solidFill>
                  <a:srgbClr val="FF0000"/>
                </a:solidFill>
                <a:effectLst/>
                <a:uLnTx/>
                <a:uFillTx/>
                <a:latin typeface="Arial"/>
                <a:cs typeface="Arial"/>
                <a:sym typeface="Arial"/>
              </a:rPr>
              <a:t>откриване на „червени лампички</a:t>
            </a:r>
            <a:r>
              <a:rPr kumimoji="0" lang="ru-RU" sz="1800" b="1" i="0" u="none" strike="noStrike" kern="0" cap="none" spc="0" normalizeH="0" baseline="0" noProof="0" dirty="0">
                <a:ln>
                  <a:noFill/>
                </a:ln>
                <a:solidFill>
                  <a:srgbClr val="FF0000"/>
                </a:solidFill>
                <a:effectLst/>
                <a:uLnTx/>
                <a:uFillTx/>
                <a:latin typeface="Arial"/>
                <a:cs typeface="Arial"/>
                <a:sym typeface="Arial"/>
              </a:rPr>
              <a:t>“</a:t>
            </a:r>
            <a:endParaRPr kumimoji="0" lang="ru-RU" sz="1800" b="0" i="0" u="none" strike="noStrike" kern="0" cap="none" spc="0" normalizeH="0" baseline="0" noProof="0" dirty="0">
              <a:ln>
                <a:noFill/>
              </a:ln>
              <a:solidFill>
                <a:srgbClr val="FF0000"/>
              </a:solidFill>
              <a:effectLst/>
              <a:uLnTx/>
              <a:uFillTx/>
              <a:latin typeface="Arial"/>
              <a:cs typeface="Arial"/>
              <a:sym typeface="Arial"/>
            </a:endParaRPr>
          </a:p>
          <a:p>
            <a:pPr marL="101600" marR="0" lvl="0" indent="0" algn="ctr" defTabSz="914400" rtl="0" eaLnBrk="1" fontAlgn="auto" latinLnBrk="0" hangingPunct="1">
              <a:lnSpc>
                <a:spcPct val="100000"/>
              </a:lnSpc>
              <a:spcBef>
                <a:spcPts val="1000"/>
              </a:spcBef>
              <a:spcAft>
                <a:spcPts val="0"/>
              </a:spcAft>
              <a:buClr>
                <a:srgbClr val="666666"/>
              </a:buClr>
              <a:buSzPts val="2000"/>
              <a:buFont typeface="Arial"/>
              <a:buNone/>
              <a:tabLst/>
              <a:defRPr/>
            </a:pPr>
            <a:r>
              <a:rPr kumimoji="0" lang="ru-RU" sz="1800" b="0" i="1" u="none" strike="noStrike" kern="0" cap="none" spc="0" normalizeH="0" baseline="0" noProof="0" dirty="0">
                <a:ln>
                  <a:noFill/>
                </a:ln>
                <a:solidFill>
                  <a:srgbClr val="12856F"/>
                </a:solidFill>
                <a:effectLst/>
                <a:uLnTx/>
                <a:uFillTx/>
                <a:latin typeface="Arial"/>
                <a:cs typeface="Arial"/>
                <a:sym typeface="Arial"/>
              </a:rPr>
              <a:t> </a:t>
            </a:r>
            <a:r>
              <a:rPr kumimoji="0" lang="bg" sz="1800" b="0" i="0" u="none" strike="noStrike" kern="0" cap="none" spc="0" normalizeH="0" baseline="0" noProof="0" dirty="0">
                <a:ln>
                  <a:noFill/>
                </a:ln>
                <a:solidFill>
                  <a:srgbClr val="FF0000"/>
                </a:solidFill>
                <a:effectLst/>
                <a:uLnTx/>
                <a:uFillTx/>
                <a:latin typeface="Arial"/>
                <a:cs typeface="Arial"/>
                <a:sym typeface="Arial"/>
              </a:rPr>
              <a:t>БЪЛГАРИ</a:t>
            </a:r>
          </a:p>
          <a:p>
            <a:pPr marL="0" lvl="0" indent="0" algn="ctr" rtl="0">
              <a:lnSpc>
                <a:spcPct val="100000"/>
              </a:lnSpc>
              <a:spcBef>
                <a:spcPts val="1600"/>
              </a:spcBef>
              <a:spcAft>
                <a:spcPts val="0"/>
              </a:spcAft>
              <a:buSzPts val="2000"/>
              <a:buNone/>
            </a:pPr>
            <a:endParaRPr sz="1800" b="1" dirty="0">
              <a:latin typeface="Arial"/>
              <a:ea typeface="Arial"/>
              <a:cs typeface="Arial"/>
              <a:sym typeface="Arial"/>
            </a:endParaRPr>
          </a:p>
          <a:p>
            <a:pPr marL="0" lvl="0" indent="0" algn="ctr" rtl="0">
              <a:lnSpc>
                <a:spcPct val="100000"/>
              </a:lnSpc>
              <a:spcBef>
                <a:spcPts val="1600"/>
              </a:spcBef>
              <a:spcAft>
                <a:spcPts val="0"/>
              </a:spcAft>
              <a:buClr>
                <a:srgbClr val="404040"/>
              </a:buClr>
              <a:buSzPts val="2000"/>
              <a:buFont typeface="Arial"/>
              <a:buNone/>
            </a:pPr>
            <a:r>
              <a:rPr lang="bg" sz="1800" dirty="0">
                <a:latin typeface="Arial"/>
                <a:ea typeface="Arial"/>
                <a:cs typeface="Arial"/>
                <a:sym typeface="Arial"/>
              </a:rPr>
              <a:t>В рамките на срока за изпълнение са издадени </a:t>
            </a:r>
            <a:r>
              <a:rPr lang="bg" sz="1800" b="1" dirty="0">
                <a:latin typeface="Arial"/>
                <a:ea typeface="Arial"/>
                <a:cs typeface="Arial"/>
                <a:sym typeface="Arial"/>
              </a:rPr>
              <a:t>шест</a:t>
            </a:r>
            <a:r>
              <a:rPr lang="bg" sz="1800" dirty="0">
                <a:latin typeface="Arial"/>
                <a:ea typeface="Arial"/>
                <a:cs typeface="Arial"/>
                <a:sym typeface="Arial"/>
              </a:rPr>
              <a:t> известия за спиране на строителните работи, пет от които се дължат на „неблагоприятни метеорологични условия“, а едно – на необходимост от преразглеждане на инвестиционния проект.</a:t>
            </a:r>
            <a:endParaRPr dirty="0"/>
          </a:p>
          <a:p>
            <a:pPr marL="0" lvl="0" indent="0" algn="ctr" rtl="0">
              <a:lnSpc>
                <a:spcPct val="100000"/>
              </a:lnSpc>
              <a:spcBef>
                <a:spcPts val="1600"/>
              </a:spcBef>
              <a:spcAft>
                <a:spcPts val="0"/>
              </a:spcAft>
              <a:buClr>
                <a:srgbClr val="404040"/>
              </a:buClr>
              <a:buSzPts val="2000"/>
              <a:buFont typeface="Arial"/>
              <a:buNone/>
            </a:pPr>
            <a:r>
              <a:rPr lang="bg" sz="1800" b="1" dirty="0">
                <a:latin typeface="Arial"/>
                <a:ea typeface="Arial"/>
                <a:cs typeface="Arial"/>
                <a:sym typeface="Arial"/>
              </a:rPr>
              <a:t>Обикновените метеорологични условия, които не представляват „непредвидими обстоятелства“ </a:t>
            </a:r>
            <a:r>
              <a:rPr lang="bg" sz="1800" dirty="0">
                <a:latin typeface="Arial"/>
                <a:ea typeface="Arial"/>
                <a:cs typeface="Arial"/>
                <a:sym typeface="Arial"/>
              </a:rPr>
              <a:t>по смисъла на съображение 109 от Директива 2014/24, и законовата забрана – обявена преди възлагането на договора – за строителни работи през определен период </a:t>
            </a:r>
            <a:r>
              <a:rPr lang="bg" sz="1800" b="1" dirty="0">
                <a:latin typeface="Arial"/>
                <a:ea typeface="Arial"/>
                <a:cs typeface="Arial"/>
                <a:sym typeface="Arial"/>
              </a:rPr>
              <a:t>представляват ли обективно оправдание за неизпълнение на договора в срок</a:t>
            </a:r>
            <a:r>
              <a:rPr lang="bg" sz="1800" dirty="0">
                <a:latin typeface="Arial"/>
                <a:ea typeface="Arial"/>
                <a:cs typeface="Arial"/>
                <a:sym typeface="Arial"/>
              </a:rPr>
              <a:t>?</a:t>
            </a:r>
            <a:endParaRPr dirty="0"/>
          </a:p>
          <a:p>
            <a:pPr marL="0" lvl="0" indent="0" algn="ctr" rtl="0">
              <a:lnSpc>
                <a:spcPct val="100000"/>
              </a:lnSpc>
              <a:spcBef>
                <a:spcPts val="1600"/>
              </a:spcBef>
              <a:spcAft>
                <a:spcPts val="0"/>
              </a:spcAft>
              <a:buClr>
                <a:srgbClr val="404040"/>
              </a:buClr>
              <a:buSzPts val="2000"/>
              <a:buFont typeface="Arial"/>
              <a:buNone/>
            </a:pPr>
            <a:r>
              <a:rPr lang="bg" sz="1800" b="1" dirty="0">
                <a:latin typeface="Arial"/>
                <a:ea typeface="Arial"/>
                <a:cs typeface="Arial"/>
                <a:sym typeface="Arial"/>
              </a:rPr>
              <a:t>Обикновените метеорологични условия </a:t>
            </a:r>
            <a:r>
              <a:rPr lang="bg" sz="1800" dirty="0">
                <a:latin typeface="Arial"/>
                <a:ea typeface="Arial"/>
                <a:cs typeface="Arial"/>
                <a:sym typeface="Arial"/>
              </a:rPr>
              <a:t>(…) не могат да се считат за обстоятелства, които един добросъвестен възложител не би могъл да предвиди (…).</a:t>
            </a:r>
            <a:endParaRPr sz="1800" b="1" dirty="0">
              <a:latin typeface="Arial"/>
              <a:ea typeface="Arial"/>
              <a:cs typeface="Arial"/>
              <a:sym typeface="Arial"/>
            </a:endParaRPr>
          </a:p>
        </p:txBody>
      </p:sp>
      <p:sp>
        <p:nvSpPr>
          <p:cNvPr id="276" name="Google Shape;276;g38655a01f76_1_181"/>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pic>
        <p:nvPicPr>
          <p:cNvPr id="277" name="Google Shape;277;g38655a01f76_1_181"/>
          <p:cNvPicPr preferRelativeResize="0"/>
          <p:nvPr/>
        </p:nvPicPr>
        <p:blipFill rotWithShape="1">
          <a:blip r:embed="rId3">
            <a:alphaModFix/>
          </a:blip>
          <a:srcRect b="10"/>
          <a:stretch/>
        </p:blipFill>
        <p:spPr>
          <a:xfrm>
            <a:off x="10128528" y="0"/>
            <a:ext cx="1921091" cy="2400300"/>
          </a:xfrm>
          <a:prstGeom prst="rect">
            <a:avLst/>
          </a:prstGeom>
          <a:noFill/>
          <a:ln>
            <a:noFill/>
          </a:ln>
        </p:spPr>
      </p:pic>
      <p:pic>
        <p:nvPicPr>
          <p:cNvPr id="279" name="Google Shape;279;g38655a01f76_1_181"/>
          <p:cNvPicPr preferRelativeResize="0"/>
          <p:nvPr/>
        </p:nvPicPr>
        <p:blipFill>
          <a:blip r:embed="rId4">
            <a:alphaModFix/>
          </a:blip>
          <a:stretch>
            <a:fillRect/>
          </a:stretch>
        </p:blipFill>
        <p:spPr>
          <a:xfrm>
            <a:off x="609600" y="1519900"/>
            <a:ext cx="1921100" cy="1278405"/>
          </a:xfrm>
          <a:prstGeom prst="rect">
            <a:avLst/>
          </a:prstGeom>
          <a:noFill/>
          <a:ln w="9525" cap="flat" cmpd="sng">
            <a:solidFill>
              <a:srgbClr val="595959"/>
            </a:solidFill>
            <a:prstDash val="solid"/>
            <a:round/>
            <a:headEnd type="none" w="sm" len="sm"/>
            <a:tailEnd type="none" w="sm" len="sm"/>
          </a:ln>
        </p:spPr>
      </p:pic>
      <p:sp>
        <p:nvSpPr>
          <p:cNvPr id="2" name="Google Shape;199;g38655a01f76_1_89">
            <a:extLst>
              <a:ext uri="{FF2B5EF4-FFF2-40B4-BE49-F238E27FC236}">
                <a16:creationId xmlns:a16="http://schemas.microsoft.com/office/drawing/2014/main" id="{AF7C7E06-D63F-BE61-A774-AA0AACB762BA}"/>
              </a:ext>
            </a:extLst>
          </p:cNvPr>
          <p:cNvSpPr txBox="1">
            <a:spLocks/>
          </p:cNvSpPr>
          <p:nvPr/>
        </p:nvSpPr>
        <p:spPr>
          <a:xfrm>
            <a:off x="0" y="112312"/>
            <a:ext cx="12191999" cy="11952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marL="50800">
              <a:lnSpc>
                <a:spcPct val="105000"/>
              </a:lnSpc>
              <a:spcBef>
                <a:spcPts val="600"/>
              </a:spcBef>
              <a:buSzPts val="990"/>
            </a:pPr>
            <a:r>
              <a:rPr lang="bg-BG" sz="3400" noProof="0" dirty="0">
                <a:solidFill>
                  <a:srgbClr val="12856F"/>
                </a:solidFill>
              </a:rPr>
              <a:t>Необосновани изменения</a:t>
            </a:r>
            <a:r>
              <a:rPr lang="en-US" sz="3400" noProof="0" dirty="0">
                <a:solidFill>
                  <a:srgbClr val="12856F"/>
                </a:solidFill>
              </a:rPr>
              <a:t> (XI)</a:t>
            </a:r>
            <a:br>
              <a:rPr lang="bg-BG" sz="3400" noProof="0" dirty="0">
                <a:solidFill>
                  <a:srgbClr val="12856F"/>
                </a:solidFill>
              </a:rPr>
            </a:br>
            <a:r>
              <a:rPr lang="bg-BG" sz="2500" noProof="0" dirty="0">
                <a:solidFill>
                  <a:srgbClr val="12856F"/>
                </a:solidFill>
              </a:rPr>
              <a:t>Стъпка 1 – Кабинетно проучване</a:t>
            </a:r>
            <a:br>
              <a:rPr lang="bg-BG" sz="2500" noProof="0" dirty="0">
                <a:solidFill>
                  <a:srgbClr val="12856F"/>
                </a:solidFill>
              </a:rPr>
            </a:br>
            <a:r>
              <a:rPr lang="bg-BG" sz="2500" b="1" noProof="0" dirty="0">
                <a:solidFill>
                  <a:srgbClr val="12856F"/>
                </a:solidFill>
              </a:rPr>
              <a:t>Раздел Б: Информация за договора</a:t>
            </a:r>
            <a:endParaRPr lang="bg-BG" sz="2500" noProof="0" dirty="0">
              <a:solidFill>
                <a:srgbClr val="12856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g3a787ae05d8_0_71"/>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285" name="Google Shape;285;g3a787ae05d8_0_71"/>
          <p:cNvSpPr txBox="1"/>
          <p:nvPr/>
        </p:nvSpPr>
        <p:spPr>
          <a:xfrm>
            <a:off x="1039885" y="1295750"/>
            <a:ext cx="5166600" cy="526294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bg" sz="3000" b="1" dirty="0">
                <a:solidFill>
                  <a:srgbClr val="12856F"/>
                </a:solidFill>
              </a:rPr>
              <a:t>Благодарим Ви за вниманието!</a:t>
            </a:r>
            <a:endParaRPr sz="3000" b="1" dirty="0">
              <a:solidFill>
                <a:srgbClr val="12856F"/>
              </a:solidFill>
            </a:endParaRPr>
          </a:p>
          <a:p>
            <a:pPr marL="0" lvl="0" indent="0" algn="ctr" rtl="0">
              <a:spcBef>
                <a:spcPts val="0"/>
              </a:spcBef>
              <a:spcAft>
                <a:spcPts val="0"/>
              </a:spcAft>
              <a:buClr>
                <a:schemeClr val="dk1"/>
              </a:buClr>
              <a:buSzPts val="1100"/>
              <a:buFont typeface="Arial"/>
              <a:buNone/>
            </a:pPr>
            <a:endParaRPr sz="3000" b="1" dirty="0">
              <a:solidFill>
                <a:srgbClr val="12856F"/>
              </a:solidFill>
            </a:endParaRPr>
          </a:p>
          <a:p>
            <a:pPr marL="0" lvl="0" indent="0" algn="ctr" rtl="0">
              <a:spcBef>
                <a:spcPts val="0"/>
              </a:spcBef>
              <a:spcAft>
                <a:spcPts val="0"/>
              </a:spcAft>
              <a:buClr>
                <a:schemeClr val="dk1"/>
              </a:buClr>
              <a:buSzPts val="1100"/>
              <a:buFont typeface="Arial"/>
              <a:buNone/>
            </a:pPr>
            <a:r>
              <a:rPr lang="bg" sz="3000" b="1" dirty="0">
                <a:solidFill>
                  <a:srgbClr val="12856F"/>
                </a:solidFill>
              </a:rPr>
              <a:t>Надяваме се, че насоките за откриване на индикации за риск от корупция ще засилят гражданския контрол върху търговете </a:t>
            </a:r>
            <a:r>
              <a:rPr lang="ru-RU" sz="3000" b="1" dirty="0">
                <a:solidFill>
                  <a:srgbClr val="12856F"/>
                </a:solidFill>
              </a:rPr>
              <a:t>за </a:t>
            </a:r>
            <a:r>
              <a:rPr lang="bg-BG" sz="3000" b="1" noProof="0" dirty="0">
                <a:solidFill>
                  <a:srgbClr val="12856F"/>
                </a:solidFill>
              </a:rPr>
              <a:t>опазване на околната </a:t>
            </a:r>
            <a:r>
              <a:rPr lang="ru-RU" sz="3000" b="1" dirty="0">
                <a:solidFill>
                  <a:srgbClr val="12856F"/>
                </a:solidFill>
              </a:rPr>
              <a:t>среда и климата</a:t>
            </a:r>
            <a:endParaRPr sz="3000" b="1" dirty="0">
              <a:solidFill>
                <a:srgbClr val="12856F"/>
              </a:solidFill>
            </a:endParaRPr>
          </a:p>
        </p:txBody>
      </p:sp>
      <p:pic>
        <p:nvPicPr>
          <p:cNvPr id="287" name="Google Shape;287;g3a787ae05d8_0_71" descr="Ein Bild, das Logo, Grafiken, Schrift, Grafikdesign enthält.&#10;&#10;Automatisch generierte Beschreibung"/>
          <p:cNvPicPr preferRelativeResize="0"/>
          <p:nvPr/>
        </p:nvPicPr>
        <p:blipFill rotWithShape="1">
          <a:blip r:embed="rId4">
            <a:alphaModFix/>
          </a:blip>
          <a:srcRect/>
          <a:stretch/>
        </p:blipFill>
        <p:spPr>
          <a:xfrm>
            <a:off x="6487294" y="0"/>
            <a:ext cx="5487563" cy="6858002"/>
          </a:xfrm>
          <a:prstGeom prst="rect">
            <a:avLst/>
          </a:prstGeom>
          <a:noFill/>
          <a:ln>
            <a:noFill/>
          </a:ln>
        </p:spPr>
      </p:pic>
      <p:pic>
        <p:nvPicPr>
          <p:cNvPr id="2" name="Picture 1" descr="Blue and white text on a black background&#10;&#10;AI-generated content may be incorrect.">
            <a:extLst>
              <a:ext uri="{FF2B5EF4-FFF2-40B4-BE49-F238E27FC236}">
                <a16:creationId xmlns:a16="http://schemas.microsoft.com/office/drawing/2014/main" id="{C826EC5D-78C0-C21F-3CFD-5B488BEAB2AE}"/>
              </a:ext>
            </a:extLst>
          </p:cNvPr>
          <p:cNvPicPr>
            <a:picLocks noChangeAspect="1"/>
          </p:cNvPicPr>
          <p:nvPr/>
        </p:nvPicPr>
        <p:blipFill>
          <a:blip r:embed="rId5"/>
          <a:stretch>
            <a:fillRect/>
          </a:stretch>
        </p:blipFill>
        <p:spPr>
          <a:xfrm>
            <a:off x="580841" y="457200"/>
            <a:ext cx="2388502" cy="526387"/>
          </a:xfrm>
          <a:prstGeom prst="rect">
            <a:avLst/>
          </a:prstGeom>
        </p:spPr>
      </p:pic>
      <p:pic>
        <p:nvPicPr>
          <p:cNvPr id="3" name="Picture 2" descr="A close up of a card&#10;&#10;AI-generated content may be incorrect.">
            <a:extLst>
              <a:ext uri="{FF2B5EF4-FFF2-40B4-BE49-F238E27FC236}">
                <a16:creationId xmlns:a16="http://schemas.microsoft.com/office/drawing/2014/main" id="{2FDB8DB6-8B77-8B98-C892-D1BC3FC8C9A7}"/>
              </a:ext>
            </a:extLst>
          </p:cNvPr>
          <p:cNvPicPr>
            <a:picLocks noChangeAspect="1"/>
          </p:cNvPicPr>
          <p:nvPr/>
        </p:nvPicPr>
        <p:blipFill>
          <a:blip r:embed="rId6"/>
          <a:stretch>
            <a:fillRect/>
          </a:stretch>
        </p:blipFill>
        <p:spPr>
          <a:xfrm>
            <a:off x="3234690" y="282290"/>
            <a:ext cx="6332220" cy="1013460"/>
          </a:xfrm>
          <a:prstGeom prst="rect">
            <a:avLst/>
          </a:prstGeom>
        </p:spPr>
      </p:pic>
      <p:sp>
        <p:nvSpPr>
          <p:cNvPr id="4" name="Google Shape;157;g3a812e12007_0_1">
            <a:extLst>
              <a:ext uri="{FF2B5EF4-FFF2-40B4-BE49-F238E27FC236}">
                <a16:creationId xmlns:a16="http://schemas.microsoft.com/office/drawing/2014/main" id="{8CF5B4E6-5F9A-F277-491D-5F89140EA97D}"/>
              </a:ext>
            </a:extLst>
          </p:cNvPr>
          <p:cNvSpPr txBox="1"/>
          <p:nvPr/>
        </p:nvSpPr>
        <p:spPr>
          <a:xfrm>
            <a:off x="0" y="6519300"/>
            <a:ext cx="10295100" cy="338700"/>
          </a:xfrm>
          <a:prstGeom prst="rect">
            <a:avLst/>
          </a:prstGeom>
          <a:noFill/>
          <a:ln>
            <a:noFill/>
          </a:ln>
        </p:spPr>
        <p:txBody>
          <a:bodyPr spcFirstLastPara="1" wrap="square" lIns="91425" tIns="91425" rIns="91425" bIns="91425" anchor="t" anchorCtr="0">
            <a:spAutoFit/>
          </a:bodyPr>
          <a:lstStyle/>
          <a:p>
            <a:pPr lvl="0"/>
            <a:r>
              <a:rPr lang="bg" sz="1000" dirty="0">
                <a:solidFill>
                  <a:srgbClr val="404040"/>
                </a:solidFill>
              </a:rPr>
              <a:t>Автори: </a:t>
            </a:r>
            <a:r>
              <a:rPr lang="en-US" sz="1000" dirty="0">
                <a:solidFill>
                  <a:srgbClr val="404040"/>
                </a:solidFill>
              </a:rPr>
              <a:t>Przemysław Ostrowski</a:t>
            </a:r>
            <a:r>
              <a:rPr lang="bg-BG" sz="1000" dirty="0">
                <a:solidFill>
                  <a:srgbClr val="404040"/>
                </a:solidFill>
              </a:rPr>
              <a:t> </a:t>
            </a:r>
            <a:r>
              <a:rPr lang="bg" sz="1000" dirty="0">
                <a:solidFill>
                  <a:srgbClr val="404040"/>
                </a:solidFill>
              </a:rPr>
              <a:t>– експерт по обществени поръчки и </a:t>
            </a:r>
            <a:r>
              <a:rPr lang="en-US" sz="1000" dirty="0">
                <a:solidFill>
                  <a:srgbClr val="404040"/>
                </a:solidFill>
              </a:rPr>
              <a:t>Ewa Paderewska</a:t>
            </a:r>
            <a:r>
              <a:rPr lang="bg" sz="1000" dirty="0">
                <a:solidFill>
                  <a:srgbClr val="404040"/>
                </a:solidFill>
              </a:rPr>
              <a:t> – експерт по адаптация на климата и опазване на околната среда</a:t>
            </a:r>
            <a:endParaRPr sz="1000" dirty="0">
              <a:solidFill>
                <a:srgbClr val="40404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3a7d24077f4_0_177"/>
          <p:cNvSpPr txBox="1">
            <a:spLocks noGrp="1"/>
          </p:cNvSpPr>
          <p:nvPr>
            <p:ph type="sldNum" idx="12"/>
          </p:nvPr>
        </p:nvSpPr>
        <p:spPr>
          <a:xfrm>
            <a:off x="8588200" y="62778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a:t>
            </a:fld>
            <a:endParaRPr/>
          </a:p>
        </p:txBody>
      </p:sp>
      <p:pic>
        <p:nvPicPr>
          <p:cNvPr id="99" name="Google Shape;99;g3a7d24077f4_0_177"/>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102" name="Google Shape;102;g3a7d24077f4_0_177"/>
          <p:cNvSpPr txBox="1">
            <a:spLocks noGrp="1"/>
          </p:cNvSpPr>
          <p:nvPr>
            <p:ph type="body" idx="1"/>
          </p:nvPr>
        </p:nvSpPr>
        <p:spPr>
          <a:xfrm>
            <a:off x="6368800" y="1696452"/>
            <a:ext cx="5064300" cy="479429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108670"/>
              </a:buClr>
              <a:buSzPts val="3200"/>
              <a:buFont typeface="Oi"/>
              <a:buNone/>
            </a:pPr>
            <a:endParaRPr sz="2000" dirty="0">
              <a:solidFill>
                <a:srgbClr val="666666"/>
              </a:solidFill>
            </a:endParaRPr>
          </a:p>
          <a:p>
            <a:pPr marL="114300" lvl="0" indent="0" algn="ctr" rtl="0">
              <a:lnSpc>
                <a:spcPct val="115000"/>
              </a:lnSpc>
              <a:spcBef>
                <a:spcPts val="1160"/>
              </a:spcBef>
              <a:spcAft>
                <a:spcPts val="0"/>
              </a:spcAft>
              <a:buSzPts val="1800"/>
              <a:buNone/>
            </a:pPr>
            <a:r>
              <a:rPr lang="bg" sz="2000" b="1" i="1" dirty="0"/>
              <a:t>Какво може да </a:t>
            </a:r>
            <a:r>
              <a:rPr lang="bg-BG" sz="2000" b="1" i="1" dirty="0"/>
              <a:t>бъде променено</a:t>
            </a:r>
            <a:r>
              <a:rPr lang="bg" sz="2000" b="1" i="1" dirty="0"/>
              <a:t> </a:t>
            </a:r>
            <a:br>
              <a:rPr lang="en-US" sz="2000" b="1" i="1" dirty="0"/>
            </a:br>
            <a:r>
              <a:rPr lang="bg" sz="2000" b="1" i="1" dirty="0"/>
              <a:t>в един договор?</a:t>
            </a:r>
            <a:endParaRPr sz="2000" dirty="0"/>
          </a:p>
          <a:p>
            <a:pPr marL="114300" lvl="0" indent="0" algn="ctr" rtl="0">
              <a:lnSpc>
                <a:spcPct val="115000"/>
              </a:lnSpc>
              <a:spcBef>
                <a:spcPts val="1160"/>
              </a:spcBef>
              <a:spcAft>
                <a:spcPts val="0"/>
              </a:spcAft>
              <a:buSzPts val="1800"/>
              <a:buNone/>
            </a:pPr>
            <a:endParaRPr sz="2000" i="1" dirty="0"/>
          </a:p>
          <a:p>
            <a:pPr marL="457200" lvl="0" indent="-355600" rtl="0">
              <a:lnSpc>
                <a:spcPct val="115000"/>
              </a:lnSpc>
              <a:spcBef>
                <a:spcPts val="1160"/>
              </a:spcBef>
              <a:spcAft>
                <a:spcPts val="0"/>
              </a:spcAft>
              <a:buSzPts val="2000"/>
              <a:buFont typeface="Noto Sans Symbols"/>
              <a:buChar char="❏"/>
            </a:pPr>
            <a:r>
              <a:rPr lang="bg" sz="2000" i="1" dirty="0"/>
              <a:t>Краен срок за завършване (</a:t>
            </a:r>
            <a:r>
              <a:rPr lang="bg" sz="2000" dirty="0"/>
              <a:t>или</a:t>
            </a:r>
            <a:r>
              <a:rPr lang="bg" sz="2000" i="1" dirty="0"/>
              <a:t> </a:t>
            </a:r>
            <a:r>
              <a:rPr lang="bg" sz="2000" dirty="0"/>
              <a:t>краен срок за завършване на етап)</a:t>
            </a:r>
            <a:endParaRPr sz="2000" dirty="0"/>
          </a:p>
          <a:p>
            <a:pPr marL="457200" lvl="0" indent="-355600" rtl="0">
              <a:lnSpc>
                <a:spcPct val="115000"/>
              </a:lnSpc>
              <a:spcBef>
                <a:spcPts val="1160"/>
              </a:spcBef>
              <a:spcAft>
                <a:spcPts val="0"/>
              </a:spcAft>
              <a:buSzPts val="2000"/>
              <a:buFont typeface="Noto Sans Symbols"/>
              <a:buChar char="❏"/>
            </a:pPr>
            <a:r>
              <a:rPr lang="bg" sz="2000" dirty="0"/>
              <a:t>Изпълнител</a:t>
            </a:r>
            <a:endParaRPr sz="2000" dirty="0"/>
          </a:p>
          <a:p>
            <a:pPr marL="457200" lvl="0" indent="-355600" rtl="0">
              <a:lnSpc>
                <a:spcPct val="115000"/>
              </a:lnSpc>
              <a:spcBef>
                <a:spcPts val="1160"/>
              </a:spcBef>
              <a:spcAft>
                <a:spcPts val="0"/>
              </a:spcAft>
              <a:buSzPts val="2000"/>
              <a:buFont typeface="Noto Sans Symbols"/>
              <a:buChar char="❏"/>
            </a:pPr>
            <a:r>
              <a:rPr lang="bg" sz="2000" dirty="0"/>
              <a:t>Обхват на поръчката и начин на изпълнение</a:t>
            </a:r>
            <a:endParaRPr sz="2000" dirty="0"/>
          </a:p>
          <a:p>
            <a:pPr marL="457200" lvl="0" indent="-355600" rtl="0">
              <a:lnSpc>
                <a:spcPct val="115000"/>
              </a:lnSpc>
              <a:spcBef>
                <a:spcPts val="1160"/>
              </a:spcBef>
              <a:spcAft>
                <a:spcPts val="0"/>
              </a:spcAft>
              <a:buSzPts val="2000"/>
              <a:buFont typeface="Noto Sans Symbols"/>
              <a:buChar char="❏"/>
            </a:pPr>
            <a:r>
              <a:rPr lang="bg" sz="2000" dirty="0"/>
              <a:t>Възнаграждение и начин на плащане на възнаграждението</a:t>
            </a:r>
            <a:endParaRPr sz="2000" dirty="0"/>
          </a:p>
          <a:p>
            <a:pPr marL="0" lvl="0" indent="0" algn="l" rtl="0">
              <a:lnSpc>
                <a:spcPct val="100000"/>
              </a:lnSpc>
              <a:spcBef>
                <a:spcPts val="1800"/>
              </a:spcBef>
              <a:spcAft>
                <a:spcPts val="0"/>
              </a:spcAft>
              <a:buClr>
                <a:srgbClr val="666666"/>
              </a:buClr>
              <a:buSzPts val="2000"/>
              <a:buNone/>
            </a:pPr>
            <a:endParaRPr sz="2000" b="1" i="0" u="none" strike="noStrike" dirty="0">
              <a:solidFill>
                <a:srgbClr val="00B050"/>
              </a:solidFill>
              <a:latin typeface="Arial"/>
              <a:ea typeface="Arial"/>
              <a:cs typeface="Arial"/>
              <a:sym typeface="Arial"/>
            </a:endParaRPr>
          </a:p>
        </p:txBody>
      </p:sp>
      <p:pic>
        <p:nvPicPr>
          <p:cNvPr id="2" name="Google Shape;103;g3a7d24077f4_0_177">
            <a:extLst>
              <a:ext uri="{FF2B5EF4-FFF2-40B4-BE49-F238E27FC236}">
                <a16:creationId xmlns:a16="http://schemas.microsoft.com/office/drawing/2014/main" id="{3C19D62B-5328-54C7-B84B-1DBEBD6AB334}"/>
              </a:ext>
            </a:extLst>
          </p:cNvPr>
          <p:cNvPicPr preferRelativeResize="0"/>
          <p:nvPr/>
        </p:nvPicPr>
        <p:blipFill rotWithShape="1">
          <a:blip r:embed="rId4">
            <a:alphaModFix/>
          </a:blip>
          <a:srcRect r="22779"/>
          <a:stretch/>
        </p:blipFill>
        <p:spPr>
          <a:xfrm>
            <a:off x="524875" y="1468013"/>
            <a:ext cx="5319050" cy="4590400"/>
          </a:xfrm>
          <a:prstGeom prst="rect">
            <a:avLst/>
          </a:prstGeom>
          <a:noFill/>
          <a:ln>
            <a:noFill/>
          </a:ln>
        </p:spPr>
      </p:pic>
      <p:sp>
        <p:nvSpPr>
          <p:cNvPr id="3" name="Google Shape;142;g3a8d4f1cfa1_0_0">
            <a:extLst>
              <a:ext uri="{FF2B5EF4-FFF2-40B4-BE49-F238E27FC236}">
                <a16:creationId xmlns:a16="http://schemas.microsoft.com/office/drawing/2014/main" id="{1CDED970-69F0-D492-757E-0D7DB82513E3}"/>
              </a:ext>
            </a:extLst>
          </p:cNvPr>
          <p:cNvSpPr txBox="1"/>
          <p:nvPr/>
        </p:nvSpPr>
        <p:spPr>
          <a:xfrm>
            <a:off x="3757130" y="6013983"/>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tx1"/>
                </a:solidFill>
                <a:latin typeface="Arial"/>
                <a:ea typeface="Arial"/>
                <a:cs typeface="Arial"/>
                <a:sym typeface="Arial"/>
              </a:rPr>
              <a:t>Източник изображение: Pixabay</a:t>
            </a:r>
            <a:endParaRPr sz="1000" b="0" i="0" u="none" strike="noStrike" cap="none" dirty="0">
              <a:solidFill>
                <a:schemeClr val="tx1"/>
              </a:solidFill>
              <a:latin typeface="Arial"/>
              <a:ea typeface="Arial"/>
              <a:cs typeface="Arial"/>
              <a:sym typeface="Arial"/>
            </a:endParaRPr>
          </a:p>
        </p:txBody>
      </p:sp>
      <p:sp>
        <p:nvSpPr>
          <p:cNvPr id="4" name="Google Shape;199;g38655a01f76_1_89">
            <a:extLst>
              <a:ext uri="{FF2B5EF4-FFF2-40B4-BE49-F238E27FC236}">
                <a16:creationId xmlns:a16="http://schemas.microsoft.com/office/drawing/2014/main" id="{EEFC9C42-B822-0004-A6CB-EF7EFD39FEE3}"/>
              </a:ext>
            </a:extLst>
          </p:cNvPr>
          <p:cNvSpPr txBox="1">
            <a:spLocks noGrp="1"/>
          </p:cNvSpPr>
          <p:nvPr>
            <p:ph type="title"/>
          </p:nvPr>
        </p:nvSpPr>
        <p:spPr>
          <a:xfrm>
            <a:off x="0" y="136374"/>
            <a:ext cx="12191999" cy="1195265"/>
          </a:xfrm>
          <a:prstGeom prst="rect">
            <a:avLst/>
          </a:prstGeom>
          <a:noFill/>
          <a:ln>
            <a:noFill/>
          </a:ln>
        </p:spPr>
        <p:txBody>
          <a:bodyPr spcFirstLastPara="1" wrap="square" lIns="91425" tIns="45700" rIns="91425" bIns="45700" anchor="ctr" anchorCtr="0">
            <a:noAutofit/>
          </a:bodyPr>
          <a:lstStyle/>
          <a:p>
            <a:pPr marL="50800">
              <a:lnSpc>
                <a:spcPct val="105000"/>
              </a:lnSpc>
              <a:spcBef>
                <a:spcPts val="600"/>
              </a:spcBef>
              <a:buSzPts val="990"/>
            </a:pPr>
            <a:r>
              <a:rPr lang="bg" sz="3400" dirty="0">
                <a:solidFill>
                  <a:srgbClr val="12856F"/>
                </a:solidFill>
                <a:latin typeface="Arial"/>
                <a:ea typeface="Arial"/>
                <a:cs typeface="Arial"/>
                <a:sym typeface="Arial"/>
              </a:rPr>
              <a:t>Изменение на договора</a:t>
            </a:r>
            <a:br>
              <a:rPr lang="bg" sz="3400" dirty="0">
                <a:solidFill>
                  <a:srgbClr val="12856F"/>
                </a:solidFill>
                <a:latin typeface="Arial"/>
                <a:ea typeface="Arial"/>
                <a:cs typeface="Arial"/>
                <a:sym typeface="Arial"/>
              </a:rPr>
            </a:br>
            <a:r>
              <a:rPr lang="bg-BG" sz="2500" dirty="0">
                <a:solidFill>
                  <a:srgbClr val="12856F"/>
                </a:solidFill>
              </a:rPr>
              <a:t>Стъпка 1 – Кабинетно проучване</a:t>
            </a:r>
            <a:br>
              <a:rPr lang="bg-BG" sz="2500" dirty="0">
                <a:solidFill>
                  <a:srgbClr val="12856F"/>
                </a:solidFill>
              </a:rPr>
            </a:br>
            <a:r>
              <a:rPr lang="ru-RU" sz="2500" b="1" dirty="0">
                <a:solidFill>
                  <a:srgbClr val="12856F"/>
                </a:solidFill>
              </a:rPr>
              <a:t>Раздел Б: Информация за договора</a:t>
            </a:r>
            <a:endParaRPr sz="2500" dirty="0">
              <a:solidFill>
                <a:srgbClr val="12856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3a7d24077f4_0_0"/>
          <p:cNvSpPr txBox="1">
            <a:spLocks noGrp="1"/>
          </p:cNvSpPr>
          <p:nvPr>
            <p:ph type="body" idx="2"/>
          </p:nvPr>
        </p:nvSpPr>
        <p:spPr>
          <a:xfrm>
            <a:off x="6095999" y="1683750"/>
            <a:ext cx="4616100" cy="5037876"/>
          </a:xfrm>
          <a:prstGeom prst="rect">
            <a:avLst/>
          </a:prstGeom>
          <a:noFill/>
          <a:ln>
            <a:noFill/>
          </a:ln>
        </p:spPr>
        <p:txBody>
          <a:bodyPr spcFirstLastPara="1" wrap="square" lIns="91425" tIns="45700" rIns="91425" bIns="45700" anchor="t" anchorCtr="0">
            <a:noAutofit/>
          </a:bodyPr>
          <a:lstStyle/>
          <a:p>
            <a:pPr marL="457200" lvl="0" indent="-342900" algn="l" rtl="0">
              <a:spcBef>
                <a:spcPts val="600"/>
              </a:spcBef>
              <a:spcAft>
                <a:spcPts val="600"/>
              </a:spcAft>
              <a:buSzPts val="1800"/>
              <a:buChar char="❏"/>
            </a:pPr>
            <a:r>
              <a:rPr lang="bg-BG" sz="1800" noProof="0" dirty="0"/>
              <a:t>Спазване на първоначалните договорни правила и националното/ЕС законодателство за обществените поръчки</a:t>
            </a:r>
          </a:p>
          <a:p>
            <a:pPr lvl="0" indent="-342900">
              <a:spcBef>
                <a:spcPts val="600"/>
              </a:spcBef>
              <a:spcAft>
                <a:spcPts val="600"/>
              </a:spcAft>
              <a:buSzPts val="1800"/>
              <a:buChar char="❏"/>
            </a:pPr>
            <a:r>
              <a:rPr lang="bg-BG" sz="1800" noProof="0" dirty="0"/>
              <a:t>Публикуването на обявление за изменение на договор за обществена поръчка е задължително по закон</a:t>
            </a:r>
          </a:p>
          <a:p>
            <a:pPr marL="457200" lvl="0" indent="-342900" algn="l" rtl="0">
              <a:spcBef>
                <a:spcPts val="600"/>
              </a:spcBef>
              <a:spcAft>
                <a:spcPts val="600"/>
              </a:spcAft>
              <a:buSzPts val="1800"/>
              <a:buChar char="❏"/>
            </a:pPr>
            <a:r>
              <a:rPr lang="bg-BG" sz="1800" noProof="0" dirty="0"/>
              <a:t>Типични причини: неочаквани събития, забавяне на проекта, допълнителни работи или коригиране на грешки</a:t>
            </a:r>
          </a:p>
          <a:p>
            <a:pPr marL="457200" lvl="0" indent="-342900" algn="l" rtl="0">
              <a:spcBef>
                <a:spcPts val="600"/>
              </a:spcBef>
              <a:spcAft>
                <a:spcPts val="600"/>
              </a:spcAft>
              <a:buSzPts val="1800"/>
              <a:buChar char="❏"/>
            </a:pPr>
            <a:r>
              <a:rPr lang="bg-BG" sz="1800" noProof="0" dirty="0"/>
              <a:t>Риск: липса на прозрачност → завишени разходи, злоупотреба с публични средства</a:t>
            </a:r>
          </a:p>
          <a:p>
            <a:pPr marL="457200" lvl="0" indent="0" algn="l" rtl="0">
              <a:spcBef>
                <a:spcPts val="560"/>
              </a:spcBef>
              <a:spcAft>
                <a:spcPts val="0"/>
              </a:spcAft>
              <a:buNone/>
            </a:pPr>
            <a:endParaRPr lang="bg-BG" sz="1800" noProof="0" dirty="0"/>
          </a:p>
        </p:txBody>
      </p:sp>
      <p:sp>
        <p:nvSpPr>
          <p:cNvPr id="110" name="Google Shape;110;g3a7d24077f4_0_0"/>
          <p:cNvSpPr txBox="1">
            <a:spLocks noGrp="1"/>
          </p:cNvSpPr>
          <p:nvPr>
            <p:ph type="sldNum" idx="12"/>
          </p:nvPr>
        </p:nvSpPr>
        <p:spPr>
          <a:xfrm>
            <a:off x="8588200" y="62778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bg-BG" noProof="0" smtClean="0"/>
              <a:t>4</a:t>
            </a:fld>
            <a:endParaRPr lang="bg-BG" noProof="0" dirty="0"/>
          </a:p>
        </p:txBody>
      </p:sp>
      <p:pic>
        <p:nvPicPr>
          <p:cNvPr id="111" name="Google Shape;111;g3a7d24077f4_0_0"/>
          <p:cNvPicPr preferRelativeResize="0"/>
          <p:nvPr/>
        </p:nvPicPr>
        <p:blipFill rotWithShape="1">
          <a:blip r:embed="rId3">
            <a:alphaModFix/>
          </a:blip>
          <a:srcRect b="10"/>
          <a:stretch/>
        </p:blipFill>
        <p:spPr>
          <a:xfrm>
            <a:off x="10459805" y="0"/>
            <a:ext cx="1732194" cy="2164277"/>
          </a:xfrm>
          <a:prstGeom prst="rect">
            <a:avLst/>
          </a:prstGeom>
          <a:noFill/>
          <a:ln>
            <a:noFill/>
          </a:ln>
        </p:spPr>
      </p:pic>
      <p:sp>
        <p:nvSpPr>
          <p:cNvPr id="2" name="Google Shape;199;g38655a01f76_1_89">
            <a:extLst>
              <a:ext uri="{FF2B5EF4-FFF2-40B4-BE49-F238E27FC236}">
                <a16:creationId xmlns:a16="http://schemas.microsoft.com/office/drawing/2014/main" id="{B99A585B-5E5B-C720-CCC9-4F73CC7E980C}"/>
              </a:ext>
            </a:extLst>
          </p:cNvPr>
          <p:cNvSpPr txBox="1">
            <a:spLocks noGrp="1"/>
          </p:cNvSpPr>
          <p:nvPr>
            <p:ph type="title"/>
          </p:nvPr>
        </p:nvSpPr>
        <p:spPr>
          <a:xfrm>
            <a:off x="0" y="136374"/>
            <a:ext cx="12191999" cy="1195265"/>
          </a:xfrm>
          <a:prstGeom prst="rect">
            <a:avLst/>
          </a:prstGeom>
          <a:noFill/>
          <a:ln>
            <a:noFill/>
          </a:ln>
        </p:spPr>
        <p:txBody>
          <a:bodyPr spcFirstLastPara="1" wrap="square" lIns="91425" tIns="45700" rIns="91425" bIns="45700" anchor="ctr" anchorCtr="0">
            <a:noAutofit/>
          </a:bodyPr>
          <a:lstStyle/>
          <a:p>
            <a:pPr marL="50800">
              <a:lnSpc>
                <a:spcPct val="105000"/>
              </a:lnSpc>
              <a:spcBef>
                <a:spcPts val="600"/>
              </a:spcBef>
              <a:buSzPts val="990"/>
            </a:pPr>
            <a:r>
              <a:rPr lang="bg-BG" sz="3400" noProof="0" dirty="0">
                <a:solidFill>
                  <a:srgbClr val="12856F"/>
                </a:solidFill>
                <a:latin typeface="Arial"/>
                <a:ea typeface="Arial"/>
                <a:cs typeface="Arial"/>
                <a:sym typeface="Arial"/>
              </a:rPr>
              <a:t>Изменение на договора (II)</a:t>
            </a:r>
            <a:br>
              <a:rPr lang="bg-BG" sz="3400" noProof="0" dirty="0">
                <a:solidFill>
                  <a:srgbClr val="12856F"/>
                </a:solidFill>
                <a:latin typeface="Arial"/>
                <a:ea typeface="Arial"/>
                <a:cs typeface="Arial"/>
                <a:sym typeface="Arial"/>
              </a:rPr>
            </a:br>
            <a:r>
              <a:rPr lang="bg-BG" sz="2500" noProof="0" dirty="0">
                <a:solidFill>
                  <a:srgbClr val="12856F"/>
                </a:solidFill>
              </a:rPr>
              <a:t>Стъпка 1 – Кабинетно проучване</a:t>
            </a:r>
            <a:br>
              <a:rPr lang="bg-BG" sz="2500" noProof="0" dirty="0">
                <a:solidFill>
                  <a:srgbClr val="12856F"/>
                </a:solidFill>
              </a:rPr>
            </a:br>
            <a:r>
              <a:rPr lang="bg-BG" sz="2500" b="1" noProof="0" dirty="0">
                <a:solidFill>
                  <a:srgbClr val="12856F"/>
                </a:solidFill>
              </a:rPr>
              <a:t>Раздел Б: Информация за договора</a:t>
            </a:r>
            <a:endParaRPr lang="bg-BG" sz="2500" noProof="0" dirty="0">
              <a:solidFill>
                <a:srgbClr val="12856F"/>
              </a:solidFill>
              <a:latin typeface="Arial"/>
              <a:ea typeface="Arial"/>
              <a:cs typeface="Arial"/>
              <a:sym typeface="Arial"/>
            </a:endParaRPr>
          </a:p>
        </p:txBody>
      </p:sp>
      <p:pic>
        <p:nvPicPr>
          <p:cNvPr id="3" name="Google Shape;113;g3a7d24077f4_0_0">
            <a:extLst>
              <a:ext uri="{FF2B5EF4-FFF2-40B4-BE49-F238E27FC236}">
                <a16:creationId xmlns:a16="http://schemas.microsoft.com/office/drawing/2014/main" id="{AC9E3D9E-440F-A36F-F778-139FCE2AE0B2}"/>
              </a:ext>
            </a:extLst>
          </p:cNvPr>
          <p:cNvPicPr preferRelativeResize="0"/>
          <p:nvPr/>
        </p:nvPicPr>
        <p:blipFill rotWithShape="1">
          <a:blip r:embed="rId4">
            <a:alphaModFix/>
          </a:blip>
          <a:srcRect l="6839" r="14003"/>
          <a:stretch/>
        </p:blipFill>
        <p:spPr>
          <a:xfrm>
            <a:off x="551749" y="1641947"/>
            <a:ext cx="5292176" cy="4455074"/>
          </a:xfrm>
          <a:prstGeom prst="rect">
            <a:avLst/>
          </a:prstGeom>
          <a:noFill/>
          <a:ln>
            <a:noFill/>
          </a:ln>
        </p:spPr>
      </p:pic>
      <p:sp>
        <p:nvSpPr>
          <p:cNvPr id="4" name="Google Shape;142;g3a8d4f1cfa1_0_0">
            <a:extLst>
              <a:ext uri="{FF2B5EF4-FFF2-40B4-BE49-F238E27FC236}">
                <a16:creationId xmlns:a16="http://schemas.microsoft.com/office/drawing/2014/main" id="{D145FCC0-B404-EB66-622B-22C17B1B00D3}"/>
              </a:ext>
            </a:extLst>
          </p:cNvPr>
          <p:cNvSpPr txBox="1"/>
          <p:nvPr/>
        </p:nvSpPr>
        <p:spPr>
          <a:xfrm>
            <a:off x="3757130" y="6097021"/>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BG" sz="1000" b="0" i="0" u="none" strike="noStrike" cap="none" noProof="0" dirty="0">
                <a:solidFill>
                  <a:schemeClr val="tx1"/>
                </a:solidFill>
                <a:latin typeface="Arial"/>
                <a:ea typeface="Arial"/>
                <a:cs typeface="Arial"/>
                <a:sym typeface="Arial"/>
              </a:rPr>
              <a:t>Източник изображение: </a:t>
            </a:r>
            <a:r>
              <a:rPr lang="bg-BG" sz="1000" b="0" i="0" u="none" strike="noStrike" cap="none" noProof="0" dirty="0" err="1">
                <a:solidFill>
                  <a:schemeClr val="tx1"/>
                </a:solidFill>
                <a:latin typeface="Arial"/>
                <a:ea typeface="Arial"/>
                <a:cs typeface="Arial"/>
                <a:sym typeface="Arial"/>
              </a:rPr>
              <a:t>Pixabay</a:t>
            </a:r>
            <a:endParaRPr lang="bg-BG" sz="1000" b="0" i="0" u="none" strike="noStrike" cap="none" noProof="0" dirty="0">
              <a:solidFill>
                <a:schemeClr val="tx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3a7d24077f4_0_10"/>
          <p:cNvSpPr txBox="1">
            <a:spLocks noGrp="1"/>
          </p:cNvSpPr>
          <p:nvPr>
            <p:ph type="title"/>
          </p:nvPr>
        </p:nvSpPr>
        <p:spPr>
          <a:xfrm>
            <a:off x="609600" y="188640"/>
            <a:ext cx="10972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121" name="Google Shape;121;g3a7d24077f4_0_10"/>
          <p:cNvSpPr txBox="1">
            <a:spLocks noGrp="1"/>
          </p:cNvSpPr>
          <p:nvPr>
            <p:ph type="body" idx="1"/>
          </p:nvPr>
        </p:nvSpPr>
        <p:spPr>
          <a:xfrm>
            <a:off x="609600" y="1600201"/>
            <a:ext cx="5384700" cy="4526100"/>
          </a:xfrm>
          <a:prstGeom prst="rect">
            <a:avLst/>
          </a:prstGeom>
        </p:spPr>
        <p:txBody>
          <a:bodyPr spcFirstLastPara="1" wrap="square" lIns="91425" tIns="45700" rIns="91425" bIns="45700" anchor="t" anchorCtr="0">
            <a:normAutofit/>
          </a:bodyPr>
          <a:lstStyle/>
          <a:p>
            <a:pPr marL="0" lvl="0" indent="0" algn="l" rtl="0">
              <a:spcBef>
                <a:spcPts val="560"/>
              </a:spcBef>
              <a:spcAft>
                <a:spcPts val="0"/>
              </a:spcAft>
              <a:buNone/>
            </a:pPr>
            <a:endParaRPr/>
          </a:p>
        </p:txBody>
      </p:sp>
      <p:sp>
        <p:nvSpPr>
          <p:cNvPr id="122" name="Google Shape;122;g3a7d24077f4_0_10"/>
          <p:cNvSpPr txBox="1">
            <a:spLocks noGrp="1"/>
          </p:cNvSpPr>
          <p:nvPr>
            <p:ph type="body" idx="2"/>
          </p:nvPr>
        </p:nvSpPr>
        <p:spPr>
          <a:xfrm>
            <a:off x="6197600" y="1600201"/>
            <a:ext cx="5384700" cy="4526100"/>
          </a:xfrm>
          <a:prstGeom prst="rect">
            <a:avLst/>
          </a:prstGeom>
        </p:spPr>
        <p:txBody>
          <a:bodyPr spcFirstLastPara="1" wrap="square" lIns="91425" tIns="45700" rIns="91425" bIns="45700" anchor="t" anchorCtr="0">
            <a:normAutofit/>
          </a:bodyPr>
          <a:lstStyle/>
          <a:p>
            <a:pPr marL="0" lvl="0" indent="0" algn="l" rtl="0">
              <a:spcBef>
                <a:spcPts val="560"/>
              </a:spcBef>
              <a:spcAft>
                <a:spcPts val="0"/>
              </a:spcAft>
              <a:buNone/>
            </a:pPr>
            <a:endParaRPr/>
          </a:p>
        </p:txBody>
      </p:sp>
      <p:sp>
        <p:nvSpPr>
          <p:cNvPr id="123" name="Google Shape;123;g3a7d24077f4_0_10"/>
          <p:cNvSpPr txBox="1">
            <a:spLocks noGrp="1"/>
          </p:cNvSpPr>
          <p:nvPr>
            <p:ph type="sldNum" idx="12"/>
          </p:nvPr>
        </p:nvSpPr>
        <p:spPr>
          <a:xfrm>
            <a:off x="8737600" y="6245225"/>
            <a:ext cx="2844900" cy="476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5</a:t>
            </a:fld>
            <a:endParaRPr/>
          </a:p>
        </p:txBody>
      </p:sp>
      <p:sp>
        <p:nvSpPr>
          <p:cNvPr id="125" name="Google Shape;125;g3a7d24077f4_0_10"/>
          <p:cNvSpPr txBox="1"/>
          <p:nvPr/>
        </p:nvSpPr>
        <p:spPr>
          <a:xfrm>
            <a:off x="0" y="6394844"/>
            <a:ext cx="30000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bg" sz="1000">
                <a:solidFill>
                  <a:schemeClr val="lt1"/>
                </a:solidFill>
              </a:rPr>
              <a:t>Източник: Pixabay</a:t>
            </a:r>
            <a:endParaRPr sz="1000">
              <a:solidFill>
                <a:schemeClr val="lt1"/>
              </a:solidFill>
            </a:endParaRPr>
          </a:p>
        </p:txBody>
      </p:sp>
      <p:pic>
        <p:nvPicPr>
          <p:cNvPr id="2" name="Google Shape;124;g3a7d24077f4_0_10">
            <a:extLst>
              <a:ext uri="{FF2B5EF4-FFF2-40B4-BE49-F238E27FC236}">
                <a16:creationId xmlns:a16="http://schemas.microsoft.com/office/drawing/2014/main" id="{3FDBABAB-CB02-8BEE-3F7D-F494DD09E2DF}"/>
              </a:ext>
            </a:extLst>
          </p:cNvPr>
          <p:cNvPicPr preferRelativeResize="0"/>
          <p:nvPr/>
        </p:nvPicPr>
        <p:blipFill rotWithShape="1">
          <a:blip r:embed="rId3">
            <a:alphaModFix/>
          </a:blip>
          <a:srcRect b="7893"/>
          <a:stretch/>
        </p:blipFill>
        <p:spPr>
          <a:xfrm>
            <a:off x="-151425" y="-753850"/>
            <a:ext cx="12343424" cy="7611850"/>
          </a:xfrm>
          <a:prstGeom prst="rect">
            <a:avLst/>
          </a:prstGeom>
          <a:noFill/>
          <a:ln>
            <a:noFill/>
          </a:ln>
        </p:spPr>
      </p:pic>
      <p:sp>
        <p:nvSpPr>
          <p:cNvPr id="3" name="Google Shape;142;g3a8d4f1cfa1_0_0">
            <a:extLst>
              <a:ext uri="{FF2B5EF4-FFF2-40B4-BE49-F238E27FC236}">
                <a16:creationId xmlns:a16="http://schemas.microsoft.com/office/drawing/2014/main" id="{8521F2F0-1546-96F2-C909-C4DA32408817}"/>
              </a:ext>
            </a:extLst>
          </p:cNvPr>
          <p:cNvSpPr txBox="1"/>
          <p:nvPr/>
        </p:nvSpPr>
        <p:spPr>
          <a:xfrm>
            <a:off x="0" y="6350101"/>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bg1"/>
                </a:solidFill>
                <a:latin typeface="Arial"/>
                <a:ea typeface="Arial"/>
                <a:cs typeface="Arial"/>
                <a:sym typeface="Arial"/>
              </a:rPr>
              <a:t>Източник изображение: Pixabay</a:t>
            </a:r>
            <a:endParaRPr sz="1000" b="0" i="0" u="none" strike="noStrike" cap="none" dirty="0">
              <a:solidFill>
                <a:schemeClr val="bg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3a7d24077f4_0_20"/>
          <p:cNvSpPr txBox="1">
            <a:spLocks noGrp="1"/>
          </p:cNvSpPr>
          <p:nvPr>
            <p:ph type="title"/>
          </p:nvPr>
        </p:nvSpPr>
        <p:spPr>
          <a:xfrm>
            <a:off x="609600" y="188640"/>
            <a:ext cx="10972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lang="bg-BG" noProof="0" dirty="0"/>
          </a:p>
        </p:txBody>
      </p:sp>
      <p:sp>
        <p:nvSpPr>
          <p:cNvPr id="132" name="Google Shape;132;g3a7d24077f4_0_20"/>
          <p:cNvSpPr txBox="1">
            <a:spLocks noGrp="1"/>
          </p:cNvSpPr>
          <p:nvPr>
            <p:ph type="body" idx="1"/>
          </p:nvPr>
        </p:nvSpPr>
        <p:spPr>
          <a:xfrm>
            <a:off x="609600" y="1600201"/>
            <a:ext cx="5384700" cy="4526100"/>
          </a:xfrm>
          <a:prstGeom prst="rect">
            <a:avLst/>
          </a:prstGeom>
        </p:spPr>
        <p:txBody>
          <a:bodyPr spcFirstLastPara="1" wrap="square" lIns="91425" tIns="45700" rIns="91425" bIns="45700" anchor="t" anchorCtr="0">
            <a:normAutofit/>
          </a:bodyPr>
          <a:lstStyle/>
          <a:p>
            <a:pPr marL="0" lvl="0" indent="0" algn="l" rtl="0">
              <a:spcBef>
                <a:spcPts val="560"/>
              </a:spcBef>
              <a:spcAft>
                <a:spcPts val="0"/>
              </a:spcAft>
              <a:buNone/>
            </a:pPr>
            <a:endParaRPr lang="bg-BG" noProof="0" dirty="0"/>
          </a:p>
        </p:txBody>
      </p:sp>
      <p:sp>
        <p:nvSpPr>
          <p:cNvPr id="133" name="Google Shape;133;g3a7d24077f4_0_20"/>
          <p:cNvSpPr txBox="1">
            <a:spLocks noGrp="1"/>
          </p:cNvSpPr>
          <p:nvPr>
            <p:ph type="body" idx="2"/>
          </p:nvPr>
        </p:nvSpPr>
        <p:spPr>
          <a:xfrm>
            <a:off x="6197600" y="1600201"/>
            <a:ext cx="5384700" cy="4526100"/>
          </a:xfrm>
          <a:prstGeom prst="rect">
            <a:avLst/>
          </a:prstGeom>
        </p:spPr>
        <p:txBody>
          <a:bodyPr spcFirstLastPara="1" wrap="square" lIns="91425" tIns="45700" rIns="91425" bIns="45700" anchor="t" anchorCtr="0">
            <a:normAutofit/>
          </a:bodyPr>
          <a:lstStyle/>
          <a:p>
            <a:pPr marL="0" lvl="0" indent="0" algn="l" rtl="0">
              <a:spcBef>
                <a:spcPts val="560"/>
              </a:spcBef>
              <a:spcAft>
                <a:spcPts val="0"/>
              </a:spcAft>
              <a:buNone/>
            </a:pPr>
            <a:endParaRPr lang="bg-BG" noProof="0" dirty="0"/>
          </a:p>
        </p:txBody>
      </p:sp>
      <p:sp>
        <p:nvSpPr>
          <p:cNvPr id="134" name="Google Shape;134;g3a7d24077f4_0_20"/>
          <p:cNvSpPr txBox="1">
            <a:spLocks noGrp="1"/>
          </p:cNvSpPr>
          <p:nvPr>
            <p:ph type="sldNum" idx="12"/>
          </p:nvPr>
        </p:nvSpPr>
        <p:spPr>
          <a:xfrm>
            <a:off x="8737600" y="6245225"/>
            <a:ext cx="2844900" cy="476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bg-BG" noProof="0" smtClean="0"/>
              <a:t>6</a:t>
            </a:fld>
            <a:endParaRPr lang="bg-BG" noProof="0" dirty="0"/>
          </a:p>
        </p:txBody>
      </p:sp>
      <p:pic>
        <p:nvPicPr>
          <p:cNvPr id="2" name="Google Shape;135;g3a7d24077f4_0_20">
            <a:extLst>
              <a:ext uri="{FF2B5EF4-FFF2-40B4-BE49-F238E27FC236}">
                <a16:creationId xmlns:a16="http://schemas.microsoft.com/office/drawing/2014/main" id="{BA3A2E3C-1B76-29A8-00FF-841E5AF78470}"/>
              </a:ext>
            </a:extLst>
          </p:cNvPr>
          <p:cNvPicPr preferRelativeResize="0"/>
          <p:nvPr/>
        </p:nvPicPr>
        <p:blipFill rotWithShape="1">
          <a:blip r:embed="rId3">
            <a:alphaModFix/>
          </a:blip>
          <a:srcRect b="12219"/>
          <a:stretch/>
        </p:blipFill>
        <p:spPr>
          <a:xfrm>
            <a:off x="0" y="-1146350"/>
            <a:ext cx="12475875" cy="8008675"/>
          </a:xfrm>
          <a:prstGeom prst="rect">
            <a:avLst/>
          </a:prstGeom>
          <a:noFill/>
          <a:ln>
            <a:noFill/>
          </a:ln>
        </p:spPr>
      </p:pic>
      <p:sp>
        <p:nvSpPr>
          <p:cNvPr id="3" name="Google Shape;142;g3a8d4f1cfa1_0_0">
            <a:extLst>
              <a:ext uri="{FF2B5EF4-FFF2-40B4-BE49-F238E27FC236}">
                <a16:creationId xmlns:a16="http://schemas.microsoft.com/office/drawing/2014/main" id="{28009ACD-07C8-307E-E05E-AE84F607569C}"/>
              </a:ext>
            </a:extLst>
          </p:cNvPr>
          <p:cNvSpPr txBox="1"/>
          <p:nvPr/>
        </p:nvSpPr>
        <p:spPr>
          <a:xfrm>
            <a:off x="0" y="6350101"/>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BG" sz="1000" b="0" i="0" u="none" strike="noStrike" cap="none" noProof="0" dirty="0">
                <a:solidFill>
                  <a:schemeClr val="bg1"/>
                </a:solidFill>
                <a:latin typeface="Arial"/>
                <a:ea typeface="Arial"/>
                <a:cs typeface="Arial"/>
                <a:sym typeface="Arial"/>
              </a:rPr>
              <a:t>Източник изображение: </a:t>
            </a:r>
            <a:r>
              <a:rPr lang="bg-BG" sz="1000" b="0" i="0" u="none" strike="noStrike" cap="none" noProof="0" dirty="0" err="1">
                <a:solidFill>
                  <a:schemeClr val="bg1"/>
                </a:solidFill>
                <a:latin typeface="Arial"/>
                <a:ea typeface="Arial"/>
                <a:cs typeface="Arial"/>
                <a:sym typeface="Arial"/>
              </a:rPr>
              <a:t>Pixabay</a:t>
            </a:r>
            <a:endParaRPr lang="bg-BG" sz="1000" b="0" i="0" u="none" strike="noStrike" cap="none" noProof="0" dirty="0">
              <a:solidFill>
                <a:schemeClr val="bg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3a7d24077f4_0_30"/>
          <p:cNvSpPr txBox="1">
            <a:spLocks noGrp="1"/>
          </p:cNvSpPr>
          <p:nvPr>
            <p:ph type="sldNum" idx="12"/>
          </p:nvPr>
        </p:nvSpPr>
        <p:spPr>
          <a:xfrm>
            <a:off x="8737600" y="6245225"/>
            <a:ext cx="2844900" cy="476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7</a:t>
            </a:fld>
            <a:endParaRPr/>
          </a:p>
        </p:txBody>
      </p:sp>
      <p:sp>
        <p:nvSpPr>
          <p:cNvPr id="144" name="Google Shape;144;g3a7d24077f4_0_30"/>
          <p:cNvSpPr txBox="1"/>
          <p:nvPr/>
        </p:nvSpPr>
        <p:spPr>
          <a:xfrm>
            <a:off x="5510750" y="282050"/>
            <a:ext cx="6071700" cy="161533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bg-BG" sz="3000" b="1" dirty="0">
                <a:solidFill>
                  <a:srgbClr val="12856F"/>
                </a:solidFill>
              </a:rPr>
              <a:t>Формуляр за доклад от наблюдението:</a:t>
            </a:r>
          </a:p>
          <a:p>
            <a:pPr marL="0" lvl="0" indent="0" algn="ctr" rtl="0">
              <a:lnSpc>
                <a:spcPct val="115000"/>
              </a:lnSpc>
              <a:spcBef>
                <a:spcPts val="0"/>
              </a:spcBef>
              <a:spcAft>
                <a:spcPts val="0"/>
              </a:spcAft>
              <a:buNone/>
            </a:pPr>
            <a:r>
              <a:rPr lang="bg" sz="3000" b="1" dirty="0">
                <a:solidFill>
                  <a:srgbClr val="12856F"/>
                </a:solidFill>
              </a:rPr>
              <a:t>Изменение на договора</a:t>
            </a:r>
            <a:endParaRPr sz="1200" b="1" dirty="0">
              <a:solidFill>
                <a:srgbClr val="12856F"/>
              </a:solidFill>
            </a:endParaRPr>
          </a:p>
        </p:txBody>
      </p:sp>
      <p:sp>
        <p:nvSpPr>
          <p:cNvPr id="145" name="Google Shape;145;g3a7d24077f4_0_30"/>
          <p:cNvSpPr/>
          <p:nvPr/>
        </p:nvSpPr>
        <p:spPr>
          <a:xfrm>
            <a:off x="6684150" y="2401775"/>
            <a:ext cx="4071600" cy="3959400"/>
          </a:xfrm>
          <a:prstGeom prst="leftArrow">
            <a:avLst>
              <a:gd name="adj1" fmla="val 50000"/>
              <a:gd name="adj2" fmla="val 50000"/>
            </a:avLst>
          </a:prstGeom>
          <a:solidFill>
            <a:srgbClr val="BBE0E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bg" sz="1700" dirty="0"/>
              <a:t>Полезна проверка: </a:t>
            </a:r>
            <a:br>
              <a:rPr lang="en-US" sz="1700" dirty="0"/>
            </a:br>
            <a:r>
              <a:rPr lang="bg" sz="1700" dirty="0"/>
              <a:t>Колко от измененията произтичат от непредвидени обстоятелства или необходимост от допълнителни работи?</a:t>
            </a:r>
            <a:endParaRPr sz="1700" dirty="0"/>
          </a:p>
        </p:txBody>
      </p:sp>
      <p:pic>
        <p:nvPicPr>
          <p:cNvPr id="3" name="Picture 2">
            <a:extLst>
              <a:ext uri="{FF2B5EF4-FFF2-40B4-BE49-F238E27FC236}">
                <a16:creationId xmlns:a16="http://schemas.microsoft.com/office/drawing/2014/main" id="{CD32C70D-89FD-D50F-54F1-EAD4FFBBDC66}"/>
              </a:ext>
            </a:extLst>
          </p:cNvPr>
          <p:cNvPicPr>
            <a:picLocks noChangeAspect="1"/>
          </p:cNvPicPr>
          <p:nvPr/>
        </p:nvPicPr>
        <p:blipFill>
          <a:blip r:embed="rId3"/>
          <a:stretch>
            <a:fillRect/>
          </a:stretch>
        </p:blipFill>
        <p:spPr>
          <a:xfrm>
            <a:off x="346251" y="215456"/>
            <a:ext cx="4797249" cy="6609729"/>
          </a:xfrm>
          <a:prstGeom prst="rect">
            <a:avLst/>
          </a:prstGeom>
          <a:ln>
            <a:solidFill>
              <a:schemeClr val="accent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390e2d7e280_0_0"/>
          <p:cNvSpPr txBox="1">
            <a:spLocks noGrp="1"/>
          </p:cNvSpPr>
          <p:nvPr>
            <p:ph type="title"/>
          </p:nvPr>
        </p:nvSpPr>
        <p:spPr>
          <a:xfrm>
            <a:off x="6670900" y="1331650"/>
            <a:ext cx="3812400" cy="204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90"/>
              <a:buNone/>
            </a:pPr>
            <a:br>
              <a:rPr lang="bg-BG" sz="2500" b="1" noProof="0" dirty="0">
                <a:solidFill>
                  <a:srgbClr val="12856F"/>
                </a:solidFill>
              </a:rPr>
            </a:br>
            <a:r>
              <a:rPr lang="bg-BG" sz="2500" b="1" noProof="0" dirty="0">
                <a:solidFill>
                  <a:srgbClr val="12856F"/>
                </a:solidFill>
              </a:rPr>
              <a:t>Казус: Договори за управление на отпадъци</a:t>
            </a:r>
          </a:p>
          <a:p>
            <a:pPr marL="0" lvl="0" indent="0" algn="l" rtl="0">
              <a:lnSpc>
                <a:spcPct val="100000"/>
              </a:lnSpc>
              <a:spcBef>
                <a:spcPts val="0"/>
              </a:spcBef>
              <a:spcAft>
                <a:spcPts val="800"/>
              </a:spcAft>
              <a:buClr>
                <a:schemeClr val="dk1"/>
              </a:buClr>
              <a:buSzPts val="990"/>
              <a:buFont typeface="Arial"/>
              <a:buNone/>
            </a:pPr>
            <a:endParaRPr lang="bg-BG" sz="2200" noProof="0" dirty="0"/>
          </a:p>
        </p:txBody>
      </p:sp>
      <p:sp>
        <p:nvSpPr>
          <p:cNvPr id="153" name="Google Shape;153;g390e2d7e280_0_0"/>
          <p:cNvSpPr txBox="1">
            <a:spLocks noGrp="1"/>
          </p:cNvSpPr>
          <p:nvPr>
            <p:ph type="body" idx="2"/>
          </p:nvPr>
        </p:nvSpPr>
        <p:spPr>
          <a:xfrm>
            <a:off x="6729175" y="3075036"/>
            <a:ext cx="4416900" cy="3040013"/>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600"/>
              </a:spcBef>
              <a:spcAft>
                <a:spcPts val="600"/>
              </a:spcAft>
              <a:buSzPts val="1800"/>
              <a:buChar char="❏"/>
            </a:pPr>
            <a:r>
              <a:rPr lang="bg-BG" sz="1600" noProof="0" dirty="0"/>
              <a:t>Договори, многократно удължавани без провеждане на нова процедура за обществена поръчка</a:t>
            </a:r>
          </a:p>
          <a:p>
            <a:pPr marL="457200" lvl="0" indent="-342900" algn="l" rtl="0">
              <a:lnSpc>
                <a:spcPct val="115000"/>
              </a:lnSpc>
              <a:spcBef>
                <a:spcPts val="600"/>
              </a:spcBef>
              <a:spcAft>
                <a:spcPts val="600"/>
              </a:spcAft>
              <a:buSzPts val="1800"/>
              <a:buChar char="❏"/>
            </a:pPr>
            <a:r>
              <a:rPr lang="bg-BG" sz="1600" noProof="0" dirty="0"/>
              <a:t>Обхватът е разширен много отвъд първоначалните условия</a:t>
            </a:r>
          </a:p>
          <a:p>
            <a:pPr marL="457200" lvl="0" indent="-342900" algn="l" rtl="0">
              <a:lnSpc>
                <a:spcPct val="115000"/>
              </a:lnSpc>
              <a:spcBef>
                <a:spcPts val="600"/>
              </a:spcBef>
              <a:spcAft>
                <a:spcPts val="600"/>
              </a:spcAft>
              <a:buSzPts val="1800"/>
              <a:buChar char="❏"/>
            </a:pPr>
            <a:r>
              <a:rPr lang="bg-BG" sz="1600" noProof="0" dirty="0"/>
              <a:t>Обосновка като „спешни“ нужди</a:t>
            </a:r>
          </a:p>
          <a:p>
            <a:pPr marL="457200" lvl="0" indent="-342900" algn="l" rtl="0">
              <a:lnSpc>
                <a:spcPct val="115000"/>
              </a:lnSpc>
              <a:spcBef>
                <a:spcPts val="600"/>
              </a:spcBef>
              <a:spcAft>
                <a:spcPts val="600"/>
              </a:spcAft>
              <a:buSzPts val="1800"/>
              <a:buChar char="❏"/>
            </a:pPr>
            <a:r>
              <a:rPr lang="bg-BG" sz="1600" noProof="0" dirty="0"/>
              <a:t>Печелят политически обвързани компании</a:t>
            </a:r>
          </a:p>
        </p:txBody>
      </p:sp>
      <p:sp>
        <p:nvSpPr>
          <p:cNvPr id="154" name="Google Shape;154;g390e2d7e280_0_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bg-BG" noProof="0" smtClean="0"/>
              <a:t>8</a:t>
            </a:fld>
            <a:endParaRPr lang="bg-BG" noProof="0" dirty="0"/>
          </a:p>
        </p:txBody>
      </p:sp>
      <p:pic>
        <p:nvPicPr>
          <p:cNvPr id="156" name="Google Shape;156;g390e2d7e280_0_0"/>
          <p:cNvPicPr preferRelativeResize="0"/>
          <p:nvPr/>
        </p:nvPicPr>
        <p:blipFill rotWithShape="1">
          <a:blip r:embed="rId3">
            <a:alphaModFix/>
          </a:blip>
          <a:srcRect b="10"/>
          <a:stretch/>
        </p:blipFill>
        <p:spPr>
          <a:xfrm>
            <a:off x="10242525" y="0"/>
            <a:ext cx="1807100" cy="2257877"/>
          </a:xfrm>
          <a:prstGeom prst="rect">
            <a:avLst/>
          </a:prstGeom>
          <a:noFill/>
          <a:ln>
            <a:noFill/>
          </a:ln>
        </p:spPr>
      </p:pic>
      <p:pic>
        <p:nvPicPr>
          <p:cNvPr id="2" name="Google Shape;155;g390e2d7e280_0_0">
            <a:extLst>
              <a:ext uri="{FF2B5EF4-FFF2-40B4-BE49-F238E27FC236}">
                <a16:creationId xmlns:a16="http://schemas.microsoft.com/office/drawing/2014/main" id="{01D5BB54-47F2-81A5-CDD6-A321B4573DBA}"/>
              </a:ext>
            </a:extLst>
          </p:cNvPr>
          <p:cNvPicPr preferRelativeResize="0"/>
          <p:nvPr/>
        </p:nvPicPr>
        <p:blipFill rotWithShape="1">
          <a:blip r:embed="rId4">
            <a:alphaModFix/>
          </a:blip>
          <a:srcRect l="17145" r="6987"/>
          <a:stretch/>
        </p:blipFill>
        <p:spPr>
          <a:xfrm>
            <a:off x="609600" y="1540750"/>
            <a:ext cx="5280045" cy="4574300"/>
          </a:xfrm>
          <a:prstGeom prst="rect">
            <a:avLst/>
          </a:prstGeom>
          <a:noFill/>
          <a:ln>
            <a:noFill/>
          </a:ln>
        </p:spPr>
      </p:pic>
      <p:sp>
        <p:nvSpPr>
          <p:cNvPr id="3" name="Google Shape;142;g3a8d4f1cfa1_0_0">
            <a:extLst>
              <a:ext uri="{FF2B5EF4-FFF2-40B4-BE49-F238E27FC236}">
                <a16:creationId xmlns:a16="http://schemas.microsoft.com/office/drawing/2014/main" id="{AC629D3C-F680-360F-BEC7-7C1367955CD7}"/>
              </a:ext>
            </a:extLst>
          </p:cNvPr>
          <p:cNvSpPr txBox="1"/>
          <p:nvPr/>
        </p:nvSpPr>
        <p:spPr>
          <a:xfrm>
            <a:off x="3802850" y="6115050"/>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BG" sz="1000" b="0" i="0" u="none" strike="noStrike" cap="none" noProof="0" dirty="0">
                <a:solidFill>
                  <a:schemeClr val="tx1"/>
                </a:solidFill>
                <a:latin typeface="Arial"/>
                <a:ea typeface="Arial"/>
                <a:cs typeface="Arial"/>
                <a:sym typeface="Arial"/>
              </a:rPr>
              <a:t>Източник изображение: </a:t>
            </a:r>
            <a:r>
              <a:rPr lang="bg-BG" sz="1000" b="0" i="0" u="none" strike="noStrike" cap="none" noProof="0" dirty="0" err="1">
                <a:solidFill>
                  <a:schemeClr val="tx1"/>
                </a:solidFill>
                <a:latin typeface="Arial"/>
                <a:ea typeface="Arial"/>
                <a:cs typeface="Arial"/>
                <a:sym typeface="Arial"/>
              </a:rPr>
              <a:t>Pixabay</a:t>
            </a:r>
            <a:endParaRPr lang="bg-BG" sz="1000" b="0" i="0" u="none" strike="noStrike" cap="none" noProof="0" dirty="0">
              <a:solidFill>
                <a:schemeClr val="tx1"/>
              </a:solidFill>
              <a:latin typeface="Arial"/>
              <a:ea typeface="Arial"/>
              <a:cs typeface="Arial"/>
              <a:sym typeface="Arial"/>
            </a:endParaRPr>
          </a:p>
        </p:txBody>
      </p:sp>
      <p:sp>
        <p:nvSpPr>
          <p:cNvPr id="4" name="Google Shape;199;g38655a01f76_1_89">
            <a:extLst>
              <a:ext uri="{FF2B5EF4-FFF2-40B4-BE49-F238E27FC236}">
                <a16:creationId xmlns:a16="http://schemas.microsoft.com/office/drawing/2014/main" id="{276F52B0-7635-4F7A-D3DC-ECC309E605B3}"/>
              </a:ext>
            </a:extLst>
          </p:cNvPr>
          <p:cNvSpPr txBox="1">
            <a:spLocks/>
          </p:cNvSpPr>
          <p:nvPr/>
        </p:nvSpPr>
        <p:spPr>
          <a:xfrm>
            <a:off x="0" y="32497"/>
            <a:ext cx="12191999" cy="11952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marL="50800">
              <a:lnSpc>
                <a:spcPct val="105000"/>
              </a:lnSpc>
              <a:spcBef>
                <a:spcPts val="600"/>
              </a:spcBef>
              <a:buSzPts val="990"/>
            </a:pPr>
            <a:r>
              <a:rPr lang="bg-BG" sz="3400" noProof="0" dirty="0">
                <a:solidFill>
                  <a:srgbClr val="12856F"/>
                </a:solidFill>
              </a:rPr>
              <a:t>Необосновани изменения</a:t>
            </a:r>
            <a:br>
              <a:rPr lang="bg-BG" sz="3400" noProof="0" dirty="0">
                <a:solidFill>
                  <a:srgbClr val="12856F"/>
                </a:solidFill>
              </a:rPr>
            </a:br>
            <a:r>
              <a:rPr lang="bg-BG" sz="2500" noProof="0" dirty="0">
                <a:solidFill>
                  <a:srgbClr val="12856F"/>
                </a:solidFill>
              </a:rPr>
              <a:t>Стъпка 1 – Кабинетно проучване</a:t>
            </a:r>
            <a:br>
              <a:rPr lang="bg-BG" sz="2500" noProof="0" dirty="0">
                <a:solidFill>
                  <a:srgbClr val="12856F"/>
                </a:solidFill>
              </a:rPr>
            </a:br>
            <a:r>
              <a:rPr lang="bg-BG" sz="2500" b="1" noProof="0" dirty="0">
                <a:solidFill>
                  <a:srgbClr val="12856F"/>
                </a:solidFill>
              </a:rPr>
              <a:t>Раздел Б: Информация за договора</a:t>
            </a:r>
            <a:endParaRPr lang="bg-BG" sz="2500" noProof="0" dirty="0">
              <a:solidFill>
                <a:srgbClr val="12856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g390e2d7e280_0_10"/>
          <p:cNvSpPr txBox="1">
            <a:spLocks noGrp="1"/>
          </p:cNvSpPr>
          <p:nvPr>
            <p:ph type="body" idx="2"/>
          </p:nvPr>
        </p:nvSpPr>
        <p:spPr>
          <a:xfrm>
            <a:off x="6377600" y="1600199"/>
            <a:ext cx="5125500" cy="4645025"/>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00000"/>
              </a:lnSpc>
              <a:spcBef>
                <a:spcPts val="0"/>
              </a:spcBef>
              <a:spcAft>
                <a:spcPts val="0"/>
              </a:spcAft>
              <a:buSzPct val="183006"/>
              <a:buNone/>
            </a:pPr>
            <a:endParaRPr sz="1800" b="1" dirty="0">
              <a:solidFill>
                <a:srgbClr val="595959"/>
              </a:solidFill>
            </a:endParaRPr>
          </a:p>
          <a:p>
            <a:pPr marL="0" lvl="0" indent="0" algn="l" rtl="0">
              <a:lnSpc>
                <a:spcPct val="100000"/>
              </a:lnSpc>
              <a:spcBef>
                <a:spcPts val="0"/>
              </a:spcBef>
              <a:spcAft>
                <a:spcPts val="0"/>
              </a:spcAft>
              <a:buSzPct val="183006"/>
              <a:buNone/>
            </a:pPr>
            <a:endParaRPr sz="1800" b="1" dirty="0">
              <a:solidFill>
                <a:srgbClr val="595959"/>
              </a:solidFill>
            </a:endParaRPr>
          </a:p>
          <a:p>
            <a:pPr marL="0" lvl="0" indent="0" algn="l" rtl="0">
              <a:lnSpc>
                <a:spcPct val="100000"/>
              </a:lnSpc>
              <a:spcBef>
                <a:spcPts val="0"/>
              </a:spcBef>
              <a:spcAft>
                <a:spcPts val="0"/>
              </a:spcAft>
              <a:buSzPct val="183006"/>
              <a:buNone/>
            </a:pPr>
            <a:endParaRPr sz="1800" b="1" dirty="0">
              <a:solidFill>
                <a:srgbClr val="595959"/>
              </a:solidFill>
            </a:endParaRPr>
          </a:p>
          <a:p>
            <a:pPr marL="0" lvl="0" indent="0" algn="l" rtl="0">
              <a:lnSpc>
                <a:spcPct val="100000"/>
              </a:lnSpc>
              <a:spcBef>
                <a:spcPts val="0"/>
              </a:spcBef>
              <a:spcAft>
                <a:spcPts val="0"/>
              </a:spcAft>
              <a:buClr>
                <a:srgbClr val="000000"/>
              </a:buClr>
              <a:buSzPct val="34086"/>
              <a:buFont typeface="Arial"/>
              <a:buNone/>
            </a:pPr>
            <a:r>
              <a:rPr lang="bg" sz="3200" b="1" dirty="0">
                <a:solidFill>
                  <a:srgbClr val="12856F"/>
                </a:solidFill>
              </a:rPr>
              <a:t>Казус: Договори за управление на отпадъци</a:t>
            </a:r>
            <a:endParaRPr sz="3200" b="1" dirty="0">
              <a:solidFill>
                <a:srgbClr val="12856F"/>
              </a:solidFill>
            </a:endParaRPr>
          </a:p>
          <a:p>
            <a:pPr marL="0" lvl="0" indent="0" algn="l" rtl="0">
              <a:lnSpc>
                <a:spcPct val="115000"/>
              </a:lnSpc>
              <a:spcBef>
                <a:spcPts val="1400"/>
              </a:spcBef>
              <a:spcAft>
                <a:spcPts val="0"/>
              </a:spcAft>
              <a:buSzPct val="137254"/>
              <a:buNone/>
            </a:pPr>
            <a:endParaRPr sz="2400" b="1" dirty="0">
              <a:solidFill>
                <a:srgbClr val="595959"/>
              </a:solidFill>
            </a:endParaRPr>
          </a:p>
          <a:p>
            <a:pPr marL="0" lvl="0" indent="0" algn="l" rtl="0">
              <a:lnSpc>
                <a:spcPct val="115000"/>
              </a:lnSpc>
              <a:spcBef>
                <a:spcPts val="1400"/>
              </a:spcBef>
              <a:spcAft>
                <a:spcPts val="0"/>
              </a:spcAft>
              <a:buSzPct val="137254"/>
              <a:buNone/>
            </a:pPr>
            <a:r>
              <a:rPr lang="bg" sz="2100" b="1" dirty="0">
                <a:solidFill>
                  <a:srgbClr val="595959"/>
                </a:solidFill>
              </a:rPr>
              <a:t>Разпознаване на индикации за риск</a:t>
            </a:r>
            <a:endParaRPr sz="2100" b="1" dirty="0">
              <a:solidFill>
                <a:srgbClr val="595959"/>
              </a:solidFill>
            </a:endParaRPr>
          </a:p>
          <a:p>
            <a:pPr marL="457200" lvl="0" indent="-336867" algn="l" rtl="0">
              <a:lnSpc>
                <a:spcPct val="115000"/>
              </a:lnSpc>
              <a:spcBef>
                <a:spcPts val="600"/>
              </a:spcBef>
              <a:spcAft>
                <a:spcPts val="600"/>
              </a:spcAft>
              <a:buClr>
                <a:srgbClr val="595959"/>
              </a:buClr>
              <a:buSzPct val="100000"/>
              <a:buChar char="●"/>
            </a:pPr>
            <a:r>
              <a:rPr lang="bg" sz="2100" dirty="0">
                <a:solidFill>
                  <a:srgbClr val="595959"/>
                </a:solidFill>
              </a:rPr>
              <a:t>Продължаващо удължаване на договорите без търг</a:t>
            </a:r>
            <a:endParaRPr sz="2100" dirty="0">
              <a:solidFill>
                <a:srgbClr val="595959"/>
              </a:solidFill>
            </a:endParaRPr>
          </a:p>
          <a:p>
            <a:pPr marL="457200" lvl="0" indent="-336867" algn="l" rtl="0">
              <a:lnSpc>
                <a:spcPct val="115000"/>
              </a:lnSpc>
              <a:spcBef>
                <a:spcPts val="600"/>
              </a:spcBef>
              <a:spcAft>
                <a:spcPts val="600"/>
              </a:spcAft>
              <a:buClr>
                <a:srgbClr val="595959"/>
              </a:buClr>
              <a:buSzPct val="100000"/>
              <a:buChar char="●"/>
            </a:pPr>
            <a:r>
              <a:rPr lang="bg" sz="2100" dirty="0">
                <a:solidFill>
                  <a:srgbClr val="595959"/>
                </a:solidFill>
              </a:rPr>
              <a:t>Внезапни промени в обхвата, посочени като „спешни“</a:t>
            </a:r>
            <a:endParaRPr sz="2100" dirty="0">
              <a:solidFill>
                <a:srgbClr val="595959"/>
              </a:solidFill>
            </a:endParaRPr>
          </a:p>
          <a:p>
            <a:pPr marL="457200" lvl="0" indent="-336867" algn="l" rtl="0">
              <a:lnSpc>
                <a:spcPct val="115000"/>
              </a:lnSpc>
              <a:spcBef>
                <a:spcPts val="600"/>
              </a:spcBef>
              <a:spcAft>
                <a:spcPts val="600"/>
              </a:spcAft>
              <a:buClr>
                <a:srgbClr val="595959"/>
              </a:buClr>
              <a:buSzPct val="100000"/>
              <a:buChar char="●"/>
            </a:pPr>
            <a:r>
              <a:rPr lang="bg" sz="2100" dirty="0">
                <a:solidFill>
                  <a:srgbClr val="595959"/>
                </a:solidFill>
              </a:rPr>
              <a:t>Сред печелившите са едни и същи фирми</a:t>
            </a:r>
            <a:endParaRPr sz="2100" dirty="0">
              <a:solidFill>
                <a:srgbClr val="595959"/>
              </a:solidFill>
            </a:endParaRPr>
          </a:p>
          <a:p>
            <a:pPr marL="457200" lvl="0" indent="-336867" algn="l" rtl="0">
              <a:lnSpc>
                <a:spcPct val="115000"/>
              </a:lnSpc>
              <a:spcBef>
                <a:spcPts val="600"/>
              </a:spcBef>
              <a:spcAft>
                <a:spcPts val="600"/>
              </a:spcAft>
              <a:buClr>
                <a:srgbClr val="595959"/>
              </a:buClr>
              <a:buSzPct val="100000"/>
              <a:buChar char="●"/>
            </a:pPr>
            <a:r>
              <a:rPr lang="bg" sz="2100" dirty="0">
                <a:solidFill>
                  <a:srgbClr val="595959"/>
                </a:solidFill>
              </a:rPr>
              <a:t>Цените нарастват по-бързо от предоставяните услуги</a:t>
            </a:r>
            <a:endParaRPr sz="2100" dirty="0">
              <a:solidFill>
                <a:srgbClr val="595959"/>
              </a:solidFill>
            </a:endParaRPr>
          </a:p>
          <a:p>
            <a:pPr marL="0" lvl="0" indent="0" algn="l" rtl="0">
              <a:lnSpc>
                <a:spcPct val="100000"/>
              </a:lnSpc>
              <a:spcBef>
                <a:spcPts val="1200"/>
              </a:spcBef>
              <a:spcAft>
                <a:spcPts val="0"/>
              </a:spcAft>
              <a:buSzPct val="84464"/>
              <a:buNone/>
            </a:pPr>
            <a:endParaRPr sz="3900" dirty="0">
              <a:solidFill>
                <a:srgbClr val="595959"/>
              </a:solidFill>
            </a:endParaRPr>
          </a:p>
        </p:txBody>
      </p:sp>
      <p:sp>
        <p:nvSpPr>
          <p:cNvPr id="166" name="Google Shape;166;g390e2d7e280_0_1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dirty="0"/>
          </a:p>
        </p:txBody>
      </p:sp>
      <p:pic>
        <p:nvPicPr>
          <p:cNvPr id="167" name="Google Shape;167;g390e2d7e280_0_10"/>
          <p:cNvPicPr preferRelativeResize="0"/>
          <p:nvPr/>
        </p:nvPicPr>
        <p:blipFill rotWithShape="1">
          <a:blip r:embed="rId3">
            <a:alphaModFix/>
          </a:blip>
          <a:srcRect b="10"/>
          <a:stretch/>
        </p:blipFill>
        <p:spPr>
          <a:xfrm>
            <a:off x="10128528" y="0"/>
            <a:ext cx="1921091" cy="2400300"/>
          </a:xfrm>
          <a:prstGeom prst="rect">
            <a:avLst/>
          </a:prstGeom>
          <a:noFill/>
          <a:ln>
            <a:noFill/>
          </a:ln>
        </p:spPr>
      </p:pic>
      <p:pic>
        <p:nvPicPr>
          <p:cNvPr id="2" name="Google Shape;168;g390e2d7e280_0_10">
            <a:extLst>
              <a:ext uri="{FF2B5EF4-FFF2-40B4-BE49-F238E27FC236}">
                <a16:creationId xmlns:a16="http://schemas.microsoft.com/office/drawing/2014/main" id="{4E4897C5-A799-516B-576F-32663B2B3453}"/>
              </a:ext>
            </a:extLst>
          </p:cNvPr>
          <p:cNvPicPr preferRelativeResize="0"/>
          <p:nvPr/>
        </p:nvPicPr>
        <p:blipFill rotWithShape="1">
          <a:blip r:embed="rId4">
            <a:alphaModFix/>
          </a:blip>
          <a:srcRect r="23088"/>
          <a:stretch/>
        </p:blipFill>
        <p:spPr>
          <a:xfrm>
            <a:off x="692400" y="1600200"/>
            <a:ext cx="5223526" cy="4526099"/>
          </a:xfrm>
          <a:prstGeom prst="rect">
            <a:avLst/>
          </a:prstGeom>
          <a:noFill/>
          <a:ln>
            <a:noFill/>
          </a:ln>
        </p:spPr>
      </p:pic>
      <p:sp>
        <p:nvSpPr>
          <p:cNvPr id="3" name="Google Shape;142;g3a8d4f1cfa1_0_0">
            <a:extLst>
              <a:ext uri="{FF2B5EF4-FFF2-40B4-BE49-F238E27FC236}">
                <a16:creationId xmlns:a16="http://schemas.microsoft.com/office/drawing/2014/main" id="{02548810-A54D-8A43-9FB5-AEAB907258A4}"/>
              </a:ext>
            </a:extLst>
          </p:cNvPr>
          <p:cNvSpPr txBox="1"/>
          <p:nvPr/>
        </p:nvSpPr>
        <p:spPr>
          <a:xfrm>
            <a:off x="3802850" y="6115050"/>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tx1"/>
                </a:solidFill>
                <a:latin typeface="Arial"/>
                <a:ea typeface="Arial"/>
                <a:cs typeface="Arial"/>
                <a:sym typeface="Arial"/>
              </a:rPr>
              <a:t>Източник изображение: Pixabay</a:t>
            </a:r>
            <a:endParaRPr sz="1000" b="0" i="0" u="none" strike="noStrike" cap="none" dirty="0">
              <a:solidFill>
                <a:schemeClr val="tx1"/>
              </a:solidFill>
              <a:latin typeface="Arial"/>
              <a:ea typeface="Arial"/>
              <a:cs typeface="Arial"/>
              <a:sym typeface="Arial"/>
            </a:endParaRPr>
          </a:p>
        </p:txBody>
      </p:sp>
      <p:sp>
        <p:nvSpPr>
          <p:cNvPr id="4" name="Google Shape;199;g38655a01f76_1_89">
            <a:extLst>
              <a:ext uri="{FF2B5EF4-FFF2-40B4-BE49-F238E27FC236}">
                <a16:creationId xmlns:a16="http://schemas.microsoft.com/office/drawing/2014/main" id="{6ABD314C-245D-32A6-1CBC-4041C37B1DFC}"/>
              </a:ext>
            </a:extLst>
          </p:cNvPr>
          <p:cNvSpPr txBox="1">
            <a:spLocks/>
          </p:cNvSpPr>
          <p:nvPr/>
        </p:nvSpPr>
        <p:spPr>
          <a:xfrm>
            <a:off x="0" y="32497"/>
            <a:ext cx="12191999" cy="11952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marL="50800">
              <a:lnSpc>
                <a:spcPct val="105000"/>
              </a:lnSpc>
              <a:spcBef>
                <a:spcPts val="600"/>
              </a:spcBef>
              <a:buSzPts val="990"/>
            </a:pPr>
            <a:r>
              <a:rPr lang="bg-BG" sz="3400" noProof="0" dirty="0">
                <a:solidFill>
                  <a:srgbClr val="12856F"/>
                </a:solidFill>
              </a:rPr>
              <a:t>Необосновани изменения (</a:t>
            </a:r>
            <a:r>
              <a:rPr lang="en-US" sz="3400" noProof="0" dirty="0">
                <a:solidFill>
                  <a:srgbClr val="12856F"/>
                </a:solidFill>
              </a:rPr>
              <a:t>II)</a:t>
            </a:r>
            <a:br>
              <a:rPr lang="bg-BG" sz="3400" noProof="0" dirty="0">
                <a:solidFill>
                  <a:srgbClr val="12856F"/>
                </a:solidFill>
              </a:rPr>
            </a:br>
            <a:r>
              <a:rPr lang="bg-BG" sz="2500" noProof="0" dirty="0">
                <a:solidFill>
                  <a:srgbClr val="12856F"/>
                </a:solidFill>
              </a:rPr>
              <a:t>Стъпка 1 – Кабинетно проучване</a:t>
            </a:r>
            <a:br>
              <a:rPr lang="bg-BG" sz="2500" noProof="0" dirty="0">
                <a:solidFill>
                  <a:srgbClr val="12856F"/>
                </a:solidFill>
              </a:rPr>
            </a:br>
            <a:r>
              <a:rPr lang="bg-BG" sz="2500" b="1" noProof="0" dirty="0">
                <a:solidFill>
                  <a:srgbClr val="12856F"/>
                </a:solidFill>
              </a:rPr>
              <a:t>Раздел Б: Информация за договора</a:t>
            </a:r>
            <a:endParaRPr lang="bg-BG" sz="2500" noProof="0" dirty="0">
              <a:solidFill>
                <a:srgbClr val="12856F"/>
              </a:solidFill>
            </a:endParaRPr>
          </a:p>
        </p:txBody>
      </p:sp>
    </p:spTree>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781</TotalTime>
  <Words>4494</Words>
  <Application>Microsoft Office PowerPoint</Application>
  <PresentationFormat>Widescreen</PresentationFormat>
  <Paragraphs>290</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Cambria</vt:lpstr>
      <vt:lpstr>Noto Sans Symbols</vt:lpstr>
      <vt:lpstr>Oi</vt:lpstr>
      <vt:lpstr>Trebuchet MS</vt:lpstr>
      <vt:lpstr>Alapértelmezett terv</vt:lpstr>
      <vt:lpstr>PowerPoint Presentation</vt:lpstr>
      <vt:lpstr>Да започваме!</vt:lpstr>
      <vt:lpstr>Изменение на договора Стъпка 1 – Кабинетно проучване Раздел Б: Информация за договора</vt:lpstr>
      <vt:lpstr>Изменение на договора (II) Стъпка 1 – Кабинетно проучване Раздел Б: Информация за договора</vt:lpstr>
      <vt:lpstr>PowerPoint Presentation</vt:lpstr>
      <vt:lpstr>PowerPoint Presentation</vt:lpstr>
      <vt:lpstr>PowerPoint Presentation</vt:lpstr>
      <vt:lpstr> Казус: Договори за управление на отпадъци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Bianca Vaz Mondo</dc:creator>
  <cp:lastModifiedBy>Ecaterina Camenscic</cp:lastModifiedBy>
  <cp:revision>108</cp:revision>
  <dcterms:created xsi:type="dcterms:W3CDTF">2023-11-21T10:14:06Z</dcterms:created>
  <dcterms:modified xsi:type="dcterms:W3CDTF">2026-02-20T11:56:28Z</dcterms:modified>
</cp:coreProperties>
</file>