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ON6acAORoaEDf+0UeIADMTIVa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F0405-380A-46EE-9AEF-9BBE5205134A}">
  <a:tblStyle styleId="{77DF0405-380A-46EE-9AEF-9BBE5205134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96" autoAdjust="0"/>
  </p:normalViewPr>
  <p:slideViewPr>
    <p:cSldViewPr snapToGrid="0">
      <p:cViewPr varScale="1">
        <p:scale>
          <a:sx n="58" d="100"/>
          <a:sy n="58" d="100"/>
        </p:scale>
        <p:origin x="1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a7ec6f4d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a7ec6f4d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dirty="0"/>
          </a:p>
        </p:txBody>
      </p:sp>
      <p:sp>
        <p:nvSpPr>
          <p:cNvPr id="138" name="Google Shape;138;g3a7ec6f4d4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rebuchet MS"/>
              <a:buNone/>
            </a:pPr>
            <a:fld id="{00000000-1234-1234-1234-123412341234}" type="slidenum">
              <a:rPr lang="en-US" sz="1200" b="1" i="0" u="none" strike="noStrike" cap="none">
                <a:solidFill>
                  <a:srgbClr val="000000"/>
                </a:solidFill>
                <a:latin typeface="Trebuchet MS"/>
                <a:ea typeface="Trebuchet MS"/>
                <a:cs typeface="Trebuchet MS"/>
                <a:sym typeface="Trebuchet MS"/>
              </a:rPr>
              <a:t>1</a:t>
            </a:fld>
            <a:endParaRPr sz="1200" b="1" i="0" u="none" strike="noStrike" cap="none">
              <a:solidFill>
                <a:srgbClr val="000000"/>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a49a85f2be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a49a85f2be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bg" sz="1100" dirty="0">
                <a:latin typeface="Arial"/>
                <a:ea typeface="Arial"/>
                <a:cs typeface="Arial"/>
                <a:sym typeface="Arial"/>
              </a:rPr>
              <a:t>Когато проучваме фактури, не става дума само за проверка на числата. Става дума и за забелязване на предупредителни знаци, че нещо може да не е наред. Ето някои добри практики, които е добре да имате предвид:</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Проверете разбивката на задачите и разходите. </a:t>
            </a:r>
            <a:r>
              <a:rPr lang="bg" sz="1100" dirty="0">
                <a:latin typeface="Arial"/>
                <a:ea typeface="Arial"/>
                <a:cs typeface="Arial"/>
                <a:sym typeface="Arial"/>
              </a:rPr>
              <a:t>Уверете се, че фактурата ясно показва какви дейности са извършени и колко струва всяка част. Ако всичко е обединено в една обща сума, това е по-трудно за проверка и може да крие нередности.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Търсете обосновка за дейностите. </a:t>
            </a:r>
            <a:r>
              <a:rPr lang="bg" sz="1100" dirty="0">
                <a:latin typeface="Arial"/>
                <a:ea typeface="Arial"/>
                <a:cs typeface="Arial"/>
                <a:sym typeface="Arial"/>
              </a:rPr>
              <a:t>Всеки елемент трябва да следва смисъл в контекста на проекта. Ако видите таксувани услуги или материали, които не съответстват на договора или нуждите на проекта, това е „червена лампичка“.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Проверявайте поетапните плащания спрямо резултатите. </a:t>
            </a:r>
            <a:r>
              <a:rPr lang="bg" sz="1100" dirty="0">
                <a:latin typeface="Arial"/>
                <a:ea typeface="Arial"/>
                <a:cs typeface="Arial"/>
                <a:sym typeface="Arial"/>
              </a:rPr>
              <a:t>Плащанията следва да бъдат обвързани с действителния напредък. Ако фактура изисква пълно плащане преди дейностите да са напълно извършени или верифицирани, това е риск. Винаги проверявайте дали резултатите съответстват на това, което е фактурирано.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Проверете изчисленията на ДДС и общата сума. </a:t>
            </a:r>
            <a:r>
              <a:rPr lang="bg" sz="1100" dirty="0">
                <a:latin typeface="Arial"/>
                <a:ea typeface="Arial"/>
                <a:cs typeface="Arial"/>
                <a:sym typeface="Arial"/>
              </a:rPr>
              <a:t>Прозрачността на данъците и общите суми е важна. Ако ДДС липсва, е неправилно изчислен или е непоследователен, това може да е знак за манипулация. </a:t>
            </a: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Сравнете фактурите с договорите и разрешителните. </a:t>
            </a:r>
            <a:r>
              <a:rPr lang="bg" sz="1100" dirty="0">
                <a:latin typeface="Arial"/>
                <a:ea typeface="Arial"/>
                <a:cs typeface="Arial"/>
                <a:sym typeface="Arial"/>
              </a:rPr>
              <a:t>Уверете се, че фактурираните дейности съответстват на изискванията на договора, а при екологични проекти – и на това, което разрешителните позволяват. Например, ако фактурата изброява материали, които не са одобрени в екологичното разрешително, това е индикация за риск.</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Внимавайте за тенденции във фактурите. </a:t>
            </a:r>
            <a:r>
              <a:rPr lang="bg" sz="1100" dirty="0">
                <a:latin typeface="Arial"/>
                <a:ea typeface="Arial"/>
                <a:cs typeface="Arial"/>
                <a:sym typeface="Arial"/>
              </a:rPr>
              <a:t>Понякога корупцията се проявява не в една фактура, а в поредица. Повтарящи се неясни описания, идентични суми за различни задачи или подизпълнители, фактуриращи работа, която не са извършили, могат да сочат към рискове.</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Така че, когато разчитате фактура, не е достатъчно просто да прегледаде числата. Разгледайте внимателно, попитайте се дали всяка дейност има смисъл, проверете дали плащанията съответстват на напредъка и се уверете, че общите суми са прозрачни. Сравнете фактурите с договора и разрешителните и търсете модели във времето. Тези прости стъпки могат да помогнат за откриване на рискове от корупция, преди да причинят реални щети.</a:t>
            </a:r>
            <a:endParaRPr dirty="0"/>
          </a:p>
        </p:txBody>
      </p:sp>
      <p:sp>
        <p:nvSpPr>
          <p:cNvPr id="233" name="Google Shape;233;g3a49a85f2be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a4be1824bf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a4be1824bf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dirty="0"/>
              <a:t>Когато властите възлагат договори за проекти, свързани с </a:t>
            </a:r>
            <a:r>
              <a:rPr lang="bg-BG" noProof="0" dirty="0"/>
              <a:t>опазването на околната </a:t>
            </a:r>
            <a:r>
              <a:rPr lang="ru-RU" dirty="0"/>
              <a:t>среда и климата</a:t>
            </a:r>
            <a:r>
              <a:rPr lang="bg" dirty="0"/>
              <a:t>, не е достатъчно да бъде избрана на най-ниската оферта. По-важно е да се гарантира, че компанията-изпълнител действително разполага с необходимия опит и експертиза.</a:t>
            </a:r>
            <a:endParaRPr dirty="0"/>
          </a:p>
          <a:p>
            <a:pPr marL="0" lvl="0" indent="0" algn="l" rtl="0">
              <a:lnSpc>
                <a:spcPct val="115000"/>
              </a:lnSpc>
              <a:spcBef>
                <a:spcPts val="1200"/>
              </a:spcBef>
              <a:spcAft>
                <a:spcPts val="0"/>
              </a:spcAft>
              <a:buClr>
                <a:schemeClr val="dk1"/>
              </a:buClr>
              <a:buSzPts val="1100"/>
              <a:buFont typeface="Arial"/>
              <a:buNone/>
            </a:pPr>
            <a:r>
              <a:rPr lang="bg" dirty="0"/>
              <a:t>Представете си следното: фирма, регистрирана и осъществяваща дейност основно в областта на земеделието, внезапно печели договор за доставка на усъвършенствана технология за мониторинг на водите. Това не е съвсем логично, нали? Ако кодът на дейността на компанията не съответства на естеството на договора, това повдига въпроси.</a:t>
            </a:r>
            <a:endParaRPr dirty="0"/>
          </a:p>
          <a:p>
            <a:pPr marL="0" lvl="0" indent="0" algn="l" rtl="0">
              <a:lnSpc>
                <a:spcPct val="115000"/>
              </a:lnSpc>
              <a:spcBef>
                <a:spcPts val="1200"/>
              </a:spcBef>
              <a:spcAft>
                <a:spcPts val="0"/>
              </a:spcAft>
              <a:buClr>
                <a:schemeClr val="dk1"/>
              </a:buClr>
              <a:buSzPts val="1100"/>
              <a:buFont typeface="Arial"/>
              <a:buNone/>
            </a:pPr>
            <a:r>
              <a:rPr lang="bg" dirty="0"/>
              <a:t>Друг предупредителен сигнал е, когато една компания има дълъг списък от дейности, несвързани помежду си – строителство, информационни технологии, земеделие, консултантски услуги – всичко „под един покрив“. Такъв вид профил може да изглежда необичаен и може да подсказва, че компанията се използва като средство за неправомерно насочване на договори.</a:t>
            </a:r>
            <a:endParaRPr dirty="0"/>
          </a:p>
          <a:p>
            <a:pPr marL="0" lvl="0" indent="0" algn="l" rtl="0">
              <a:lnSpc>
                <a:spcPct val="115000"/>
              </a:lnSpc>
              <a:spcBef>
                <a:spcPts val="1200"/>
              </a:spcBef>
              <a:spcAft>
                <a:spcPts val="0"/>
              </a:spcAft>
              <a:buClr>
                <a:schemeClr val="dk1"/>
              </a:buClr>
              <a:buSzPts val="1100"/>
              <a:buFont typeface="Arial"/>
              <a:buNone/>
            </a:pPr>
            <a:r>
              <a:rPr lang="bg" dirty="0"/>
              <a:t>В проекти, свързани с климата и околната среда, където техническото ноу-хау е от решаващо значение – независимо дали става въпрос за възстановяване на влажни зони, управление на водни системи или инсталиране на инфраструктура за възобновяема енергия – тези несъответствия могат да подкопаят успеха на проекта и да сочат към възможни рискове от корупция.</a:t>
            </a:r>
            <a:endParaRPr dirty="0"/>
          </a:p>
          <a:p>
            <a:pPr marL="0" lvl="0" indent="0" algn="l" rtl="0">
              <a:lnSpc>
                <a:spcPct val="115000"/>
              </a:lnSpc>
              <a:spcBef>
                <a:spcPts val="1200"/>
              </a:spcBef>
              <a:spcAft>
                <a:spcPts val="0"/>
              </a:spcAft>
              <a:buClr>
                <a:schemeClr val="dk1"/>
              </a:buClr>
              <a:buSzPts val="1100"/>
              <a:buFont typeface="Arial"/>
              <a:buNone/>
            </a:pPr>
            <a:r>
              <a:rPr lang="bg" dirty="0"/>
              <a:t>Представете си го като поръчка на пица: ако искате истинска пица в италиански стил, няма да отидете на място, което продава предимно суши и само от време на време хвърля тесто във фурната. Резултатът вероятно няма да е такъв, какъвто сте очаквали.</a:t>
            </a:r>
            <a:endParaRPr dirty="0"/>
          </a:p>
          <a:p>
            <a:pPr marL="0" lvl="0" indent="0" algn="l" rtl="0">
              <a:lnSpc>
                <a:spcPct val="115000"/>
              </a:lnSpc>
              <a:spcBef>
                <a:spcPts val="1200"/>
              </a:spcBef>
              <a:spcAft>
                <a:spcPts val="0"/>
              </a:spcAft>
              <a:buClr>
                <a:schemeClr val="dk1"/>
              </a:buClr>
              <a:buSzPts val="1100"/>
              <a:buFont typeface="Arial"/>
              <a:buNone/>
            </a:pPr>
            <a:r>
              <a:rPr lang="bg" dirty="0"/>
              <a:t>Така че основният извод е прост: винаги проверявайте дали профилът и експертният опит на изпълнителя съответстват на договора, който му е възложен. Ако не, е време да се задълбочите.</a:t>
            </a:r>
            <a:endParaRPr dirty="0"/>
          </a:p>
        </p:txBody>
      </p:sp>
      <p:sp>
        <p:nvSpPr>
          <p:cNvPr id="242" name="Google Shape;242;g3a4be1824bf_1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a4be1824bf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Верен отговор: </a:t>
            </a:r>
            <a:r>
              <a:rPr lang="en-US" sz="1100" dirty="0">
                <a:latin typeface="Arial"/>
                <a:ea typeface="Arial"/>
                <a:cs typeface="Arial"/>
                <a:sym typeface="Arial"/>
              </a:rPr>
              <a:t>B.</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Обосновка: Плащането за нереализиран резултат, особено когато е оправдано с недостатъчно добре обосновани изменения, е сигнал за риск от корупция. Откриването на неясно и необосновано намаляване на обхвата на даден договор при анализа на документи следва да се отбележи като подозрително и впоследствие да се проследи.</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253" name="Google Shape;253;g3a4be1824bf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a4be1824bf_1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bg" sz="1100" dirty="0">
                <a:latin typeface="Arial"/>
                <a:ea typeface="Arial"/>
                <a:cs typeface="Arial"/>
                <a:sym typeface="Arial"/>
              </a:rPr>
              <a:t>Верен отговор: </a:t>
            </a:r>
            <a:r>
              <a:rPr lang="en-US" sz="1100" dirty="0">
                <a:latin typeface="Arial"/>
                <a:ea typeface="Arial"/>
                <a:cs typeface="Arial"/>
                <a:sym typeface="Arial"/>
              </a:rPr>
              <a:t>A.</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bg" sz="1100" dirty="0">
                <a:latin typeface="Arial"/>
                <a:ea typeface="Arial"/>
                <a:cs typeface="Arial"/>
                <a:sym typeface="Arial"/>
              </a:rPr>
              <a:t>Обосновка: Приемането на материали с по-ниско качество чрез промени в договорите подкопава екологичните цели и предполага тайно споразумение. Откриването на неоправдано заместване на материали с по-ниско качество при анализа на документи следва да се отбележи като рисково и впоследствие да се проследи.</a:t>
            </a:r>
            <a:endParaRPr sz="1100" dirty="0">
              <a:latin typeface="Arial"/>
              <a:ea typeface="Arial"/>
              <a:cs typeface="Arial"/>
              <a:sym typeface="Arial"/>
            </a:endParaRPr>
          </a:p>
        </p:txBody>
      </p:sp>
      <p:sp>
        <p:nvSpPr>
          <p:cNvPr id="263" name="Google Shape;263;g3a4be1824bf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a786ca50a1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273" name="Google Shape;273;g3a786ca50a1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a7d1bdcec8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a7d1bdcec8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dirty="0">
                <a:latin typeface="Arial"/>
                <a:ea typeface="Arial"/>
                <a:cs typeface="Arial"/>
                <a:sym typeface="Arial"/>
              </a:rPr>
              <a:t>Добре дошли в Модул 4.5. Както и досега, виждате формуляра за доклад от наблюдението.</a:t>
            </a:r>
            <a:r>
              <a:rPr lang="bg" dirty="0"/>
              <a:t> Този инструмент е предназначен да Ви води през процеса на наблюдение по ясен и структуриран начин.</a:t>
            </a:r>
          </a:p>
          <a:p>
            <a:pPr marL="0" lvl="0" indent="0" algn="l" rtl="0">
              <a:lnSpc>
                <a:spcPct val="115000"/>
              </a:lnSpc>
              <a:spcBef>
                <a:spcPts val="1200"/>
              </a:spcBef>
              <a:spcAft>
                <a:spcPts val="0"/>
              </a:spcAft>
              <a:buClr>
                <a:schemeClr val="dk1"/>
              </a:buClr>
              <a:buSzPts val="1100"/>
              <a:buFont typeface="Arial"/>
              <a:buNone/>
            </a:pPr>
            <a:endParaRPr lang="bg" dirty="0"/>
          </a:p>
          <a:p>
            <a:pPr marL="0" lvl="0" indent="0" algn="l" rtl="0">
              <a:lnSpc>
                <a:spcPct val="115000"/>
              </a:lnSpc>
              <a:spcBef>
                <a:spcPts val="1200"/>
              </a:spcBef>
              <a:spcAft>
                <a:spcPts val="0"/>
              </a:spcAft>
              <a:buClr>
                <a:schemeClr val="dk1"/>
              </a:buClr>
              <a:buSzPts val="1100"/>
              <a:buFont typeface="Arial"/>
              <a:buNone/>
            </a:pPr>
            <a:r>
              <a:rPr lang="bg" dirty="0"/>
              <a:t>Формулярът за доклад от наблюдението </a:t>
            </a:r>
            <a:r>
              <a:rPr lang="bg-BG" dirty="0"/>
              <a:t>на </a:t>
            </a:r>
            <a:r>
              <a:rPr lang="en-US" dirty="0"/>
              <a:t>iMonitor </a:t>
            </a:r>
            <a:r>
              <a:rPr lang="bg" dirty="0"/>
              <a:t>е разделен на три стъпки. </a:t>
            </a:r>
            <a:r>
              <a:rPr lang="bg-BG" noProof="0" dirty="0"/>
              <a:t>Първата</a:t>
            </a:r>
            <a:r>
              <a:rPr lang="ru-RU" dirty="0"/>
              <a:t> </a:t>
            </a:r>
            <a:r>
              <a:rPr lang="bg-BG" noProof="0" dirty="0"/>
              <a:t>стъпка е кабинетно проучване – в тази част преглеждаме достъпните документи от обществената поръчка и индикираме потенциални корупционни рискове. Втората стъпка се фокусира върху изпълнението на договора – проверка дали проектът в действителност се изпълнява по договорения начин. А третата стъпка разглежда резултатите и въздействието – оценява дали резултатите отговарят на целите и обслужват обществения </a:t>
            </a:r>
            <a:r>
              <a:rPr lang="ru-RU" dirty="0"/>
              <a:t>интерес.</a:t>
            </a:r>
          </a:p>
          <a:p>
            <a:pPr marL="0" lvl="0" indent="0" algn="l" rtl="0">
              <a:lnSpc>
                <a:spcPct val="115000"/>
              </a:lnSpc>
              <a:spcBef>
                <a:spcPts val="1200"/>
              </a:spcBef>
              <a:spcAft>
                <a:spcPts val="0"/>
              </a:spcAft>
              <a:buClr>
                <a:schemeClr val="dk1"/>
              </a:buClr>
              <a:buSzPts val="1100"/>
              <a:buFont typeface="Arial"/>
              <a:buNone/>
            </a:pPr>
            <a:endParaRPr lang="bg"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dirty="0">
                <a:latin typeface="Arial"/>
                <a:ea typeface="Arial"/>
                <a:cs typeface="Arial"/>
                <a:sym typeface="Arial"/>
              </a:rPr>
              <a:t>В част 5 от модул 4 ще се фокусираме върху корупционен модел, при който изпълнителите получават плащания за некачествени или непостигнати резултати. Освен това ще разгледаме внимателно информацията за изпълнителите и начините за идентифициране на определени рискове. Разбирайки тези рискове, ще бъдем по-добре подготвени за откриването на нередности на ранен етап и за повишаването на обществения контрол, като по този начин ще добринесем за повече гаранции, че проектите се изпълняват според договореното.</a:t>
            </a:r>
            <a:endParaRPr dirty="0">
              <a:latin typeface="Arial"/>
              <a:ea typeface="Arial"/>
              <a:cs typeface="Arial"/>
              <a:sym typeface="Arial"/>
            </a:endParaRPr>
          </a:p>
        </p:txBody>
      </p:sp>
      <p:sp>
        <p:nvSpPr>
          <p:cNvPr id="149" name="Google Shape;149;g3a7d1bdcec8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a49a85f2b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3a49a85f2b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Да поговорим за един често срещан корупционен модел, засягащ публичните проекти.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Понякога изпълнителите предоставят работи, материали или услуги под необходимия стандарт, което означава, че полученото качество е по-ниско от договореното. Например, може да е бил използван некачествен бетон, да засадят по-малко дървета от договореното или да оставят някои съоръжения недовършени.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 други случаи се сблъскваме с непълно изпълнение – цели части от проекта просто изобщо не са завършени. Може би пътят е оставен незавършен или договорените съоръжения не са построени.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Това е риск от проявление на корупция: вместо да държат изпълнителя отговорен, възложителите изменят договора. Те променят условията на договора – например, чрез намаляване на обхвата на проекта, удължаване на сроковете или промяна на спецификациите. Тези изменния позволяват на изпълнителя да получи изцяло договорената сума, въпреки че резултатите са некачествени или непълни.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Накратко, обществото плаща пълната цена, но получава по-малко от договореното, докато както изпълнителят, така и длъжностните лица печелят. Ето защо е толкова важно гражданите да разбират тези модели – защото разпознаването им е първата стъпка да изискваме повече отчетност.</a:t>
            </a:r>
            <a:endParaRPr sz="1100" dirty="0">
              <a:latin typeface="Arial"/>
              <a:ea typeface="Arial"/>
              <a:cs typeface="Arial"/>
              <a:sym typeface="Arial"/>
            </a:endParaRPr>
          </a:p>
        </p:txBody>
      </p:sp>
      <p:sp>
        <p:nvSpPr>
          <p:cNvPr id="159" name="Google Shape;159;g3a49a85f2b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Нека поговорим за системите за откриване на горски пожари. Защо са толкова важни? Горските пожари са една от най-големите заплахи както за хората, така и за природата. Те могат да унищожат домове, местообитания на диви животни и дори цели общности. А с изменението на климата рискът от големи, бързо разпространяващи се пожари само се увеличава.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Ключът към намаляването на щетите е ранното откриване. Ако пожарът бъде засечен бързо, пожарникарите могат да реагират, преди ситуацията да излезе извън контрол. Тук се намесват системите за откриване. Тези системи използват различни видове сензори – някои откриват частици дим във въздуха, други улавят топлина или пламъци, а по-свременните дори използват камери и сателитни данни.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Те представляват „мрежа за ранно предупреждение“ за горите. Вместо да чакаме някой да забележи дим от километри разстояние, тези системи непрекъснато наблюдават околната среда. Когато усетят нещо необичайно, те веднага изпращат предупреждение. Това спестява ценно време, защото при горските пожари разликата между малък инцидент и бедствие е въпрос на минути.</a:t>
            </a:r>
            <a:endParaRPr sz="1100" dirty="0">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bg" dirty="0"/>
              <a:t>Сега ще разгледаме един обезпокоителен случай на измама, свързана със средства от ЕС. Проект, предназначен да подобри откриването на горски пожари, беше възложен на консорциум от пет малки компании от Франция, Ирландия, Румъния и Испания. По документи изглеждаше обещаващо. Но в действителност тези компании така и не успяха да постигнат резултати.</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8" name="Google Shape;1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a7d1bdcec8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a7d1bdcec8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bg" dirty="0"/>
              <a:t>Вместо това те представиха фалшиви документи и подвеждащи доклади, за да си получат цялото финансиране. Къде отидоха парите? Не за екологични изследвания, а за проект за казино хотел в Кипър. Европейската служба за борба с измамите (OLAF) разкри това по време на задълбочено разследване, с използването на анализ на документи, криминалистични инструменти и проверки на място.</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Кипърски граждани не са били въвлечени, но бяха замесени организации, опериращи в Кипър. Разследването приключи през ноември 2019 г. </a:t>
            </a:r>
            <a:r>
              <a:rPr lang="ru-RU" dirty="0"/>
              <a:t>с </a:t>
            </a:r>
            <a:r>
              <a:rPr lang="bg-BG" noProof="0" dirty="0"/>
              <a:t>препоръка</a:t>
            </a:r>
            <a:r>
              <a:rPr lang="ru-RU" dirty="0"/>
              <a:t> за</a:t>
            </a:r>
            <a:r>
              <a:rPr lang="bg" dirty="0"/>
              <a:t> възстановяване на 410 000 евро и съдебно преследване срещу змесените лица.</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Това е сурово напомняне за важността на прозрачността и отчетността, когато са заложени публични средства.</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7" name="Google Shape;177;g3a7d1bdcec8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bg" dirty="0"/>
              <a:t>Първите признаци на проблеми се появиха, когато Изпълнителната агенция за научни изследвания забеляза нещо нередно в документите. Проектът, който трябваше да подобри откриването на горски пожари, съдържаше документация, която просто не отговаряше на истината – твърденията бяха преувеличени, а някои документи очевидно бяха изфабрикувани.</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След това се появи друга „червена лампичка“: консорциумът зад проекта всъщност нямаше капацитет да изпълни договореното. По-лошо, представените доклади за напредъка не съответстваха на очакваните резултати или срокове.</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Защо това е важно? Проектите, финансирани от ЕС, преминават през строги проверки. Когато докладите не съответстват на офертата или когато екипът, стоящ зад тях, няма необходимата инфраструктура, това е сериозна индикация, че нещо не е наред.</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Този случай показва колко е важно ранното откриване. То започва с административна бдителност – забелязване на несъответствия, проверка на твърдения и сравняване на доклади. Въпреки че обществеността може да не вижда тези документи, институции като REA и OLAF са там, за да хванат измамите, преди да се разраснат.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90" name="Google Shape;19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bg" dirty="0"/>
              <a:t>И така, как да разпознаем неверни твърдения и фалшиви документи – особено когато имаме подозрения за корупция или измама?</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Всичко започва с внимателен преглед на документите. Когато откриваме разминавания в текстовете при различните части на предложението/офертата или отчетите – като срокове, числа или описания – това е индикация за риск. Друг признак е, когато обещанията изглеждат твърде добри, за да са истина. Ако някой твърди, че ще постигне огромни резултати с почти никакви ресурси, това вероятно не е истина. И ако няма солидни доказателства в подкрепа на тези твърдения – няма данни, няма препратки, няма измерими резултати – това също е подозрително. Може също да забележите модели на използване „под индиго“, при които едни и същи изрази и дори цели абзяци се появяват в множество предложения/оферти. Това може да означава, че някой използва шаблон, за да заблуди системата.</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Що се отнася до разпознаването на фалшиви документи, има няколко трика. Първо, проверка на метаданни – информацията „зад кулисите“ в електронните файлове. Ако за даден документ пише, че е отпреди години, но е създаден миналата седмица, това е улика. В сканираните документи можем да търсим детайли като несъответстващи шрифтове, криви подписи или размазани области, които може да са били редактирани. Можете също така да верифицирате автентичността на документите с организациите, които би следвало да са ги издали. Ако не са чували за подобни документи, значи имаме проблем.</a:t>
            </a:r>
            <a:endParaRPr dirty="0"/>
          </a:p>
          <a:p>
            <a:pPr marL="457200" marR="0" lvl="0" indent="-228600" algn="l" rtl="0">
              <a:lnSpc>
                <a:spcPct val="100000"/>
              </a:lnSpc>
              <a:spcBef>
                <a:spcPts val="0"/>
              </a:spcBef>
              <a:spcAft>
                <a:spcPts val="0"/>
              </a:spcAft>
              <a:buClr>
                <a:srgbClr val="000000"/>
              </a:buClr>
              <a:buSzPts val="1400"/>
              <a:buFont typeface="Arial"/>
              <a:buNone/>
            </a:pPr>
            <a:r>
              <a:rPr lang="bg" dirty="0"/>
              <a:t>Публичните регистри са друг инструмент – фирмени регистрации, данъчни декларации, данни за заетост. Ако те не съответстват на твърденията в офертата, това е знак, че нещо не е наред. И накрая, обърнете внимание на тона и езика. Истинските официални документи са последователни и професионални. Фалшификатите често съдържат странни фрази или граматически грешки.</a:t>
            </a:r>
            <a:endParaRPr dirty="0"/>
          </a:p>
        </p:txBody>
      </p:sp>
      <p:sp>
        <p:nvSpPr>
          <p:cNvPr id="203" name="Google Shape;2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7d1bdcec8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a7d1bdcec8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bg" dirty="0"/>
              <a:t>Сега да разгледаме един много специален документ... „скромната“ фактура.</a:t>
            </a:r>
            <a:endParaRPr dirty="0"/>
          </a:p>
          <a:p>
            <a:pPr marL="0" lvl="0" indent="0" algn="l" rtl="0">
              <a:spcBef>
                <a:spcPts val="0"/>
              </a:spcBef>
              <a:spcAft>
                <a:spcPts val="0"/>
              </a:spcAft>
              <a:buClr>
                <a:schemeClr val="dk1"/>
              </a:buClr>
              <a:buSzPts val="1100"/>
              <a:buFont typeface="Arial"/>
              <a:buNone/>
            </a:pPr>
            <a:r>
              <a:rPr lang="bg" dirty="0"/>
              <a:t>Документът, който на пръв поглед изглежда обикновен, всъщност притежава силата да разкрие дали всичко върви гладко – или между редовете се крие нещо подозрително.</a:t>
            </a:r>
            <a:endParaRPr dirty="0"/>
          </a:p>
          <a:p>
            <a:pPr marL="0" lvl="0" indent="0" algn="l" rtl="0">
              <a:spcBef>
                <a:spcPts val="0"/>
              </a:spcBef>
              <a:spcAft>
                <a:spcPts val="0"/>
              </a:spcAft>
              <a:buNone/>
            </a:pPr>
            <a:r>
              <a:rPr lang="bg" dirty="0"/>
              <a:t>Фактурата не е просто още един лист хартия – тези документи всъщност може да разкрият много за това дали нещата се правят по почтен начин или не.</a:t>
            </a:r>
            <a:endParaRPr dirty="0"/>
          </a:p>
          <a:p>
            <a:pPr marL="0" lvl="0" indent="0" algn="l" rtl="0">
              <a:spcBef>
                <a:spcPts val="0"/>
              </a:spcBef>
              <a:spcAft>
                <a:spcPts val="0"/>
              </a:spcAft>
              <a:buNone/>
            </a:pPr>
            <a:r>
              <a:rPr lang="bg" dirty="0"/>
              <a:t>Въпросът, който си струва да си зададем, е: има ли строги правила за това как трябва да изглежда една фактура, или по-скоро въпросът е дали знаем какви детайли да проверим, за да да забележим ако нещо не е наред?</a:t>
            </a:r>
            <a:endParaRPr dirty="0"/>
          </a:p>
          <a:p>
            <a:pPr marL="0" lvl="0" indent="0" algn="l" rtl="0">
              <a:spcBef>
                <a:spcPts val="0"/>
              </a:spcBef>
              <a:spcAft>
                <a:spcPts val="0"/>
              </a:spcAft>
              <a:buNone/>
            </a:pPr>
            <a:r>
              <a:rPr lang="bg" dirty="0"/>
              <a:t>В случай че обикновените граждани имат възможност да преглеждат фактури за обществени поръчки, как всъщност следва да ги анализират по практичен начин, който да им помогне да забележат дали нещо не е наред? Имам предвид неща като плащания, извършени преди завършване на работите, описания, които са прекалено неясни, числа, които не съответстват на договореното, или липсващи документи. Как гражданите да забележат подобни инидкации за риск, които биха могли да сочат към корупционни практики или злоупотреба със средства, и да се чувстват достатъчно уверени, за да повдигнат въпроси за това?</a:t>
            </a:r>
            <a:endParaRPr dirty="0"/>
          </a:p>
        </p:txBody>
      </p:sp>
      <p:sp>
        <p:nvSpPr>
          <p:cNvPr id="212" name="Google Shape;212;g3a7d1bdcec8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a7d1bdcec8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a7d1bdcec8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bg" dirty="0"/>
              <a:t>Най-общо във всяка фактура следва да фигурира следната информация:</a:t>
            </a:r>
            <a:endParaRPr dirty="0"/>
          </a:p>
          <a:p>
            <a:pPr marL="457200" lvl="0" indent="-317500" algn="l" rtl="0">
              <a:spcBef>
                <a:spcPts val="0"/>
              </a:spcBef>
              <a:spcAft>
                <a:spcPts val="0"/>
              </a:spcAft>
              <a:buSzPts val="1400"/>
              <a:buChar char="-"/>
            </a:pPr>
            <a:r>
              <a:rPr lang="bg" dirty="0"/>
              <a:t>Наименование на фирмата</a:t>
            </a:r>
            <a:endParaRPr dirty="0"/>
          </a:p>
          <a:p>
            <a:pPr marL="457200" lvl="0" indent="-317500" algn="l" rtl="0">
              <a:spcBef>
                <a:spcPts val="0"/>
              </a:spcBef>
              <a:spcAft>
                <a:spcPts val="0"/>
              </a:spcAft>
              <a:buSzPts val="1400"/>
              <a:buChar char="-"/>
            </a:pPr>
            <a:r>
              <a:rPr lang="bg" dirty="0"/>
              <a:t>Данни за контакт</a:t>
            </a:r>
            <a:endParaRPr dirty="0"/>
          </a:p>
          <a:p>
            <a:pPr marL="457200" lvl="0" indent="-317500" algn="l" rtl="0">
              <a:spcBef>
                <a:spcPts val="0"/>
              </a:spcBef>
              <a:spcAft>
                <a:spcPts val="0"/>
              </a:spcAft>
              <a:buSzPts val="1400"/>
              <a:buChar char="-"/>
            </a:pPr>
            <a:r>
              <a:rPr lang="bg" dirty="0"/>
              <a:t>Наименование на клиента</a:t>
            </a:r>
            <a:endParaRPr dirty="0"/>
          </a:p>
          <a:p>
            <a:pPr marL="457200" lvl="0" indent="-317500" algn="l" rtl="0">
              <a:spcBef>
                <a:spcPts val="0"/>
              </a:spcBef>
              <a:spcAft>
                <a:spcPts val="0"/>
              </a:spcAft>
              <a:buSzPts val="1400"/>
              <a:buChar char="-"/>
            </a:pPr>
            <a:r>
              <a:rPr lang="bg" dirty="0"/>
              <a:t>Номер на фактурата</a:t>
            </a:r>
            <a:endParaRPr dirty="0"/>
          </a:p>
          <a:p>
            <a:pPr marL="457200" lvl="0" indent="-317500" algn="l" rtl="0">
              <a:spcBef>
                <a:spcPts val="0"/>
              </a:spcBef>
              <a:spcAft>
                <a:spcPts val="0"/>
              </a:spcAft>
              <a:buSzPts val="1400"/>
              <a:buChar char="-"/>
            </a:pPr>
            <a:r>
              <a:rPr lang="bg" dirty="0"/>
              <a:t>Дата на издаване</a:t>
            </a:r>
            <a:endParaRPr dirty="0"/>
          </a:p>
          <a:p>
            <a:pPr marL="457200" lvl="0" indent="-317500" algn="l" rtl="0">
              <a:spcBef>
                <a:spcPts val="0"/>
              </a:spcBef>
              <a:spcAft>
                <a:spcPts val="0"/>
              </a:spcAft>
              <a:buSzPts val="1400"/>
              <a:buChar char="-"/>
            </a:pPr>
            <a:r>
              <a:rPr lang="bg" dirty="0"/>
              <a:t>Дата на падеж на плащането</a:t>
            </a:r>
            <a:endParaRPr dirty="0"/>
          </a:p>
          <a:p>
            <a:pPr marL="457200" lvl="0" indent="-317500" algn="l" rtl="0">
              <a:spcBef>
                <a:spcPts val="0"/>
              </a:spcBef>
              <a:spcAft>
                <a:spcPts val="0"/>
              </a:spcAft>
              <a:buSzPts val="1400"/>
              <a:buChar char="-"/>
            </a:pPr>
            <a:r>
              <a:rPr lang="bg" dirty="0"/>
              <a:t>Подробно описание на предоставените стоки или услуги. За всеки артикул следва да са посочени количеството, единична цена и сумата.</a:t>
            </a:r>
            <a:endParaRPr dirty="0"/>
          </a:p>
          <a:p>
            <a:pPr marL="457200" lvl="0" indent="0" algn="l" rtl="0">
              <a:spcBef>
                <a:spcPts val="0"/>
              </a:spcBef>
              <a:spcAft>
                <a:spcPts val="0"/>
              </a:spcAft>
              <a:buNone/>
            </a:pPr>
            <a:r>
              <a:rPr lang="bg" dirty="0"/>
              <a:t>Възможно е да са включени бележки за условията на плащане, датите на доставка или методите на плащане.</a:t>
            </a:r>
            <a:endParaRPr dirty="0"/>
          </a:p>
          <a:p>
            <a:pPr marL="457200" lvl="0" indent="0" algn="l" rtl="0">
              <a:spcBef>
                <a:spcPts val="0"/>
              </a:spcBef>
              <a:spcAft>
                <a:spcPts val="0"/>
              </a:spcAft>
              <a:buNone/>
            </a:pPr>
            <a:r>
              <a:rPr lang="bg" dirty="0"/>
              <a:t>Имайки предвид, че всяка държава може да има свои собствени изисквания, нека видим какви са задължителните елементи на фактурата (в съответствие със Закона за ДДС) според полското законодателство.</a:t>
            </a:r>
            <a:endParaRPr dirty="0"/>
          </a:p>
          <a:p>
            <a:pPr marL="0" lvl="0" indent="0" algn="l" rtl="0">
              <a:spcBef>
                <a:spcPts val="0"/>
              </a:spcBef>
              <a:spcAft>
                <a:spcPts val="0"/>
              </a:spcAft>
              <a:buNone/>
            </a:pPr>
            <a:r>
              <a:rPr lang="bg" dirty="0"/>
              <a:t>Данни за продавача и купувача: Име, адрес и данъчен идентификационен номер (NIP).</a:t>
            </a:r>
            <a:endParaRPr dirty="0"/>
          </a:p>
          <a:p>
            <a:pPr marL="0" lvl="0" indent="0" algn="l" rtl="0">
              <a:spcBef>
                <a:spcPts val="0"/>
              </a:spcBef>
              <a:spcAft>
                <a:spcPts val="0"/>
              </a:spcAft>
              <a:buNone/>
            </a:pPr>
            <a:r>
              <a:rPr lang="bg" dirty="0"/>
              <a:t>Данни за фактурата: Дата на издаване, номер на фактурата, дата на продажба или предоставяне на услугата (ако е различна от датата на издаване).</a:t>
            </a:r>
            <a:endParaRPr dirty="0"/>
          </a:p>
          <a:p>
            <a:pPr marL="0" lvl="0" indent="0" algn="l" rtl="0">
              <a:spcBef>
                <a:spcPts val="0"/>
              </a:spcBef>
              <a:spcAft>
                <a:spcPts val="0"/>
              </a:spcAft>
              <a:buNone/>
            </a:pPr>
            <a:r>
              <a:rPr lang="bg" dirty="0"/>
              <a:t>Детайли за транзакцията: Име на продукта или услугата, мерна единица, количество, нетна единична цена, размер на отстъпката, нетна стойност, ставка на ДДС, сума на данъка, брутна стойност.</a:t>
            </a:r>
            <a:endParaRPr dirty="0"/>
          </a:p>
          <a:p>
            <a:pPr marL="0" lvl="0" indent="0" algn="l" rtl="0">
              <a:spcBef>
                <a:spcPts val="0"/>
              </a:spcBef>
              <a:spcAft>
                <a:spcPts val="0"/>
              </a:spcAft>
              <a:buNone/>
            </a:pPr>
            <a:r>
              <a:rPr lang="bg" dirty="0"/>
              <a:t>Съответствие с договора: Фактурата трябва да съдържа информация, която позволява свързването ѝ с договора, като например номер на договора, дата, цел на разхода, източник на финансиране, както и вид и стойност на договора.</a:t>
            </a:r>
            <a:endParaRPr dirty="0"/>
          </a:p>
          <a:p>
            <a:pPr marL="0" lvl="0" indent="0" algn="l" rtl="0">
              <a:spcBef>
                <a:spcPts val="0"/>
              </a:spcBef>
              <a:spcAft>
                <a:spcPts val="0"/>
              </a:spcAft>
              <a:buNone/>
            </a:pPr>
            <a:r>
              <a:rPr lang="bg" dirty="0"/>
              <a:t>Важни са и вътрешните процедури, а задължението за описание на фактурите произтича от вътрешните счетоводни процедури на компаниите и други разпоредби (напр. Закона за ДДС).</a:t>
            </a:r>
            <a:endParaRPr dirty="0"/>
          </a:p>
          <a:p>
            <a:pPr marL="0" lvl="0" indent="0" algn="l" rtl="0">
              <a:spcBef>
                <a:spcPts val="0"/>
              </a:spcBef>
              <a:spcAft>
                <a:spcPts val="0"/>
              </a:spcAft>
              <a:buNone/>
            </a:pPr>
            <a:r>
              <a:rPr lang="bg" dirty="0"/>
              <a:t>Цел на описанието: Добре описаната фактура улеснява правилното отчитане и контрол на разходите на компанията, включително разходите, свързани с обществени поръчки.</a:t>
            </a:r>
            <a:endParaRPr dirty="0"/>
          </a:p>
          <a:p>
            <a:pPr marL="0" lvl="0" indent="0" algn="l" rtl="0">
              <a:spcBef>
                <a:spcPts val="0"/>
              </a:spcBef>
              <a:spcAft>
                <a:spcPts val="0"/>
              </a:spcAft>
              <a:buNone/>
            </a:pPr>
            <a:r>
              <a:rPr lang="bg" dirty="0"/>
              <a:t>Следва да се вземе предвид и дали фактурите не се отнасят до договор в рамките на проект с финансиране от ЕС, тъй като тогава могат да възникнат допълнителни изисквания, например относно описанието във фактурата.</a:t>
            </a:r>
            <a:endParaRPr dirty="0"/>
          </a:p>
        </p:txBody>
      </p:sp>
      <p:sp>
        <p:nvSpPr>
          <p:cNvPr id="222" name="Google Shape;222;g3a7d1bdcec8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13"/>
        <p:cNvGrpSpPr/>
        <p:nvPr/>
      </p:nvGrpSpPr>
      <p:grpSpPr>
        <a:xfrm>
          <a:off x="0" y="0"/>
          <a:ext cx="0" cy="0"/>
          <a:chOff x="0" y="0"/>
          <a:chExt cx="0" cy="0"/>
        </a:xfrm>
      </p:grpSpPr>
      <p:sp>
        <p:nvSpPr>
          <p:cNvPr id="14" name="Google Shape;14;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rot="5400000">
            <a:off x="3833019" y="-173863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76"/>
        <p:cNvGrpSpPr/>
        <p:nvPr/>
      </p:nvGrpSpPr>
      <p:grpSpPr>
        <a:xfrm>
          <a:off x="0" y="0"/>
          <a:ext cx="0" cy="0"/>
          <a:chOff x="0" y="0"/>
          <a:chExt cx="0" cy="0"/>
        </a:xfrm>
      </p:grpSpPr>
      <p:sp>
        <p:nvSpPr>
          <p:cNvPr id="77" name="Google Shape;77;g3a7d1bdcec8_0_8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g3a7d1bdcec8_0_8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79"/>
        <p:cNvGrpSpPr/>
        <p:nvPr/>
      </p:nvGrpSpPr>
      <p:grpSpPr>
        <a:xfrm>
          <a:off x="0" y="0"/>
          <a:ext cx="0" cy="0"/>
          <a:chOff x="0" y="0"/>
          <a:chExt cx="0" cy="0"/>
        </a:xfrm>
      </p:grpSpPr>
      <p:sp>
        <p:nvSpPr>
          <p:cNvPr id="80" name="Google Shape;80;g3a7d1bdcec8_0_88"/>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g3a7d1bdcec8_0_88"/>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82" name="Google Shape;82;g3a7d1bdcec8_0_88"/>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83" name="Google Shape;83;g3a7d1bdcec8_0_8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g3a7d1bdcec8_0_8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Blue and white text on a black background&#10;&#10;AI-generated content may be incorrect.">
            <a:extLst>
              <a:ext uri="{FF2B5EF4-FFF2-40B4-BE49-F238E27FC236}">
                <a16:creationId xmlns:a16="http://schemas.microsoft.com/office/drawing/2014/main" id="{74CD671A-1365-13D3-6645-3715B5425D6A}"/>
              </a:ext>
            </a:extLst>
          </p:cNvPr>
          <p:cNvPicPr>
            <a:picLocks noChangeAspect="1"/>
          </p:cNvPicPr>
          <p:nvPr userDrawn="1"/>
        </p:nvPicPr>
        <p:blipFill>
          <a:blip r:embed="rId2"/>
          <a:stretch>
            <a:fillRect/>
          </a:stretch>
        </p:blipFill>
        <p:spPr>
          <a:xfrm>
            <a:off x="609600" y="6220156"/>
            <a:ext cx="2388502" cy="52638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86"/>
        <p:cNvGrpSpPr/>
        <p:nvPr/>
      </p:nvGrpSpPr>
      <p:grpSpPr>
        <a:xfrm>
          <a:off x="0" y="0"/>
          <a:ext cx="0" cy="0"/>
          <a:chOff x="0" y="0"/>
          <a:chExt cx="0" cy="0"/>
        </a:xfrm>
      </p:grpSpPr>
      <p:sp>
        <p:nvSpPr>
          <p:cNvPr id="87" name="Google Shape;87;g3a7d1bdcec8_0_95"/>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8" name="Google Shape;88;g3a7d1bdcec8_0_95"/>
          <p:cNvSpPr txBox="1">
            <a:spLocks noGrp="1"/>
          </p:cNvSpPr>
          <p:nvPr>
            <p:ph type="body" idx="1"/>
          </p:nvPr>
        </p:nvSpPr>
        <p:spPr>
          <a:xfrm>
            <a:off x="609600" y="1484785"/>
            <a:ext cx="109728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g3a7d1bdcec8_0_9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rgbClr val="50B4C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g3a7d1bdcec8_0_9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91"/>
        <p:cNvGrpSpPr/>
        <p:nvPr/>
      </p:nvGrpSpPr>
      <p:grpSpPr>
        <a:xfrm>
          <a:off x="0" y="0"/>
          <a:ext cx="0" cy="0"/>
          <a:chOff x="0" y="0"/>
          <a:chExt cx="0" cy="0"/>
        </a:xfrm>
      </p:grpSpPr>
      <p:sp>
        <p:nvSpPr>
          <p:cNvPr id="92" name="Google Shape;92;g3a7d1bdcec8_0_100"/>
          <p:cNvSpPr txBox="1">
            <a:spLocks noGrp="1"/>
          </p:cNvSpPr>
          <p:nvPr>
            <p:ph type="ctrTitle"/>
          </p:nvPr>
        </p:nvSpPr>
        <p:spPr>
          <a:xfrm>
            <a:off x="914400" y="1700809"/>
            <a:ext cx="103632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g3a7d1bdcec8_0_100"/>
          <p:cNvSpPr txBox="1">
            <a:spLocks noGrp="1"/>
          </p:cNvSpPr>
          <p:nvPr>
            <p:ph type="subTitle" idx="1"/>
          </p:nvPr>
        </p:nvSpPr>
        <p:spPr>
          <a:xfrm>
            <a:off x="1828800" y="3284984"/>
            <a:ext cx="8534400" cy="12960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404040"/>
              </a:buClr>
              <a:buSzPts val="3200"/>
              <a:buFont typeface="Arial"/>
              <a:buNone/>
              <a:defRPr/>
            </a:lvl1pPr>
            <a:lvl2pPr lvl="1" algn="ctr">
              <a:lnSpc>
                <a:spcPct val="100000"/>
              </a:lnSpc>
              <a:spcBef>
                <a:spcPts val="560"/>
              </a:spcBef>
              <a:spcAft>
                <a:spcPts val="0"/>
              </a:spcAft>
              <a:buClr>
                <a:srgbClr val="404040"/>
              </a:buClr>
              <a:buSzPts val="2800"/>
              <a:buFont typeface="Arial"/>
              <a:buNone/>
              <a:defRPr/>
            </a:lvl2pPr>
            <a:lvl3pPr lvl="2" algn="ctr">
              <a:lnSpc>
                <a:spcPct val="100000"/>
              </a:lnSpc>
              <a:spcBef>
                <a:spcPts val="480"/>
              </a:spcBef>
              <a:spcAft>
                <a:spcPts val="0"/>
              </a:spcAft>
              <a:buClr>
                <a:srgbClr val="404040"/>
              </a:buClr>
              <a:buSzPts val="2400"/>
              <a:buFont typeface="Arial"/>
              <a:buNone/>
              <a:defRPr/>
            </a:lvl3pPr>
            <a:lvl4pPr lvl="3" algn="ctr">
              <a:lnSpc>
                <a:spcPct val="100000"/>
              </a:lnSpc>
              <a:spcBef>
                <a:spcPts val="400"/>
              </a:spcBef>
              <a:spcAft>
                <a:spcPts val="0"/>
              </a:spcAft>
              <a:buClr>
                <a:srgbClr val="404040"/>
              </a:buClr>
              <a:buSzPts val="2000"/>
              <a:buFont typeface="Arial"/>
              <a:buNone/>
              <a:defRPr/>
            </a:lvl4pPr>
            <a:lvl5pPr lvl="4" algn="ctr">
              <a:lnSpc>
                <a:spcPct val="100000"/>
              </a:lnSpc>
              <a:spcBef>
                <a:spcPts val="400"/>
              </a:spcBef>
              <a:spcAft>
                <a:spcPts val="0"/>
              </a:spcAft>
              <a:buClr>
                <a:srgbClr val="404040"/>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94" name="Google Shape;94;g3a7d1bdcec8_0_10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g3a7d1bdcec8_0_10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96"/>
        <p:cNvGrpSpPr/>
        <p:nvPr/>
      </p:nvGrpSpPr>
      <p:grpSpPr>
        <a:xfrm>
          <a:off x="0" y="0"/>
          <a:ext cx="0" cy="0"/>
          <a:chOff x="0" y="0"/>
          <a:chExt cx="0" cy="0"/>
        </a:xfrm>
      </p:grpSpPr>
      <p:sp>
        <p:nvSpPr>
          <p:cNvPr id="97" name="Google Shape;97;g3a7d1bdcec8_0_105"/>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g3a7d1bdcec8_0_105"/>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404040"/>
              </a:buClr>
              <a:buSzPts val="2000"/>
              <a:buFont typeface="Arial"/>
              <a:buNone/>
              <a:defRPr sz="2000"/>
            </a:lvl1pPr>
            <a:lvl2pPr marL="914400" lvl="1" indent="-228600" algn="l">
              <a:lnSpc>
                <a:spcPct val="100000"/>
              </a:lnSpc>
              <a:spcBef>
                <a:spcPts val="360"/>
              </a:spcBef>
              <a:spcAft>
                <a:spcPts val="0"/>
              </a:spcAft>
              <a:buClr>
                <a:srgbClr val="404040"/>
              </a:buClr>
              <a:buSzPts val="1800"/>
              <a:buFont typeface="Arial"/>
              <a:buNone/>
              <a:defRPr sz="1800"/>
            </a:lvl2pPr>
            <a:lvl3pPr marL="1371600" lvl="2" indent="-228600" algn="l">
              <a:lnSpc>
                <a:spcPct val="100000"/>
              </a:lnSpc>
              <a:spcBef>
                <a:spcPts val="320"/>
              </a:spcBef>
              <a:spcAft>
                <a:spcPts val="0"/>
              </a:spcAft>
              <a:buClr>
                <a:srgbClr val="404040"/>
              </a:buClr>
              <a:buSzPts val="1600"/>
              <a:buFont typeface="Arial"/>
              <a:buNone/>
              <a:defRPr sz="1600"/>
            </a:lvl3pPr>
            <a:lvl4pPr marL="1828800" lvl="3" indent="-228600" algn="l">
              <a:lnSpc>
                <a:spcPct val="100000"/>
              </a:lnSpc>
              <a:spcBef>
                <a:spcPts val="280"/>
              </a:spcBef>
              <a:spcAft>
                <a:spcPts val="0"/>
              </a:spcAft>
              <a:buClr>
                <a:srgbClr val="404040"/>
              </a:buClr>
              <a:buSzPts val="1400"/>
              <a:buFont typeface="Arial"/>
              <a:buNone/>
              <a:defRPr sz="1400"/>
            </a:lvl4pPr>
            <a:lvl5pPr marL="2286000" lvl="4" indent="-228600" algn="l">
              <a:lnSpc>
                <a:spcPct val="100000"/>
              </a:lnSpc>
              <a:spcBef>
                <a:spcPts val="280"/>
              </a:spcBef>
              <a:spcAft>
                <a:spcPts val="0"/>
              </a:spcAft>
              <a:buClr>
                <a:srgbClr val="404040"/>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99" name="Google Shape;99;g3a7d1bdcec8_0_10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g3a7d1bdcec8_0_10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101"/>
        <p:cNvGrpSpPr/>
        <p:nvPr/>
      </p:nvGrpSpPr>
      <p:grpSpPr>
        <a:xfrm>
          <a:off x="0" y="0"/>
          <a:ext cx="0" cy="0"/>
          <a:chOff x="0" y="0"/>
          <a:chExt cx="0" cy="0"/>
        </a:xfrm>
      </p:grpSpPr>
      <p:sp>
        <p:nvSpPr>
          <p:cNvPr id="102" name="Google Shape;102;g3a7d1bdcec8_0_110"/>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3" name="Google Shape;103;g3a7d1bdcec8_0_110"/>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04" name="Google Shape;104;g3a7d1bdcec8_0_110"/>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05" name="Google Shape;105;g3a7d1bdcec8_0_110"/>
          <p:cNvSpPr txBox="1">
            <a:spLocks noGrp="1"/>
          </p:cNvSpPr>
          <p:nvPr>
            <p:ph type="body" idx="3"/>
          </p:nvPr>
        </p:nvSpPr>
        <p:spPr>
          <a:xfrm>
            <a:off x="6193368" y="1535113"/>
            <a:ext cx="5388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06" name="Google Shape;106;g3a7d1bdcec8_0_110"/>
          <p:cNvSpPr txBox="1">
            <a:spLocks noGrp="1"/>
          </p:cNvSpPr>
          <p:nvPr>
            <p:ph type="body" idx="4"/>
          </p:nvPr>
        </p:nvSpPr>
        <p:spPr>
          <a:xfrm>
            <a:off x="6193368" y="2174875"/>
            <a:ext cx="5388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07" name="Google Shape;107;g3a7d1bdcec8_0_11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g3a7d1bdcec8_0_11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109"/>
        <p:cNvGrpSpPr/>
        <p:nvPr/>
      </p:nvGrpSpPr>
      <p:grpSpPr>
        <a:xfrm>
          <a:off x="0" y="0"/>
          <a:ext cx="0" cy="0"/>
          <a:chOff x="0" y="0"/>
          <a:chExt cx="0" cy="0"/>
        </a:xfrm>
      </p:grpSpPr>
      <p:sp>
        <p:nvSpPr>
          <p:cNvPr id="110" name="Google Shape;110;g3a7d1bdcec8_0_118"/>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g3a7d1bdcec8_0_11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g3a7d1bdcec8_0_11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113"/>
        <p:cNvGrpSpPr/>
        <p:nvPr/>
      </p:nvGrpSpPr>
      <p:grpSpPr>
        <a:xfrm>
          <a:off x="0" y="0"/>
          <a:ext cx="0" cy="0"/>
          <a:chOff x="0" y="0"/>
          <a:chExt cx="0" cy="0"/>
        </a:xfrm>
      </p:grpSpPr>
      <p:sp>
        <p:nvSpPr>
          <p:cNvPr id="114" name="Google Shape;114;g3a7d1bdcec8_0_122"/>
          <p:cNvSpPr txBox="1">
            <a:spLocks noGrp="1"/>
          </p:cNvSpPr>
          <p:nvPr>
            <p:ph type="title"/>
          </p:nvPr>
        </p:nvSpPr>
        <p:spPr>
          <a:xfrm>
            <a:off x="609601" y="273050"/>
            <a:ext cx="40110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5" name="Google Shape;115;g3a7d1bdcec8_0_122"/>
          <p:cNvSpPr txBox="1">
            <a:spLocks noGrp="1"/>
          </p:cNvSpPr>
          <p:nvPr>
            <p:ph type="body" idx="1"/>
          </p:nvPr>
        </p:nvSpPr>
        <p:spPr>
          <a:xfrm>
            <a:off x="4766733" y="273051"/>
            <a:ext cx="6815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04040"/>
              </a:buClr>
              <a:buSzPts val="3200"/>
              <a:buFont typeface="Arial"/>
              <a:buChar char="•"/>
              <a:defRPr sz="3200"/>
            </a:lvl1pPr>
            <a:lvl2pPr marL="914400" lvl="1" indent="-406400" algn="l">
              <a:lnSpc>
                <a:spcPct val="100000"/>
              </a:lnSpc>
              <a:spcBef>
                <a:spcPts val="560"/>
              </a:spcBef>
              <a:spcAft>
                <a:spcPts val="0"/>
              </a:spcAft>
              <a:buClr>
                <a:srgbClr val="404040"/>
              </a:buClr>
              <a:buSzPts val="2800"/>
              <a:buFont typeface="Arial"/>
              <a:buChar char="–"/>
              <a:defRPr sz="2800"/>
            </a:lvl2pPr>
            <a:lvl3pPr marL="1371600" lvl="2" indent="-381000" algn="l">
              <a:lnSpc>
                <a:spcPct val="100000"/>
              </a:lnSpc>
              <a:spcBef>
                <a:spcPts val="480"/>
              </a:spcBef>
              <a:spcAft>
                <a:spcPts val="0"/>
              </a:spcAft>
              <a:buClr>
                <a:srgbClr val="404040"/>
              </a:buClr>
              <a:buSzPts val="2400"/>
              <a:buFont typeface="Arial"/>
              <a:buChar char="•"/>
              <a:defRPr sz="2400"/>
            </a:lvl3pPr>
            <a:lvl4pPr marL="1828800" lvl="3" indent="-355600" algn="l">
              <a:lnSpc>
                <a:spcPct val="100000"/>
              </a:lnSpc>
              <a:spcBef>
                <a:spcPts val="400"/>
              </a:spcBef>
              <a:spcAft>
                <a:spcPts val="0"/>
              </a:spcAft>
              <a:buClr>
                <a:srgbClr val="404040"/>
              </a:buClr>
              <a:buSzPts val="2000"/>
              <a:buFont typeface="Arial"/>
              <a:buChar char="–"/>
              <a:defRPr sz="2000"/>
            </a:lvl4pPr>
            <a:lvl5pPr marL="2286000" lvl="4" indent="-355600" algn="l">
              <a:lnSpc>
                <a:spcPct val="100000"/>
              </a:lnSpc>
              <a:spcBef>
                <a:spcPts val="400"/>
              </a:spcBef>
              <a:spcAft>
                <a:spcPts val="0"/>
              </a:spcAft>
              <a:buClr>
                <a:srgbClr val="404040"/>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116" name="Google Shape;116;g3a7d1bdcec8_0_122"/>
          <p:cNvSpPr txBox="1">
            <a:spLocks noGrp="1"/>
          </p:cNvSpPr>
          <p:nvPr>
            <p:ph type="body" idx="2"/>
          </p:nvPr>
        </p:nvSpPr>
        <p:spPr>
          <a:xfrm>
            <a:off x="609601" y="1435101"/>
            <a:ext cx="40110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17" name="Google Shape;117;g3a7d1bdcec8_0_122"/>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g3a7d1bdcec8_0_12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50B4C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119"/>
        <p:cNvGrpSpPr/>
        <p:nvPr/>
      </p:nvGrpSpPr>
      <p:grpSpPr>
        <a:xfrm>
          <a:off x="0" y="0"/>
          <a:ext cx="0" cy="0"/>
          <a:chOff x="0" y="0"/>
          <a:chExt cx="0" cy="0"/>
        </a:xfrm>
      </p:grpSpPr>
      <p:sp>
        <p:nvSpPr>
          <p:cNvPr id="120" name="Google Shape;120;g3a7d1bdcec8_0_128"/>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 name="Google Shape;121;g3a7d1bdcec8_0_128"/>
          <p:cNvSpPr>
            <a:spLocks noGrp="1"/>
          </p:cNvSpPr>
          <p:nvPr>
            <p:ph type="pic" idx="2"/>
          </p:nvPr>
        </p:nvSpPr>
        <p:spPr>
          <a:xfrm>
            <a:off x="2389717" y="612775"/>
            <a:ext cx="7315200" cy="4114800"/>
          </a:xfrm>
          <a:prstGeom prst="rect">
            <a:avLst/>
          </a:prstGeom>
          <a:noFill/>
          <a:ln>
            <a:noFill/>
          </a:ln>
        </p:spPr>
      </p:sp>
      <p:sp>
        <p:nvSpPr>
          <p:cNvPr id="122" name="Google Shape;122;g3a7d1bdcec8_0_128"/>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23" name="Google Shape;123;g3a7d1bdcec8_0_12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g3a7d1bdcec8_0_12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125"/>
        <p:cNvGrpSpPr/>
        <p:nvPr/>
      </p:nvGrpSpPr>
      <p:grpSpPr>
        <a:xfrm>
          <a:off x="0" y="0"/>
          <a:ext cx="0" cy="0"/>
          <a:chOff x="0" y="0"/>
          <a:chExt cx="0" cy="0"/>
        </a:xfrm>
      </p:grpSpPr>
      <p:sp>
        <p:nvSpPr>
          <p:cNvPr id="126" name="Google Shape;126;g3a7d1bdcec8_0_134"/>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7" name="Google Shape;127;g3a7d1bdcec8_0_134"/>
          <p:cNvSpPr txBox="1">
            <a:spLocks noGrp="1"/>
          </p:cNvSpPr>
          <p:nvPr>
            <p:ph type="body" idx="1"/>
          </p:nvPr>
        </p:nvSpPr>
        <p:spPr>
          <a:xfrm rot="5400000">
            <a:off x="3832951" y="-1738565"/>
            <a:ext cx="4526100"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g3a7d1bdcec8_0_134"/>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g3a7d1bdcec8_0_13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130"/>
        <p:cNvGrpSpPr/>
        <p:nvPr/>
      </p:nvGrpSpPr>
      <p:grpSpPr>
        <a:xfrm>
          <a:off x="0" y="0"/>
          <a:ext cx="0" cy="0"/>
          <a:chOff x="0" y="0"/>
          <a:chExt cx="0" cy="0"/>
        </a:xfrm>
      </p:grpSpPr>
      <p:sp>
        <p:nvSpPr>
          <p:cNvPr id="131" name="Google Shape;131;g3a7d1bdcec8_0_139"/>
          <p:cNvSpPr txBox="1">
            <a:spLocks noGrp="1"/>
          </p:cNvSpPr>
          <p:nvPr>
            <p:ph type="title"/>
          </p:nvPr>
        </p:nvSpPr>
        <p:spPr>
          <a:xfrm rot="5400000">
            <a:off x="7285051" y="1828790"/>
            <a:ext cx="5851500"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 name="Google Shape;132;g3a7d1bdcec8_0_139"/>
          <p:cNvSpPr txBox="1">
            <a:spLocks noGrp="1"/>
          </p:cNvSpPr>
          <p:nvPr>
            <p:ph type="body" idx="1"/>
          </p:nvPr>
        </p:nvSpPr>
        <p:spPr>
          <a:xfrm rot="5400000">
            <a:off x="1697001" y="-812861"/>
            <a:ext cx="5851500" cy="8026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g3a7d1bdcec8_0_139"/>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4" name="Google Shape;134;g3a7d1bdcec8_0_139"/>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4" name="Google Shape;24;p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5" name="Google Shape;25;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Blue and white text on a black background&#10;&#10;AI-generated content may be incorrect.">
            <a:extLst>
              <a:ext uri="{FF2B5EF4-FFF2-40B4-BE49-F238E27FC236}">
                <a16:creationId xmlns:a16="http://schemas.microsoft.com/office/drawing/2014/main" id="{80FAD6FA-D4EB-1742-A050-C42F5453665C}"/>
              </a:ext>
            </a:extLst>
          </p:cNvPr>
          <p:cNvPicPr>
            <a:picLocks noChangeAspect="1"/>
          </p:cNvPicPr>
          <p:nvPr userDrawn="1"/>
        </p:nvPicPr>
        <p:blipFill>
          <a:blip r:embed="rId2"/>
          <a:stretch>
            <a:fillRect/>
          </a:stretch>
        </p:blipFill>
        <p:spPr>
          <a:xfrm>
            <a:off x="609600" y="6220156"/>
            <a:ext cx="2388502" cy="5263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28"/>
        <p:cNvGrpSpPr/>
        <p:nvPr/>
      </p:nvGrpSpPr>
      <p:grpSpPr>
        <a:xfrm>
          <a:off x="0" y="0"/>
          <a:ext cx="0" cy="0"/>
          <a:chOff x="0" y="0"/>
          <a:chExt cx="0" cy="0"/>
        </a:xfrm>
      </p:grpSpPr>
      <p:sp>
        <p:nvSpPr>
          <p:cNvPr id="29" name="Google Shape;29;p10"/>
          <p:cNvSpPr txBox="1">
            <a:spLocks noGrp="1"/>
          </p:cNvSpPr>
          <p:nvPr>
            <p:ph type="ctrTitle"/>
          </p:nvPr>
        </p:nvSpPr>
        <p:spPr>
          <a:xfrm>
            <a:off x="914400" y="1700809"/>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0"/>
          <p:cNvSpPr txBox="1">
            <a:spLocks noGrp="1"/>
          </p:cNvSpPr>
          <p:nvPr>
            <p:ph type="subTitle" idx="1"/>
          </p:nvPr>
        </p:nvSpPr>
        <p:spPr>
          <a:xfrm>
            <a:off x="1828800" y="3284984"/>
            <a:ext cx="8534400" cy="129614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404040"/>
              </a:buClr>
              <a:buSzPts val="3200"/>
              <a:buFont typeface="Arial"/>
              <a:buNone/>
              <a:defRPr/>
            </a:lvl1pPr>
            <a:lvl2pPr lvl="1" algn="ctr">
              <a:lnSpc>
                <a:spcPct val="100000"/>
              </a:lnSpc>
              <a:spcBef>
                <a:spcPts val="560"/>
              </a:spcBef>
              <a:spcAft>
                <a:spcPts val="0"/>
              </a:spcAft>
              <a:buClr>
                <a:srgbClr val="404040"/>
              </a:buClr>
              <a:buSzPts val="2800"/>
              <a:buFont typeface="Arial"/>
              <a:buNone/>
              <a:defRPr/>
            </a:lvl2pPr>
            <a:lvl3pPr lvl="2" algn="ctr">
              <a:lnSpc>
                <a:spcPct val="100000"/>
              </a:lnSpc>
              <a:spcBef>
                <a:spcPts val="480"/>
              </a:spcBef>
              <a:spcAft>
                <a:spcPts val="0"/>
              </a:spcAft>
              <a:buClr>
                <a:srgbClr val="404040"/>
              </a:buClr>
              <a:buSzPts val="2400"/>
              <a:buFont typeface="Arial"/>
              <a:buNone/>
              <a:defRPr/>
            </a:lvl3pPr>
            <a:lvl4pPr lvl="3" algn="ctr">
              <a:lnSpc>
                <a:spcPct val="100000"/>
              </a:lnSpc>
              <a:spcBef>
                <a:spcPts val="400"/>
              </a:spcBef>
              <a:spcAft>
                <a:spcPts val="0"/>
              </a:spcAft>
              <a:buClr>
                <a:srgbClr val="404040"/>
              </a:buClr>
              <a:buSzPts val="2000"/>
              <a:buFont typeface="Arial"/>
              <a:buNone/>
              <a:defRPr/>
            </a:lvl4pPr>
            <a:lvl5pPr lvl="4" algn="ctr">
              <a:lnSpc>
                <a:spcPct val="100000"/>
              </a:lnSpc>
              <a:spcBef>
                <a:spcPts val="400"/>
              </a:spcBef>
              <a:spcAft>
                <a:spcPts val="0"/>
              </a:spcAft>
              <a:buClr>
                <a:srgbClr val="404040"/>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31" name="Google Shape;31;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404040"/>
              </a:buClr>
              <a:buSzPts val="2000"/>
              <a:buFont typeface="Arial"/>
              <a:buNone/>
              <a:defRPr sz="2000"/>
            </a:lvl1pPr>
            <a:lvl2pPr marL="914400" lvl="1" indent="-228600" algn="l">
              <a:lnSpc>
                <a:spcPct val="100000"/>
              </a:lnSpc>
              <a:spcBef>
                <a:spcPts val="360"/>
              </a:spcBef>
              <a:spcAft>
                <a:spcPts val="0"/>
              </a:spcAft>
              <a:buClr>
                <a:srgbClr val="404040"/>
              </a:buClr>
              <a:buSzPts val="1800"/>
              <a:buFont typeface="Arial"/>
              <a:buNone/>
              <a:defRPr sz="1800"/>
            </a:lvl2pPr>
            <a:lvl3pPr marL="1371600" lvl="2" indent="-228600" algn="l">
              <a:lnSpc>
                <a:spcPct val="100000"/>
              </a:lnSpc>
              <a:spcBef>
                <a:spcPts val="320"/>
              </a:spcBef>
              <a:spcAft>
                <a:spcPts val="0"/>
              </a:spcAft>
              <a:buClr>
                <a:srgbClr val="404040"/>
              </a:buClr>
              <a:buSzPts val="1600"/>
              <a:buFont typeface="Arial"/>
              <a:buNone/>
              <a:defRPr sz="1600"/>
            </a:lvl3pPr>
            <a:lvl4pPr marL="1828800" lvl="3" indent="-228600" algn="l">
              <a:lnSpc>
                <a:spcPct val="100000"/>
              </a:lnSpc>
              <a:spcBef>
                <a:spcPts val="280"/>
              </a:spcBef>
              <a:spcAft>
                <a:spcPts val="0"/>
              </a:spcAft>
              <a:buClr>
                <a:srgbClr val="404040"/>
              </a:buClr>
              <a:buSzPts val="1400"/>
              <a:buFont typeface="Arial"/>
              <a:buNone/>
              <a:defRPr sz="1400"/>
            </a:lvl4pPr>
            <a:lvl5pPr marL="2286000" lvl="4" indent="-228600" algn="l">
              <a:lnSpc>
                <a:spcPct val="100000"/>
              </a:lnSpc>
              <a:spcBef>
                <a:spcPts val="280"/>
              </a:spcBef>
              <a:spcAft>
                <a:spcPts val="0"/>
              </a:spcAft>
              <a:buClr>
                <a:srgbClr val="404040"/>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6" name="Google Shape;36;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1" name="Google Shape;41;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2" name="Google Shape;42;p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1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04040"/>
              </a:buClr>
              <a:buSzPts val="3200"/>
              <a:buFont typeface="Arial"/>
              <a:buChar char="•"/>
              <a:defRPr sz="3200"/>
            </a:lvl1pPr>
            <a:lvl2pPr marL="914400" lvl="1" indent="-406400" algn="l">
              <a:lnSpc>
                <a:spcPct val="100000"/>
              </a:lnSpc>
              <a:spcBef>
                <a:spcPts val="560"/>
              </a:spcBef>
              <a:spcAft>
                <a:spcPts val="0"/>
              </a:spcAft>
              <a:buClr>
                <a:srgbClr val="404040"/>
              </a:buClr>
              <a:buSzPts val="2800"/>
              <a:buFont typeface="Arial"/>
              <a:buChar char="–"/>
              <a:defRPr sz="2800"/>
            </a:lvl2pPr>
            <a:lvl3pPr marL="1371600" lvl="2" indent="-381000" algn="l">
              <a:lnSpc>
                <a:spcPct val="100000"/>
              </a:lnSpc>
              <a:spcBef>
                <a:spcPts val="480"/>
              </a:spcBef>
              <a:spcAft>
                <a:spcPts val="0"/>
              </a:spcAft>
              <a:buClr>
                <a:srgbClr val="404040"/>
              </a:buClr>
              <a:buSzPts val="2400"/>
              <a:buFont typeface="Arial"/>
              <a:buChar char="•"/>
              <a:defRPr sz="2400"/>
            </a:lvl3pPr>
            <a:lvl4pPr marL="1828800" lvl="3" indent="-355600" algn="l">
              <a:lnSpc>
                <a:spcPct val="100000"/>
              </a:lnSpc>
              <a:spcBef>
                <a:spcPts val="400"/>
              </a:spcBef>
              <a:spcAft>
                <a:spcPts val="0"/>
              </a:spcAft>
              <a:buClr>
                <a:srgbClr val="404040"/>
              </a:buClr>
              <a:buSzPts val="2000"/>
              <a:buFont typeface="Arial"/>
              <a:buChar char="–"/>
              <a:defRPr sz="2000"/>
            </a:lvl4pPr>
            <a:lvl5pPr marL="2286000" lvl="4" indent="-355600" algn="l">
              <a:lnSpc>
                <a:spcPct val="100000"/>
              </a:lnSpc>
              <a:spcBef>
                <a:spcPts val="400"/>
              </a:spcBef>
              <a:spcAft>
                <a:spcPts val="0"/>
              </a:spcAft>
              <a:buClr>
                <a:srgbClr val="404040"/>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3" name="Google Shape;53;p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4" name="Google Shape;54;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5"/>
          <p:cNvSpPr>
            <a:spLocks noGrp="1"/>
          </p:cNvSpPr>
          <p:nvPr>
            <p:ph type="pic" idx="2"/>
          </p:nvPr>
        </p:nvSpPr>
        <p:spPr>
          <a:xfrm>
            <a:off x="2389717" y="612775"/>
            <a:ext cx="7315200" cy="4114800"/>
          </a:xfrm>
          <a:prstGeom prst="rect">
            <a:avLst/>
          </a:prstGeom>
          <a:noFill/>
          <a:ln>
            <a:noFill/>
          </a:ln>
        </p:spPr>
      </p:sp>
      <p:sp>
        <p:nvSpPr>
          <p:cNvPr id="59" name="Google Shape;59;p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0" name="Google Shape;60;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04040"/>
              </a:buClr>
              <a:buSzPts val="3200"/>
              <a:buFont typeface="Arial"/>
              <a:buChar char="•"/>
              <a:defRPr sz="3200" b="0" i="0" u="none" strike="noStrike" cap="none">
                <a:solidFill>
                  <a:srgbClr val="404040"/>
                </a:solidFill>
                <a:latin typeface="Arial"/>
                <a:ea typeface="Arial"/>
                <a:cs typeface="Arial"/>
                <a:sym typeface="Arial"/>
              </a:defRPr>
            </a:lvl1pPr>
            <a:lvl2pPr marL="914400" marR="0" lvl="1" indent="-406400" algn="l" rtl="0">
              <a:lnSpc>
                <a:spcPct val="100000"/>
              </a:lnSpc>
              <a:spcBef>
                <a:spcPts val="56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381000" algn="l" rtl="0">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3pPr>
            <a:lvl4pPr marL="1828800" marR="0" lvl="3"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4pPr>
            <a:lvl5pPr marL="2286000" marR="0" lvl="4"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g3a7d1bdcec8_0_81"/>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4" name="Google Shape;74;g3a7d1bdcec8_0_81"/>
          <p:cNvSpPr txBox="1">
            <a:spLocks noGrp="1"/>
          </p:cNvSpPr>
          <p:nvPr>
            <p:ph type="body" idx="1"/>
          </p:nvPr>
        </p:nvSpPr>
        <p:spPr>
          <a:xfrm>
            <a:off x="609600" y="1484785"/>
            <a:ext cx="109728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rgbClr val="404040"/>
              </a:buClr>
              <a:buSzPts val="3200"/>
              <a:buFont typeface="Arial"/>
              <a:buChar char="•"/>
              <a:defRPr sz="3200" b="0" i="0" u="none" strike="noStrike" cap="none">
                <a:solidFill>
                  <a:srgbClr val="404040"/>
                </a:solidFill>
                <a:latin typeface="Arial"/>
                <a:ea typeface="Arial"/>
                <a:cs typeface="Arial"/>
                <a:sym typeface="Arial"/>
              </a:defRPr>
            </a:lvl1pPr>
            <a:lvl2pPr marL="914400" marR="0" lvl="1" indent="-406400" algn="l">
              <a:lnSpc>
                <a:spcPct val="100000"/>
              </a:lnSpc>
              <a:spcBef>
                <a:spcPts val="56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381000" algn="l">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3pPr>
            <a:lvl4pPr marL="1828800" marR="0" lvl="3" indent="-355600" algn="l">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4pPr>
            <a:lvl5pPr marL="2286000" marR="0" lvl="4" indent="-355600" algn="l">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g3a7d1bdcec8_0_8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a7ec6f4d48_0_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bg-BG" noProof="0" smtClean="0"/>
              <a:t>1</a:t>
            </a:fld>
            <a:endParaRPr lang="bg-BG" noProof="0" dirty="0"/>
          </a:p>
        </p:txBody>
      </p:sp>
      <p:sp>
        <p:nvSpPr>
          <p:cNvPr id="141" name="Google Shape;141;g3a7ec6f4d48_0_0"/>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sp>
        <p:nvSpPr>
          <p:cNvPr id="142" name="Google Shape;142;g3a7ec6f4d48_0_0"/>
          <p:cNvSpPr/>
          <p:nvPr/>
        </p:nvSpPr>
        <p:spPr>
          <a:xfrm>
            <a:off x="0" y="30480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pic>
        <p:nvPicPr>
          <p:cNvPr id="143" name="Google Shape;143;g3a7ec6f4d48_0_0" descr="Ein Bild, das Logo, Grafiken, Schrift, Grafikdesign enthält.&#10;&#10;Automatisch generierte Beschreibung"/>
          <p:cNvPicPr preferRelativeResize="0"/>
          <p:nvPr/>
        </p:nvPicPr>
        <p:blipFill rotWithShape="1">
          <a:blip r:embed="rId3">
            <a:alphaModFix/>
          </a:blip>
          <a:srcRect/>
          <a:stretch/>
        </p:blipFill>
        <p:spPr>
          <a:xfrm>
            <a:off x="6487294" y="0"/>
            <a:ext cx="5487563" cy="6858002"/>
          </a:xfrm>
          <a:prstGeom prst="rect">
            <a:avLst/>
          </a:prstGeom>
          <a:noFill/>
          <a:ln>
            <a:noFill/>
          </a:ln>
        </p:spPr>
      </p:pic>
      <p:sp>
        <p:nvSpPr>
          <p:cNvPr id="145" name="Google Shape;145;g3a7ec6f4d48_0_0"/>
          <p:cNvSpPr txBox="1"/>
          <p:nvPr/>
        </p:nvSpPr>
        <p:spPr>
          <a:xfrm>
            <a:off x="1126650" y="2000525"/>
            <a:ext cx="5426400" cy="333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bg-BG" sz="3600" b="1" i="0" u="none" strike="noStrike" cap="none" noProof="0" dirty="0">
                <a:solidFill>
                  <a:srgbClr val="404040"/>
                </a:solidFill>
                <a:latin typeface="Cambria"/>
                <a:ea typeface="Cambria"/>
                <a:cs typeface="Cambria"/>
                <a:sym typeface="Cambria"/>
              </a:rPr>
              <a:t>Модул </a:t>
            </a:r>
            <a:r>
              <a:rPr lang="bg-BG" sz="3600" b="1" noProof="0" dirty="0">
                <a:solidFill>
                  <a:srgbClr val="404040"/>
                </a:solidFill>
                <a:latin typeface="Cambria"/>
                <a:ea typeface="Cambria"/>
                <a:cs typeface="Cambria"/>
                <a:sym typeface="Cambria"/>
              </a:rPr>
              <a:t>4.5</a:t>
            </a:r>
            <a:endParaRPr lang="bg-BG" noProof="0" dirty="0"/>
          </a:p>
          <a:p>
            <a:pPr>
              <a:buSzPts val="3600"/>
            </a:pPr>
            <a:r>
              <a:rPr lang="bg-BG" sz="3600" b="1" noProof="0" dirty="0">
                <a:solidFill>
                  <a:srgbClr val="404040"/>
                </a:solidFill>
                <a:latin typeface="Cambria"/>
                <a:ea typeface="Cambria"/>
                <a:cs typeface="Cambria"/>
                <a:sym typeface="Cambria"/>
              </a:rPr>
              <a:t>Обществени поръчки за опазване на околната среда и климата</a:t>
            </a:r>
          </a:p>
          <a:p>
            <a:pPr marL="0" marR="0" lvl="0" indent="0" algn="l" rtl="0">
              <a:lnSpc>
                <a:spcPct val="100000"/>
              </a:lnSpc>
              <a:spcBef>
                <a:spcPts val="0"/>
              </a:spcBef>
              <a:spcAft>
                <a:spcPts val="0"/>
              </a:spcAft>
              <a:buClr>
                <a:srgbClr val="000000"/>
              </a:buClr>
              <a:buSzPts val="3600"/>
              <a:buFont typeface="Arial"/>
              <a:buNone/>
            </a:pPr>
            <a:r>
              <a:rPr lang="bg-BG" sz="2200" b="1" noProof="0" dirty="0">
                <a:solidFill>
                  <a:srgbClr val="12856F"/>
                </a:solidFill>
              </a:rPr>
              <a:t>Анализ на документи:</a:t>
            </a:r>
          </a:p>
          <a:p>
            <a:pPr marL="0" marR="0" lvl="0" indent="0" algn="l" rtl="0">
              <a:lnSpc>
                <a:spcPct val="100000"/>
              </a:lnSpc>
              <a:spcBef>
                <a:spcPts val="0"/>
              </a:spcBef>
              <a:spcAft>
                <a:spcPts val="0"/>
              </a:spcAft>
              <a:buClr>
                <a:srgbClr val="000000"/>
              </a:buClr>
              <a:buSzPts val="3600"/>
              <a:buFont typeface="Arial"/>
              <a:buNone/>
            </a:pPr>
            <a:r>
              <a:rPr lang="bg-BG" sz="2200" b="1" noProof="0" dirty="0">
                <a:solidFill>
                  <a:srgbClr val="12856F"/>
                </a:solidFill>
              </a:rPr>
              <a:t>Некачествено или непълно изпълнение в сравнение с разплатеното</a:t>
            </a:r>
            <a:r>
              <a:rPr lang="bg-BG" sz="2200" b="1" dirty="0">
                <a:solidFill>
                  <a:srgbClr val="12856F"/>
                </a:solidFill>
              </a:rPr>
              <a:t>. Изменения</a:t>
            </a:r>
            <a:r>
              <a:rPr lang="bg-BG" sz="2200" b="1" noProof="0" dirty="0">
                <a:solidFill>
                  <a:srgbClr val="12856F"/>
                </a:solidFill>
              </a:rPr>
              <a:t> на договорите</a:t>
            </a:r>
            <a:endParaRPr lang="bg-BG" sz="2700" b="1" i="0" u="none" strike="noStrike" cap="none" noProof="0" dirty="0">
              <a:solidFill>
                <a:srgbClr val="404040"/>
              </a:solidFill>
              <a:latin typeface="Cambria"/>
              <a:ea typeface="Cambria"/>
              <a:cs typeface="Cambria"/>
              <a:sym typeface="Cambria"/>
            </a:endParaRPr>
          </a:p>
        </p:txBody>
      </p:sp>
      <p:pic>
        <p:nvPicPr>
          <p:cNvPr id="2" name="Picture 1" descr="A close up of a card&#10;&#10;AI-generated content may be incorrect.">
            <a:extLst>
              <a:ext uri="{FF2B5EF4-FFF2-40B4-BE49-F238E27FC236}">
                <a16:creationId xmlns:a16="http://schemas.microsoft.com/office/drawing/2014/main" id="{B97189E9-8A11-52F5-70E9-036A06D1DF86}"/>
              </a:ext>
            </a:extLst>
          </p:cNvPr>
          <p:cNvPicPr>
            <a:picLocks noChangeAspect="1"/>
          </p:cNvPicPr>
          <p:nvPr/>
        </p:nvPicPr>
        <p:blipFill>
          <a:blip r:embed="rId4"/>
          <a:stretch>
            <a:fillRect/>
          </a:stretch>
        </p:blipFill>
        <p:spPr>
          <a:xfrm>
            <a:off x="3234690" y="282290"/>
            <a:ext cx="6332220" cy="1013460"/>
          </a:xfrm>
          <a:prstGeom prst="rect">
            <a:avLst/>
          </a:prstGeom>
        </p:spPr>
      </p:pic>
      <p:pic>
        <p:nvPicPr>
          <p:cNvPr id="3" name="Picture 2" descr="Blue and white text on a black background&#10;&#10;AI-generated content may be incorrect.">
            <a:extLst>
              <a:ext uri="{FF2B5EF4-FFF2-40B4-BE49-F238E27FC236}">
                <a16:creationId xmlns:a16="http://schemas.microsoft.com/office/drawing/2014/main" id="{A29B61C4-FAB0-2382-43C9-BBB24F2A63C7}"/>
              </a:ext>
            </a:extLst>
          </p:cNvPr>
          <p:cNvPicPr>
            <a:picLocks noChangeAspect="1"/>
          </p:cNvPicPr>
          <p:nvPr/>
        </p:nvPicPr>
        <p:blipFill>
          <a:blip r:embed="rId5"/>
          <a:stretch>
            <a:fillRect/>
          </a:stretch>
        </p:blipFill>
        <p:spPr>
          <a:xfrm>
            <a:off x="580841" y="457200"/>
            <a:ext cx="2388502" cy="5263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a49a85f2be_0_4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graphicFrame>
        <p:nvGraphicFramePr>
          <p:cNvPr id="237" name="Google Shape;237;g3a49a85f2be_0_45"/>
          <p:cNvGraphicFramePr/>
          <p:nvPr>
            <p:extLst>
              <p:ext uri="{D42A27DB-BD31-4B8C-83A1-F6EECF244321}">
                <p14:modId xmlns:p14="http://schemas.microsoft.com/office/powerpoint/2010/main" val="40601569"/>
              </p:ext>
            </p:extLst>
          </p:nvPr>
        </p:nvGraphicFramePr>
        <p:xfrm>
          <a:off x="685675" y="1054280"/>
          <a:ext cx="11087850" cy="2712875"/>
        </p:xfrm>
        <a:graphic>
          <a:graphicData uri="http://schemas.openxmlformats.org/drawingml/2006/table">
            <a:tbl>
              <a:tblPr bandRow="1">
                <a:noFill/>
                <a:tableStyleId>{77DF0405-380A-46EE-9AEF-9BBE5205134A}</a:tableStyleId>
              </a:tblPr>
              <a:tblGrid>
                <a:gridCol w="655185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tblGrid>
              <a:tr h="270650">
                <a:tc>
                  <a:txBody>
                    <a:bodyPr/>
                    <a:lstStyle/>
                    <a:p>
                      <a:pPr marL="0" lvl="0" indent="0" algn="just" rtl="0">
                        <a:lnSpc>
                          <a:spcPct val="120000"/>
                        </a:lnSpc>
                        <a:spcBef>
                          <a:spcPts val="0"/>
                        </a:spcBef>
                        <a:spcAft>
                          <a:spcPts val="0"/>
                        </a:spcAft>
                        <a:buNone/>
                      </a:pPr>
                      <a:r>
                        <a:rPr lang="bg" sz="1700" b="1" dirty="0">
                          <a:latin typeface="Calibri"/>
                          <a:ea typeface="Calibri"/>
                          <a:cs typeface="Calibri"/>
                          <a:sym typeface="Calibri"/>
                        </a:rPr>
                        <a:t>Описание на артикула</a:t>
                      </a:r>
                      <a:endParaRPr sz="1700" b="1" dirty="0">
                        <a:latin typeface="Calibri"/>
                        <a:ea typeface="Calibri"/>
                        <a:cs typeface="Calibri"/>
                        <a:sym typeface="Calibri"/>
                      </a:endParaRPr>
                    </a:p>
                  </a:txBody>
                  <a:tcPr marL="9525" marR="9525" marT="9525" marB="9525" anchor="ctr"/>
                </a:tc>
                <a:tc>
                  <a:txBody>
                    <a:bodyPr/>
                    <a:lstStyle/>
                    <a:p>
                      <a:pPr marL="0" lvl="0" indent="0" algn="just" rtl="0">
                        <a:lnSpc>
                          <a:spcPct val="120000"/>
                        </a:lnSpc>
                        <a:spcBef>
                          <a:spcPts val="0"/>
                        </a:spcBef>
                        <a:spcAft>
                          <a:spcPts val="0"/>
                        </a:spcAft>
                        <a:buNone/>
                      </a:pPr>
                      <a:r>
                        <a:rPr lang="bg" sz="1700" b="1" dirty="0">
                          <a:latin typeface="Calibri"/>
                          <a:ea typeface="Calibri"/>
                          <a:cs typeface="Calibri"/>
                          <a:sym typeface="Calibri"/>
                        </a:rPr>
                        <a:t>Количество</a:t>
                      </a:r>
                      <a:endParaRPr sz="1700" b="1" dirty="0">
                        <a:latin typeface="Calibri"/>
                        <a:ea typeface="Calibri"/>
                        <a:cs typeface="Calibri"/>
                        <a:sym typeface="Calibri"/>
                      </a:endParaRPr>
                    </a:p>
                  </a:txBody>
                  <a:tcPr marL="9525" marR="9525" marT="9525" marB="9525" anchor="ctr"/>
                </a:tc>
                <a:tc>
                  <a:txBody>
                    <a:bodyPr/>
                    <a:lstStyle/>
                    <a:p>
                      <a:pPr marL="0" lvl="0" indent="0" algn="just" rtl="0">
                        <a:lnSpc>
                          <a:spcPct val="120000"/>
                        </a:lnSpc>
                        <a:spcBef>
                          <a:spcPts val="0"/>
                        </a:spcBef>
                        <a:spcAft>
                          <a:spcPts val="0"/>
                        </a:spcAft>
                        <a:buNone/>
                      </a:pPr>
                      <a:r>
                        <a:rPr lang="bg" sz="1700" b="1" dirty="0">
                          <a:latin typeface="Calibri"/>
                          <a:ea typeface="Calibri"/>
                          <a:cs typeface="Calibri"/>
                          <a:sym typeface="Calibri"/>
                        </a:rPr>
                        <a:t>Единична цена</a:t>
                      </a:r>
                      <a:endParaRPr sz="1700" b="1" dirty="0">
                        <a:latin typeface="Calibri"/>
                        <a:ea typeface="Calibri"/>
                        <a:cs typeface="Calibri"/>
                        <a:sym typeface="Calibri"/>
                      </a:endParaRPr>
                    </a:p>
                  </a:txBody>
                  <a:tcPr marL="9525" marR="9525" marT="9525" marB="9525" anchor="ctr"/>
                </a:tc>
                <a:tc>
                  <a:txBody>
                    <a:bodyPr/>
                    <a:lstStyle/>
                    <a:p>
                      <a:pPr marL="0" lvl="0" indent="0" algn="just" rtl="0">
                        <a:lnSpc>
                          <a:spcPct val="120000"/>
                        </a:lnSpc>
                        <a:spcBef>
                          <a:spcPts val="0"/>
                        </a:spcBef>
                        <a:spcAft>
                          <a:spcPts val="0"/>
                        </a:spcAft>
                        <a:buNone/>
                      </a:pPr>
                      <a:r>
                        <a:rPr lang="bg" sz="1700" b="1" dirty="0">
                          <a:latin typeface="Calibri"/>
                          <a:ea typeface="Calibri"/>
                          <a:cs typeface="Calibri"/>
                          <a:sym typeface="Calibri"/>
                        </a:rPr>
                        <a:t>Общо</a:t>
                      </a:r>
                      <a:endParaRPr sz="1700" b="1"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70650">
                <a:tc>
                  <a:txBody>
                    <a:bodyPr/>
                    <a:lstStyle/>
                    <a:p>
                      <a:pPr marL="0" lvl="0" indent="0" algn="l" rtl="0">
                        <a:lnSpc>
                          <a:spcPct val="100000"/>
                        </a:lnSpc>
                        <a:spcBef>
                          <a:spcPts val="0"/>
                        </a:spcBef>
                        <a:spcAft>
                          <a:spcPts val="0"/>
                        </a:spcAft>
                        <a:buNone/>
                      </a:pPr>
                      <a:r>
                        <a:rPr lang="bg" sz="1700" dirty="0">
                          <a:latin typeface="Calibri"/>
                          <a:ea typeface="Calibri"/>
                          <a:cs typeface="Calibri"/>
                          <a:sym typeface="Calibri"/>
                        </a:rPr>
                        <a:t>Базово екологично проучване (картографиране на местообитанията, преброяване на видовете)</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15 дни</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1200 евро/ден</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18 000 евро</a:t>
                      </a:r>
                      <a:endParaRPr sz="1700"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70650">
                <a:tc>
                  <a:txBody>
                    <a:bodyPr/>
                    <a:lstStyle/>
                    <a:p>
                      <a:pPr marL="0" lvl="0" indent="0" algn="l" rtl="0">
                        <a:lnSpc>
                          <a:spcPct val="100000"/>
                        </a:lnSpc>
                        <a:spcBef>
                          <a:spcPts val="0"/>
                        </a:spcBef>
                        <a:spcAft>
                          <a:spcPts val="0"/>
                        </a:spcAft>
                        <a:buNone/>
                      </a:pPr>
                      <a:r>
                        <a:rPr lang="bg" sz="1700" dirty="0">
                          <a:latin typeface="Calibri"/>
                          <a:ea typeface="Calibri"/>
                          <a:cs typeface="Calibri"/>
                          <a:sym typeface="Calibri"/>
                        </a:rPr>
                        <a:t>Консултации със заинтересованите страни (срещи с общността, експертни семинари)</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5 събития</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2000 евро/събитие</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10 000 евро</a:t>
                      </a:r>
                      <a:endParaRPr sz="1700"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r h="396000">
                <a:tc>
                  <a:txBody>
                    <a:bodyPr/>
                    <a:lstStyle/>
                    <a:p>
                      <a:pPr marL="0" lvl="0" indent="0" algn="l" rtl="0">
                        <a:lnSpc>
                          <a:spcPct val="100000"/>
                        </a:lnSpc>
                        <a:spcBef>
                          <a:spcPts val="0"/>
                        </a:spcBef>
                        <a:spcAft>
                          <a:spcPts val="0"/>
                        </a:spcAft>
                        <a:buNone/>
                      </a:pPr>
                      <a:r>
                        <a:rPr lang="bg" sz="1700" dirty="0">
                          <a:latin typeface="Calibri"/>
                          <a:ea typeface="Calibri"/>
                          <a:cs typeface="Calibri"/>
                          <a:sym typeface="Calibri"/>
                        </a:rPr>
                        <a:t>Анализ на данните и подготовка на индикатори за мониторинг</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20 дни</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1000 евро/ден</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20 000 евро</a:t>
                      </a:r>
                      <a:endParaRPr sz="1700"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3"/>
                  </a:ext>
                </a:extLst>
              </a:tr>
              <a:tr h="396000">
                <a:tc>
                  <a:txBody>
                    <a:bodyPr/>
                    <a:lstStyle/>
                    <a:p>
                      <a:pPr marL="0" lvl="0" indent="0" algn="l" rtl="0">
                        <a:lnSpc>
                          <a:spcPct val="100000"/>
                        </a:lnSpc>
                        <a:spcBef>
                          <a:spcPts val="0"/>
                        </a:spcBef>
                        <a:spcAft>
                          <a:spcPts val="0"/>
                        </a:spcAft>
                        <a:buNone/>
                      </a:pPr>
                      <a:r>
                        <a:rPr lang="bg" sz="1700" dirty="0">
                          <a:latin typeface="Calibri"/>
                          <a:ea typeface="Calibri"/>
                          <a:cs typeface="Calibri"/>
                          <a:sym typeface="Calibri"/>
                        </a:rPr>
                        <a:t>Изготвяне на план за мониторинг (методи, срокове, отговорности)</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8 дни</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1200 евро/ден</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9 600 евро</a:t>
                      </a:r>
                      <a:endParaRPr sz="1700"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4"/>
                  </a:ext>
                </a:extLst>
              </a:tr>
              <a:tr h="517775">
                <a:tc>
                  <a:txBody>
                    <a:bodyPr/>
                    <a:lstStyle/>
                    <a:p>
                      <a:pPr marL="0" lvl="0" indent="0" algn="l" rtl="0">
                        <a:lnSpc>
                          <a:spcPct val="100000"/>
                        </a:lnSpc>
                        <a:spcBef>
                          <a:spcPts val="0"/>
                        </a:spcBef>
                        <a:spcAft>
                          <a:spcPts val="0"/>
                        </a:spcAft>
                        <a:buNone/>
                      </a:pPr>
                      <a:r>
                        <a:rPr lang="bg" sz="1700" dirty="0">
                          <a:latin typeface="Calibri"/>
                          <a:ea typeface="Calibri"/>
                          <a:cs typeface="Calibri"/>
                          <a:sym typeface="Calibri"/>
                        </a:rPr>
                        <a:t>Изготвяне и публикуване на окончателния доклад (редактиране, оформление, разпространение)</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Еднократна сума</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7 500 евро</a:t>
                      </a:r>
                      <a:endParaRPr sz="1700" dirty="0">
                        <a:latin typeface="Calibri"/>
                        <a:ea typeface="Calibri"/>
                        <a:cs typeface="Calibri"/>
                        <a:sym typeface="Calibri"/>
                      </a:endParaRPr>
                    </a:p>
                  </a:txBody>
                  <a:tcPr marL="9525" marR="9525" marT="9525" marB="9525" anchor="ctr"/>
                </a:tc>
                <a:tc>
                  <a:txBody>
                    <a:bodyPr/>
                    <a:lstStyle/>
                    <a:p>
                      <a:pPr marL="0" lvl="0" indent="0" algn="just" rtl="0">
                        <a:lnSpc>
                          <a:spcPct val="100000"/>
                        </a:lnSpc>
                        <a:spcBef>
                          <a:spcPts val="0"/>
                        </a:spcBef>
                        <a:spcAft>
                          <a:spcPts val="0"/>
                        </a:spcAft>
                        <a:buNone/>
                      </a:pPr>
                      <a:r>
                        <a:rPr lang="bg" sz="1700" dirty="0">
                          <a:latin typeface="Calibri"/>
                          <a:ea typeface="Calibri"/>
                          <a:cs typeface="Calibri"/>
                          <a:sym typeface="Calibri"/>
                        </a:rPr>
                        <a:t>7 500 евро</a:t>
                      </a:r>
                      <a:endParaRPr sz="1700"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5"/>
                  </a:ext>
                </a:extLst>
              </a:tr>
            </a:tbl>
          </a:graphicData>
        </a:graphic>
      </p:graphicFrame>
      <p:sp>
        <p:nvSpPr>
          <p:cNvPr id="238" name="Google Shape;238;g3a49a85f2be_0_45"/>
          <p:cNvSpPr txBox="1"/>
          <p:nvPr/>
        </p:nvSpPr>
        <p:spPr>
          <a:xfrm>
            <a:off x="685675" y="4060625"/>
            <a:ext cx="8759700" cy="2184600"/>
          </a:xfrm>
          <a:prstGeom prst="rect">
            <a:avLst/>
          </a:prstGeom>
          <a:noFill/>
          <a:ln>
            <a:noFill/>
          </a:ln>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bg" sz="1500" b="1" dirty="0">
                <a:latin typeface="Calibri"/>
                <a:ea typeface="Calibri"/>
                <a:cs typeface="Calibri"/>
                <a:sym typeface="Calibri"/>
              </a:rPr>
              <a:t>Междинна сума: </a:t>
            </a:r>
            <a:r>
              <a:rPr lang="bg" sz="1500" dirty="0">
                <a:latin typeface="Calibri"/>
                <a:ea typeface="Calibri"/>
                <a:cs typeface="Calibri"/>
                <a:sym typeface="Calibri"/>
              </a:rPr>
              <a:t>65 100 евро </a:t>
            </a:r>
            <a:r>
              <a:rPr lang="bg" sz="1500" b="1" dirty="0">
                <a:latin typeface="Calibri"/>
                <a:ea typeface="Calibri"/>
                <a:cs typeface="Calibri"/>
                <a:sym typeface="Calibri"/>
              </a:rPr>
              <a:t>ДДС (23%): </a:t>
            </a:r>
            <a:r>
              <a:rPr lang="bg" sz="1500" dirty="0">
                <a:latin typeface="Calibri"/>
                <a:ea typeface="Calibri"/>
                <a:cs typeface="Calibri"/>
                <a:sym typeface="Calibri"/>
              </a:rPr>
              <a:t>14 973 евро  </a:t>
            </a:r>
            <a:r>
              <a:rPr lang="bg" sz="1500" b="1" dirty="0">
                <a:latin typeface="Calibri"/>
                <a:ea typeface="Calibri"/>
                <a:cs typeface="Calibri"/>
                <a:sym typeface="Calibri"/>
              </a:rPr>
              <a:t>Обща дължима сума: </a:t>
            </a:r>
            <a:r>
              <a:rPr lang="bg" sz="1500" dirty="0">
                <a:latin typeface="Calibri"/>
                <a:ea typeface="Calibri"/>
                <a:cs typeface="Calibri"/>
                <a:sym typeface="Calibri"/>
              </a:rPr>
              <a:t>80 073 евро</a:t>
            </a:r>
            <a:endParaRPr sz="1500" dirty="0">
              <a:latin typeface="Calibri"/>
              <a:ea typeface="Calibri"/>
              <a:cs typeface="Calibri"/>
              <a:sym typeface="Calibri"/>
            </a:endParaRPr>
          </a:p>
          <a:p>
            <a:pPr marL="0" lvl="0" indent="0" algn="just" rtl="0">
              <a:lnSpc>
                <a:spcPct val="120000"/>
              </a:lnSpc>
              <a:spcBef>
                <a:spcPts val="0"/>
              </a:spcBef>
              <a:spcAft>
                <a:spcPts val="0"/>
              </a:spcAft>
              <a:buNone/>
            </a:pPr>
            <a:endParaRPr sz="1500" dirty="0">
              <a:latin typeface="Calibri"/>
              <a:ea typeface="Calibri"/>
              <a:cs typeface="Calibri"/>
              <a:sym typeface="Calibri"/>
            </a:endParaRPr>
          </a:p>
          <a:p>
            <a:pPr marL="0" lvl="0" indent="0" algn="just" rtl="0">
              <a:lnSpc>
                <a:spcPct val="120000"/>
              </a:lnSpc>
              <a:spcBef>
                <a:spcPts val="0"/>
              </a:spcBef>
              <a:spcAft>
                <a:spcPts val="0"/>
              </a:spcAft>
              <a:buClr>
                <a:schemeClr val="dk1"/>
              </a:buClr>
              <a:buSzPts val="1100"/>
              <a:buFont typeface="Arial"/>
              <a:buNone/>
            </a:pPr>
            <a:r>
              <a:rPr lang="bg" sz="1500" b="1" dirty="0">
                <a:solidFill>
                  <a:schemeClr val="dk1"/>
                </a:solidFill>
                <a:latin typeface="Calibri"/>
                <a:ea typeface="Calibri"/>
                <a:cs typeface="Calibri"/>
                <a:sym typeface="Calibri"/>
              </a:rPr>
              <a:t>Приложения:</a:t>
            </a:r>
            <a:endParaRPr sz="1500" dirty="0">
              <a:solidFill>
                <a:schemeClr val="dk1"/>
              </a:solidFill>
              <a:latin typeface="Calibri"/>
              <a:ea typeface="Calibri"/>
              <a:cs typeface="Calibri"/>
              <a:sym typeface="Calibri"/>
            </a:endParaRPr>
          </a:p>
          <a:p>
            <a:pPr marL="457200" lvl="0" indent="-323850" algn="just" rtl="0">
              <a:lnSpc>
                <a:spcPct val="120000"/>
              </a:lnSpc>
              <a:spcBef>
                <a:spcPts val="0"/>
              </a:spcBef>
              <a:spcAft>
                <a:spcPts val="0"/>
              </a:spcAft>
              <a:buClr>
                <a:schemeClr val="dk1"/>
              </a:buClr>
              <a:buSzPts val="1500"/>
              <a:buFont typeface="Calibri"/>
              <a:buChar char="●"/>
            </a:pPr>
            <a:r>
              <a:rPr lang="bg-BG" sz="1500" dirty="0">
                <a:solidFill>
                  <a:schemeClr val="dk1"/>
                </a:solidFill>
                <a:latin typeface="Calibri"/>
                <a:ea typeface="Calibri"/>
                <a:cs typeface="Calibri"/>
                <a:sym typeface="Calibri"/>
              </a:rPr>
              <a:t>Отчети за отработено време и извършени дейности</a:t>
            </a:r>
            <a:endParaRPr sz="1500" dirty="0">
              <a:solidFill>
                <a:schemeClr val="dk1"/>
              </a:solidFill>
              <a:latin typeface="Calibri"/>
              <a:ea typeface="Calibri"/>
              <a:cs typeface="Calibri"/>
              <a:sym typeface="Calibri"/>
            </a:endParaRPr>
          </a:p>
          <a:p>
            <a:pPr marL="457200" lvl="0" indent="-323850" algn="just" rtl="0">
              <a:lnSpc>
                <a:spcPct val="120000"/>
              </a:lnSpc>
              <a:spcBef>
                <a:spcPts val="0"/>
              </a:spcBef>
              <a:spcAft>
                <a:spcPts val="0"/>
              </a:spcAft>
              <a:buClr>
                <a:schemeClr val="dk1"/>
              </a:buClr>
              <a:buSzPts val="1500"/>
              <a:buFont typeface="Calibri"/>
              <a:buChar char="●"/>
            </a:pPr>
            <a:r>
              <a:rPr lang="bg" sz="1500" dirty="0">
                <a:solidFill>
                  <a:schemeClr val="dk1"/>
                </a:solidFill>
                <a:latin typeface="Calibri"/>
                <a:ea typeface="Calibri"/>
                <a:cs typeface="Calibri"/>
                <a:sym typeface="Calibri"/>
              </a:rPr>
              <a:t>Снимки и данни за екологична инвентаризация</a:t>
            </a:r>
            <a:endParaRPr sz="1500" dirty="0">
              <a:solidFill>
                <a:schemeClr val="dk1"/>
              </a:solidFill>
              <a:latin typeface="Calibri"/>
              <a:ea typeface="Calibri"/>
              <a:cs typeface="Calibri"/>
              <a:sym typeface="Calibri"/>
            </a:endParaRPr>
          </a:p>
          <a:p>
            <a:pPr marL="457200" lvl="0" indent="-323850" algn="just" rtl="0">
              <a:lnSpc>
                <a:spcPct val="120000"/>
              </a:lnSpc>
              <a:spcBef>
                <a:spcPts val="0"/>
              </a:spcBef>
              <a:spcAft>
                <a:spcPts val="0"/>
              </a:spcAft>
              <a:buClr>
                <a:schemeClr val="dk1"/>
              </a:buClr>
              <a:buSzPts val="1500"/>
              <a:buFont typeface="Calibri"/>
              <a:buChar char="●"/>
            </a:pPr>
            <a:r>
              <a:rPr lang="bg" sz="1500" dirty="0">
                <a:solidFill>
                  <a:schemeClr val="dk1"/>
                </a:solidFill>
                <a:latin typeface="Calibri"/>
                <a:ea typeface="Calibri"/>
                <a:cs typeface="Calibri"/>
                <a:sym typeface="Calibri"/>
              </a:rPr>
              <a:t>Доклад от проведена консултация със заинтересованите страни</a:t>
            </a:r>
            <a:endParaRPr sz="1500" dirty="0">
              <a:solidFill>
                <a:schemeClr val="dk1"/>
              </a:solidFill>
              <a:latin typeface="Calibri"/>
              <a:ea typeface="Calibri"/>
              <a:cs typeface="Calibri"/>
              <a:sym typeface="Calibri"/>
            </a:endParaRPr>
          </a:p>
          <a:p>
            <a:pPr marL="457200" lvl="0" indent="-323850" algn="just" rtl="0">
              <a:lnSpc>
                <a:spcPct val="120000"/>
              </a:lnSpc>
              <a:spcBef>
                <a:spcPts val="0"/>
              </a:spcBef>
              <a:spcAft>
                <a:spcPts val="0"/>
              </a:spcAft>
              <a:buClr>
                <a:schemeClr val="dk1"/>
              </a:buClr>
              <a:buSzPts val="1500"/>
              <a:buFont typeface="Calibri"/>
              <a:buChar char="●"/>
            </a:pPr>
            <a:r>
              <a:rPr lang="bg" sz="1500" dirty="0">
                <a:solidFill>
                  <a:schemeClr val="dk1"/>
                </a:solidFill>
                <a:latin typeface="Calibri"/>
                <a:ea typeface="Calibri"/>
                <a:cs typeface="Calibri"/>
                <a:sym typeface="Calibri"/>
              </a:rPr>
              <a:t>Окончателен доклад със SMART цели</a:t>
            </a:r>
            <a:endParaRPr sz="1500" dirty="0">
              <a:solidFill>
                <a:schemeClr val="dk1"/>
              </a:solidFill>
              <a:latin typeface="Calibri"/>
              <a:ea typeface="Calibri"/>
              <a:cs typeface="Calibri"/>
              <a:sym typeface="Calibri"/>
            </a:endParaRPr>
          </a:p>
          <a:p>
            <a:pPr marL="0" lvl="0" indent="0" algn="just" rtl="0">
              <a:lnSpc>
                <a:spcPct val="120000"/>
              </a:lnSpc>
              <a:spcBef>
                <a:spcPts val="0"/>
              </a:spcBef>
              <a:spcAft>
                <a:spcPts val="0"/>
              </a:spcAft>
              <a:buNone/>
            </a:pPr>
            <a:endParaRPr sz="1500" dirty="0">
              <a:latin typeface="Calibri"/>
              <a:ea typeface="Calibri"/>
              <a:cs typeface="Calibri"/>
              <a:sym typeface="Calibri"/>
            </a:endParaRPr>
          </a:p>
        </p:txBody>
      </p:sp>
      <p:sp>
        <p:nvSpPr>
          <p:cNvPr id="2" name="Google Shape;229;g3a7d1bdcec8_0_186">
            <a:extLst>
              <a:ext uri="{FF2B5EF4-FFF2-40B4-BE49-F238E27FC236}">
                <a16:creationId xmlns:a16="http://schemas.microsoft.com/office/drawing/2014/main" id="{2E93EA1F-3CEE-5737-C3BD-FE3581FB8800}"/>
              </a:ext>
            </a:extLst>
          </p:cNvPr>
          <p:cNvSpPr txBox="1"/>
          <p:nvPr/>
        </p:nvSpPr>
        <p:spPr>
          <a:xfrm>
            <a:off x="0" y="19299"/>
            <a:ext cx="12192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800"/>
              </a:spcAft>
              <a:buClr>
                <a:srgbClr val="000000"/>
              </a:buClr>
              <a:buSzPts val="3000"/>
              <a:buFont typeface="Arial"/>
              <a:buNone/>
            </a:pPr>
            <a:r>
              <a:rPr lang="bg" sz="3400" dirty="0">
                <a:solidFill>
                  <a:srgbClr val="12856F"/>
                </a:solidFill>
              </a:rPr>
              <a:t>Как се издават фактури — и за какво да внимаваме?</a:t>
            </a:r>
            <a:endParaRPr sz="3400" dirty="0">
              <a:solidFill>
                <a:srgbClr val="12856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g3a4be1824bf_1_95"/>
          <p:cNvSpPr txBox="1">
            <a:spLocks noGrp="1"/>
          </p:cNvSpPr>
          <p:nvPr>
            <p:ph type="body" idx="2"/>
          </p:nvPr>
        </p:nvSpPr>
        <p:spPr>
          <a:xfrm>
            <a:off x="6363066" y="1733124"/>
            <a:ext cx="5384700" cy="4526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5000"/>
              </a:lnSpc>
              <a:spcBef>
                <a:spcPts val="1800"/>
              </a:spcBef>
              <a:spcAft>
                <a:spcPts val="0"/>
              </a:spcAft>
              <a:buClr>
                <a:schemeClr val="dk1"/>
              </a:buClr>
              <a:buSzPts val="1100"/>
              <a:buFont typeface="Arial"/>
              <a:buNone/>
            </a:pPr>
            <a:r>
              <a:rPr lang="bg" sz="2300" b="1" dirty="0">
                <a:solidFill>
                  <a:srgbClr val="12856F"/>
                </a:solidFill>
              </a:rPr>
              <a:t>Индикации за риск при възлагане на договори за опазване на околната среда и климата</a:t>
            </a:r>
            <a:endParaRPr sz="2300" b="1" dirty="0">
              <a:solidFill>
                <a:srgbClr val="12856F"/>
              </a:solidFill>
            </a:endParaRPr>
          </a:p>
          <a:p>
            <a:pPr marL="457200" lvl="0" indent="-336550" algn="l" rtl="0">
              <a:lnSpc>
                <a:spcPct val="115000"/>
              </a:lnSpc>
              <a:spcBef>
                <a:spcPts val="1200"/>
              </a:spcBef>
              <a:spcAft>
                <a:spcPts val="0"/>
              </a:spcAft>
              <a:buClr>
                <a:schemeClr val="dk1"/>
              </a:buClr>
              <a:buSzPts val="1700"/>
              <a:buChar char="●"/>
            </a:pPr>
            <a:r>
              <a:rPr lang="bg" sz="1700" dirty="0">
                <a:solidFill>
                  <a:schemeClr val="dk1"/>
                </a:solidFill>
              </a:rPr>
              <a:t>Договорите следна да се сключват с компании със съответния опит</a:t>
            </a:r>
            <a:endParaRPr sz="1700" dirty="0">
              <a:solidFill>
                <a:schemeClr val="dk1"/>
              </a:solidFill>
            </a:endParaRPr>
          </a:p>
          <a:p>
            <a:pPr marL="457200" lvl="0" indent="-336550" algn="l" rtl="0">
              <a:lnSpc>
                <a:spcPct val="115000"/>
              </a:lnSpc>
              <a:spcBef>
                <a:spcPts val="0"/>
              </a:spcBef>
              <a:spcAft>
                <a:spcPts val="0"/>
              </a:spcAft>
              <a:buClr>
                <a:schemeClr val="dk1"/>
              </a:buClr>
              <a:buSzPts val="1700"/>
              <a:buChar char="●"/>
            </a:pPr>
            <a:r>
              <a:rPr lang="bg" sz="1700" dirty="0">
                <a:solidFill>
                  <a:schemeClr val="dk1"/>
                </a:solidFill>
              </a:rPr>
              <a:t>Липса на съвпадение при кодове за бизнес дейност пораждат подозрения. Пример: Фирма с дейност „Земеделие“, печели договор за ИТ услуги</a:t>
            </a:r>
            <a:endParaRPr sz="1700" dirty="0">
              <a:solidFill>
                <a:schemeClr val="dk1"/>
              </a:solidFill>
            </a:endParaRPr>
          </a:p>
          <a:p>
            <a:pPr marL="457200" lvl="0" indent="-336550" algn="l" rtl="0">
              <a:lnSpc>
                <a:spcPct val="115000"/>
              </a:lnSpc>
              <a:spcBef>
                <a:spcPts val="0"/>
              </a:spcBef>
              <a:spcAft>
                <a:spcPts val="0"/>
              </a:spcAft>
              <a:buClr>
                <a:schemeClr val="dk1"/>
              </a:buClr>
              <a:buSzPts val="1700"/>
              <a:buChar char="●"/>
            </a:pPr>
            <a:r>
              <a:rPr lang="bg" sz="1700" dirty="0">
                <a:solidFill>
                  <a:schemeClr val="dk1"/>
                </a:solidFill>
              </a:rPr>
              <a:t>Множество несвързани регистрирани дейности = необичаен профил на изпълнителя</a:t>
            </a:r>
            <a:endParaRPr sz="1700" dirty="0">
              <a:solidFill>
                <a:schemeClr val="dk1"/>
              </a:solidFill>
            </a:endParaRPr>
          </a:p>
          <a:p>
            <a:pPr marL="457200" lvl="0" indent="-336550" algn="l" rtl="0">
              <a:lnSpc>
                <a:spcPct val="115000"/>
              </a:lnSpc>
              <a:spcBef>
                <a:spcPts val="0"/>
              </a:spcBef>
              <a:spcAft>
                <a:spcPts val="0"/>
              </a:spcAft>
              <a:buClr>
                <a:schemeClr val="dk1"/>
              </a:buClr>
              <a:buSzPts val="1700"/>
              <a:buChar char="●"/>
            </a:pPr>
            <a:r>
              <a:rPr lang="bg" sz="1700" dirty="0">
                <a:solidFill>
                  <a:schemeClr val="dk1"/>
                </a:solidFill>
              </a:rPr>
              <a:t>Нередностите могат да сигнализират за корупция в процеса на обществени поръчки</a:t>
            </a:r>
            <a:endParaRPr sz="3400" dirty="0"/>
          </a:p>
        </p:txBody>
      </p:sp>
      <p:sp>
        <p:nvSpPr>
          <p:cNvPr id="246" name="Google Shape;246;g3a4be1824bf_1_9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pic>
        <p:nvPicPr>
          <p:cNvPr id="248" name="Google Shape;248;g3a4be1824bf_1_95"/>
          <p:cNvPicPr preferRelativeResize="0"/>
          <p:nvPr/>
        </p:nvPicPr>
        <p:blipFill rotWithShape="1">
          <a:blip r:embed="rId3">
            <a:alphaModFix/>
          </a:blip>
          <a:srcRect l="-1029" r="1"/>
          <a:stretch>
            <a:fillRect/>
          </a:stretch>
        </p:blipFill>
        <p:spPr>
          <a:xfrm>
            <a:off x="444234" y="1464563"/>
            <a:ext cx="5844936" cy="4661738"/>
          </a:xfrm>
          <a:prstGeom prst="rect">
            <a:avLst/>
          </a:prstGeom>
          <a:noFill/>
          <a:ln>
            <a:noFill/>
          </a:ln>
        </p:spPr>
      </p:pic>
      <p:pic>
        <p:nvPicPr>
          <p:cNvPr id="249" name="Google Shape;249;g3a4be1824bf_1_95"/>
          <p:cNvPicPr preferRelativeResize="0"/>
          <p:nvPr/>
        </p:nvPicPr>
        <p:blipFill rotWithShape="1">
          <a:blip r:embed="rId4">
            <a:alphaModFix/>
          </a:blip>
          <a:srcRect b="18215"/>
          <a:stretch>
            <a:fillRect/>
          </a:stretch>
        </p:blipFill>
        <p:spPr>
          <a:xfrm>
            <a:off x="10128528" y="0"/>
            <a:ext cx="1921091" cy="1963271"/>
          </a:xfrm>
          <a:prstGeom prst="rect">
            <a:avLst/>
          </a:prstGeom>
          <a:noFill/>
          <a:ln>
            <a:noFill/>
          </a:ln>
        </p:spPr>
      </p:pic>
      <p:sp>
        <p:nvSpPr>
          <p:cNvPr id="4" name="Google Shape;142;g3a8d4f1cfa1_0_0">
            <a:extLst>
              <a:ext uri="{FF2B5EF4-FFF2-40B4-BE49-F238E27FC236}">
                <a16:creationId xmlns:a16="http://schemas.microsoft.com/office/drawing/2014/main" id="{EE38162B-004C-5EF7-668E-279E382FC368}"/>
              </a:ext>
            </a:extLst>
          </p:cNvPr>
          <p:cNvSpPr txBox="1"/>
          <p:nvPr/>
        </p:nvSpPr>
        <p:spPr>
          <a:xfrm>
            <a:off x="4202375" y="6078421"/>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
        <p:nvSpPr>
          <p:cNvPr id="5" name="Google Shape;199;g38655a01f76_1_89">
            <a:extLst>
              <a:ext uri="{FF2B5EF4-FFF2-40B4-BE49-F238E27FC236}">
                <a16:creationId xmlns:a16="http://schemas.microsoft.com/office/drawing/2014/main" id="{66A6B315-2448-2AEC-7B8D-6A87F4D0A41C}"/>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Изпълнител</a:t>
            </a:r>
            <a:br>
              <a:rPr lang="ru-RU" sz="3400" dirty="0">
                <a:solidFill>
                  <a:srgbClr val="12856F"/>
                </a:solidFill>
              </a:rPr>
            </a:br>
            <a:r>
              <a:rPr lang="bg-BG" sz="2500" noProof="0" dirty="0">
                <a:solidFill>
                  <a:srgbClr val="12856F"/>
                </a:solidFill>
              </a:rPr>
              <a:t>Стъпка 1 – Кабинетно проучване</a:t>
            </a:r>
            <a:br>
              <a:rPr lang="ru-RU" sz="2500" dirty="0">
                <a:solidFill>
                  <a:srgbClr val="12856F"/>
                </a:solidFill>
              </a:rPr>
            </a:br>
            <a:r>
              <a:rPr lang="ru-RU" sz="2500" b="1" dirty="0">
                <a:solidFill>
                  <a:srgbClr val="12856F"/>
                </a:solidFill>
              </a:rPr>
              <a:t>Раздел </a:t>
            </a:r>
            <a:r>
              <a:rPr lang="bg-BG" sz="2500" b="1" dirty="0">
                <a:solidFill>
                  <a:srgbClr val="12856F"/>
                </a:solidFill>
              </a:rPr>
              <a:t>В</a:t>
            </a:r>
            <a:r>
              <a:rPr lang="ru-RU" sz="2500" b="1" dirty="0">
                <a:solidFill>
                  <a:srgbClr val="12856F"/>
                </a:solidFill>
              </a:rPr>
              <a:t>: Информация за </a:t>
            </a:r>
            <a:r>
              <a:rPr lang="bg-BG" sz="2500" b="1" noProof="0" dirty="0">
                <a:solidFill>
                  <a:srgbClr val="12856F"/>
                </a:solidFill>
              </a:rPr>
              <a:t>изпълнителя</a:t>
            </a:r>
            <a:endParaRPr lang="ru-RU" sz="2500" dirty="0">
              <a:solidFill>
                <a:srgbClr val="12856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a4be1824bf_1_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12</a:t>
            </a:fld>
            <a:endParaRPr/>
          </a:p>
        </p:txBody>
      </p:sp>
      <p:sp>
        <p:nvSpPr>
          <p:cNvPr id="257" name="Google Shape;257;g3a4be1824bf_1_4"/>
          <p:cNvSpPr txBox="1"/>
          <p:nvPr/>
        </p:nvSpPr>
        <p:spPr>
          <a:xfrm>
            <a:off x="5851300" y="1484050"/>
            <a:ext cx="6143400" cy="27053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Clr>
                <a:schemeClr val="dk1"/>
              </a:buClr>
              <a:buSzPts val="1100"/>
              <a:buFont typeface="Arial"/>
              <a:buNone/>
            </a:pPr>
            <a:r>
              <a:rPr lang="bg" sz="1600" b="1" i="1" dirty="0">
                <a:solidFill>
                  <a:srgbClr val="404040"/>
                </a:solidFill>
              </a:rPr>
              <a:t>Казус: Проект за залесяване</a:t>
            </a:r>
            <a:endParaRPr sz="1600" b="1" i="1" dirty="0">
              <a:solidFill>
                <a:srgbClr val="404040"/>
              </a:solidFill>
            </a:endParaRPr>
          </a:p>
          <a:p>
            <a:pPr marL="0" lvl="0" indent="0" algn="l" rtl="0">
              <a:lnSpc>
                <a:spcPct val="115000"/>
              </a:lnSpc>
              <a:spcBef>
                <a:spcPts val="1200"/>
              </a:spcBef>
              <a:spcAft>
                <a:spcPts val="1200"/>
              </a:spcAft>
              <a:buNone/>
            </a:pPr>
            <a:r>
              <a:rPr lang="bg" sz="1600" i="1" dirty="0">
                <a:solidFill>
                  <a:srgbClr val="404040"/>
                </a:solidFill>
              </a:rPr>
              <a:t>На изпълнител е било заплатено за засаждането на 10 000 дръвчета в деградирала горска територия. При анализа на документацията е установено, че реално са били засадени само 4000 дръвчета. Липсата на останалите дръвчета е оправдана с изменение на договора, с което обхватът е намален без ясна обосновка.</a:t>
            </a:r>
            <a:endParaRPr sz="1600" i="1" dirty="0">
              <a:solidFill>
                <a:srgbClr val="404040"/>
              </a:solidFill>
            </a:endParaRPr>
          </a:p>
        </p:txBody>
      </p:sp>
      <p:sp>
        <p:nvSpPr>
          <p:cNvPr id="258" name="Google Shape;258;g3a4be1824bf_1_4"/>
          <p:cNvSpPr txBox="1"/>
          <p:nvPr/>
        </p:nvSpPr>
        <p:spPr>
          <a:xfrm>
            <a:off x="5851300" y="4043999"/>
            <a:ext cx="58686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g" sz="1800" b="1" dirty="0">
                <a:solidFill>
                  <a:srgbClr val="404040"/>
                </a:solidFill>
              </a:rPr>
              <a:t>Има ли индикация за риск в този случай?</a:t>
            </a:r>
            <a:endParaRPr sz="1800" b="1" dirty="0">
              <a:solidFill>
                <a:srgbClr val="404040"/>
              </a:solidFill>
            </a:endParaRPr>
          </a:p>
          <a:p>
            <a:pPr marL="0" lvl="0" indent="0" algn="l" rtl="0">
              <a:spcBef>
                <a:spcPts val="0"/>
              </a:spcBef>
              <a:spcAft>
                <a:spcPts val="0"/>
              </a:spcAft>
              <a:buNone/>
            </a:pPr>
            <a:endParaRPr sz="1800" dirty="0">
              <a:solidFill>
                <a:srgbClr val="404040"/>
              </a:solidFill>
            </a:endParaRPr>
          </a:p>
          <a:p>
            <a:pPr marL="0" lvl="0" indent="0" algn="l" rtl="0">
              <a:spcBef>
                <a:spcPts val="0"/>
              </a:spcBef>
              <a:spcAft>
                <a:spcPts val="0"/>
              </a:spcAft>
              <a:buNone/>
            </a:pPr>
            <a:r>
              <a:rPr lang="bg" sz="1800" dirty="0">
                <a:solidFill>
                  <a:srgbClr val="404040"/>
                </a:solidFill>
              </a:rPr>
              <a:t>A. Не, това просто означава, че не е имало нужда да се засаждат повече дръвчета и това количество е достатъчно.</a:t>
            </a:r>
            <a:endParaRPr sz="1800" dirty="0">
              <a:solidFill>
                <a:srgbClr val="404040"/>
              </a:solidFill>
            </a:endParaRPr>
          </a:p>
          <a:p>
            <a:pPr marL="0" lvl="0" indent="0" algn="l" rtl="0">
              <a:spcBef>
                <a:spcPts val="0"/>
              </a:spcBef>
              <a:spcAft>
                <a:spcPts val="0"/>
              </a:spcAft>
              <a:buNone/>
            </a:pPr>
            <a:endParaRPr sz="1800" dirty="0">
              <a:solidFill>
                <a:srgbClr val="404040"/>
              </a:solidFill>
            </a:endParaRPr>
          </a:p>
          <a:p>
            <a:pPr marL="0" lvl="0" indent="0" algn="l" rtl="0">
              <a:spcBef>
                <a:spcPts val="0"/>
              </a:spcBef>
              <a:spcAft>
                <a:spcPts val="0"/>
              </a:spcAft>
              <a:buNone/>
            </a:pPr>
            <a:r>
              <a:rPr lang="en-US" sz="1800" dirty="0">
                <a:solidFill>
                  <a:srgbClr val="404040"/>
                </a:solidFill>
              </a:rPr>
              <a:t>B</a:t>
            </a:r>
            <a:r>
              <a:rPr lang="bg" sz="1800" dirty="0">
                <a:solidFill>
                  <a:srgbClr val="404040"/>
                </a:solidFill>
              </a:rPr>
              <a:t>. Да, плащането е извършено в цялост въпреки засадените по-малко дръвчета, обосновано само с неясни промени в договора</a:t>
            </a:r>
            <a:endParaRPr sz="1800" dirty="0">
              <a:solidFill>
                <a:srgbClr val="404040"/>
              </a:solidFill>
            </a:endParaRPr>
          </a:p>
        </p:txBody>
      </p:sp>
      <p:pic>
        <p:nvPicPr>
          <p:cNvPr id="259" name="Google Shape;259;g3a4be1824bf_1_4"/>
          <p:cNvPicPr preferRelativeResize="0"/>
          <p:nvPr/>
        </p:nvPicPr>
        <p:blipFill rotWithShape="1">
          <a:blip r:embed="rId3">
            <a:alphaModFix/>
          </a:blip>
          <a:srcRect l="37476"/>
          <a:stretch/>
        </p:blipFill>
        <p:spPr>
          <a:xfrm>
            <a:off x="269450" y="1484050"/>
            <a:ext cx="5292051" cy="4761175"/>
          </a:xfrm>
          <a:prstGeom prst="rect">
            <a:avLst/>
          </a:prstGeom>
          <a:noFill/>
          <a:ln>
            <a:noFill/>
          </a:ln>
        </p:spPr>
      </p:pic>
      <p:sp>
        <p:nvSpPr>
          <p:cNvPr id="2" name="Google Shape;142;g3a8d4f1cfa1_0_0">
            <a:extLst>
              <a:ext uri="{FF2B5EF4-FFF2-40B4-BE49-F238E27FC236}">
                <a16:creationId xmlns:a16="http://schemas.microsoft.com/office/drawing/2014/main" id="{F3891C0D-01D4-5174-A5C0-AB473FDFD01A}"/>
              </a:ext>
            </a:extLst>
          </p:cNvPr>
          <p:cNvSpPr txBox="1"/>
          <p:nvPr/>
        </p:nvSpPr>
        <p:spPr>
          <a:xfrm>
            <a:off x="3551855" y="6216821"/>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
        <p:nvSpPr>
          <p:cNvPr id="5" name="Google Shape;235;g3a4af0f3777_0_70">
            <a:extLst>
              <a:ext uri="{FF2B5EF4-FFF2-40B4-BE49-F238E27FC236}">
                <a16:creationId xmlns:a16="http://schemas.microsoft.com/office/drawing/2014/main" id="{0FE19A21-68CF-C012-B436-AB1234713A64}"/>
              </a:ext>
            </a:extLst>
          </p:cNvPr>
          <p:cNvSpPr txBox="1">
            <a:spLocks noGrp="1"/>
          </p:cNvSpPr>
          <p:nvPr>
            <p:ph type="title"/>
          </p:nvPr>
        </p:nvSpPr>
        <p:spPr>
          <a:xfrm>
            <a:off x="0" y="18864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bg-BG" sz="3400" noProof="0" dirty="0">
                <a:solidFill>
                  <a:srgbClr val="12856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Да се поупражняваме</a:t>
            </a:r>
            <a:endParaRPr lang="bg-BG" sz="3400" noProof="0" dirty="0">
              <a:solidFill>
                <a:srgbClr val="12856F"/>
              </a:solidFill>
              <a:latin typeface="Arial"/>
              <a:ea typeface="Arial"/>
              <a:cs typeface="Arial"/>
              <a:sym typeface="Arial"/>
            </a:endParaRPr>
          </a:p>
          <a:p>
            <a:pPr lvl="0">
              <a:lnSpc>
                <a:spcPct val="115000"/>
              </a:lnSpc>
              <a:spcBef>
                <a:spcPts val="800"/>
              </a:spcBef>
              <a:spcAft>
                <a:spcPts val="800"/>
              </a:spcAft>
            </a:pPr>
            <a:r>
              <a:rPr lang="bg-BG" sz="2300" b="1" noProof="0" dirty="0">
                <a:solidFill>
                  <a:srgbClr val="12856F"/>
                </a:solidFill>
              </a:rPr>
              <a:t>Стъпка 1: Кабинетно проучване, Раздел Б: Информация за договора Некачествено или непълно изпълнение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a4be1824bf_1_8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noProof="0" smtClean="0"/>
              <a:t>13</a:t>
            </a:fld>
            <a:endParaRPr lang="bg-BG" noProof="0" dirty="0"/>
          </a:p>
        </p:txBody>
      </p:sp>
      <p:sp>
        <p:nvSpPr>
          <p:cNvPr id="267" name="Google Shape;267;g3a4be1824bf_1_81"/>
          <p:cNvSpPr txBox="1"/>
          <p:nvPr/>
        </p:nvSpPr>
        <p:spPr>
          <a:xfrm>
            <a:off x="5921375" y="1487452"/>
            <a:ext cx="5731500" cy="247449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Clr>
                <a:schemeClr val="dk1"/>
              </a:buClr>
              <a:buSzPts val="1100"/>
              <a:buFont typeface="Arial"/>
              <a:buNone/>
            </a:pPr>
            <a:r>
              <a:rPr lang="bg-BG" sz="1600" b="1" i="1" noProof="0" dirty="0">
                <a:solidFill>
                  <a:srgbClr val="404040"/>
                </a:solidFill>
              </a:rPr>
              <a:t>Казус: Рехабилитация на резервоар</a:t>
            </a:r>
          </a:p>
          <a:p>
            <a:pPr lvl="0">
              <a:lnSpc>
                <a:spcPct val="115000"/>
              </a:lnSpc>
              <a:spcBef>
                <a:spcPts val="1200"/>
              </a:spcBef>
              <a:spcAft>
                <a:spcPts val="1200"/>
              </a:spcAft>
            </a:pPr>
            <a:r>
              <a:rPr lang="bg-BG" sz="1600" i="1" noProof="0" dirty="0">
                <a:solidFill>
                  <a:srgbClr val="404040"/>
                </a:solidFill>
              </a:rPr>
              <a:t>Проект за възстановяване на воден резервоар включва </a:t>
            </a:r>
            <a:r>
              <a:rPr lang="bg" sz="1600" i="1" dirty="0">
                <a:solidFill>
                  <a:srgbClr val="404040"/>
                </a:solidFill>
              </a:rPr>
              <a:t>защитно покритие срещу ерозия</a:t>
            </a:r>
            <a:r>
              <a:rPr lang="bg-BG" sz="1600" i="1" noProof="0" dirty="0">
                <a:solidFill>
                  <a:srgbClr val="404040"/>
                </a:solidFill>
              </a:rPr>
              <a:t>. Изпълнителят използва по-евтини, некачествени материали, които се повредиха в рамките на месеци. Въпреки това плащанията продължиха, тъй като договорът беше изменен, за да се „приемат заместващи материали“.</a:t>
            </a:r>
            <a:endParaRPr lang="bg-BG" sz="1600" b="1" i="1" noProof="0" dirty="0">
              <a:solidFill>
                <a:srgbClr val="404040"/>
              </a:solidFill>
            </a:endParaRPr>
          </a:p>
        </p:txBody>
      </p:sp>
      <p:sp>
        <p:nvSpPr>
          <p:cNvPr id="268" name="Google Shape;268;g3a4be1824bf_1_81"/>
          <p:cNvSpPr txBox="1"/>
          <p:nvPr/>
        </p:nvSpPr>
        <p:spPr>
          <a:xfrm>
            <a:off x="5921375" y="3991724"/>
            <a:ext cx="55905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g-BG" sz="1800" b="1" noProof="0" dirty="0">
                <a:solidFill>
                  <a:srgbClr val="404040"/>
                </a:solidFill>
              </a:rPr>
              <a:t>Има ли </a:t>
            </a:r>
            <a:r>
              <a:rPr lang="bg-BG" sz="1800" b="1" dirty="0">
                <a:solidFill>
                  <a:srgbClr val="404040"/>
                </a:solidFill>
              </a:rPr>
              <a:t>индикация за риск</a:t>
            </a:r>
            <a:r>
              <a:rPr lang="bg-BG" sz="1800" b="1" noProof="0" dirty="0">
                <a:solidFill>
                  <a:srgbClr val="404040"/>
                </a:solidFill>
              </a:rPr>
              <a:t> в този случай?</a:t>
            </a:r>
          </a:p>
          <a:p>
            <a:pPr marL="0" lvl="0" indent="0" algn="l" rtl="0">
              <a:spcBef>
                <a:spcPts val="0"/>
              </a:spcBef>
              <a:spcAft>
                <a:spcPts val="0"/>
              </a:spcAft>
              <a:buNone/>
            </a:pPr>
            <a:endParaRPr lang="bg-BG" sz="1800" b="1" noProof="0" dirty="0">
              <a:solidFill>
                <a:srgbClr val="404040"/>
              </a:solidFill>
            </a:endParaRPr>
          </a:p>
          <a:p>
            <a:pPr marL="0" lvl="0" indent="0" algn="l" rtl="0">
              <a:spcBef>
                <a:spcPts val="0"/>
              </a:spcBef>
              <a:spcAft>
                <a:spcPts val="0"/>
              </a:spcAft>
              <a:buNone/>
            </a:pPr>
            <a:r>
              <a:rPr lang="bg-BG" sz="1800" noProof="0" dirty="0">
                <a:solidFill>
                  <a:srgbClr val="404040"/>
                </a:solidFill>
              </a:rPr>
              <a:t>A. Да, измененията в договора позволиха по-евтини материали без ясна техническа обосновка</a:t>
            </a:r>
          </a:p>
          <a:p>
            <a:pPr marL="0" lvl="0" indent="0" algn="l" rtl="0">
              <a:spcBef>
                <a:spcPts val="0"/>
              </a:spcBef>
              <a:spcAft>
                <a:spcPts val="0"/>
              </a:spcAft>
              <a:buNone/>
            </a:pPr>
            <a:endParaRPr lang="bg-BG" sz="1800" noProof="0" dirty="0">
              <a:solidFill>
                <a:srgbClr val="404040"/>
              </a:solidFill>
            </a:endParaRPr>
          </a:p>
          <a:p>
            <a:pPr marL="0" lvl="0" indent="0" algn="l" rtl="0">
              <a:spcBef>
                <a:spcPts val="0"/>
              </a:spcBef>
              <a:spcAft>
                <a:spcPts val="0"/>
              </a:spcAft>
              <a:buNone/>
            </a:pPr>
            <a:r>
              <a:rPr lang="en-US" sz="1800" noProof="0" dirty="0">
                <a:solidFill>
                  <a:srgbClr val="404040"/>
                </a:solidFill>
              </a:rPr>
              <a:t>B</a:t>
            </a:r>
            <a:r>
              <a:rPr lang="bg-BG" sz="1800" noProof="0" dirty="0">
                <a:solidFill>
                  <a:srgbClr val="404040"/>
                </a:solidFill>
              </a:rPr>
              <a:t>. Не, ако заместващият материал се е срутил и е възникнала ерозия по бреговете на резервоара, това вероятно е резултат от друг фактор, а именно непредвидено природно бедствие</a:t>
            </a:r>
          </a:p>
        </p:txBody>
      </p:sp>
      <p:pic>
        <p:nvPicPr>
          <p:cNvPr id="269" name="Google Shape;269;g3a4be1824bf_1_81"/>
          <p:cNvPicPr preferRelativeResize="0"/>
          <p:nvPr/>
        </p:nvPicPr>
        <p:blipFill rotWithShape="1">
          <a:blip r:embed="rId3">
            <a:alphaModFix/>
          </a:blip>
          <a:srcRect l="14234" r="6375"/>
          <a:stretch/>
        </p:blipFill>
        <p:spPr>
          <a:xfrm>
            <a:off x="216125" y="1567604"/>
            <a:ext cx="5497776" cy="4761174"/>
          </a:xfrm>
          <a:prstGeom prst="rect">
            <a:avLst/>
          </a:prstGeom>
          <a:noFill/>
          <a:ln>
            <a:noFill/>
          </a:ln>
        </p:spPr>
      </p:pic>
      <p:sp>
        <p:nvSpPr>
          <p:cNvPr id="2" name="Google Shape;142;g3a8d4f1cfa1_0_0">
            <a:extLst>
              <a:ext uri="{FF2B5EF4-FFF2-40B4-BE49-F238E27FC236}">
                <a16:creationId xmlns:a16="http://schemas.microsoft.com/office/drawing/2014/main" id="{09AE1FBD-024C-9025-5330-02921BD64C77}"/>
              </a:ext>
            </a:extLst>
          </p:cNvPr>
          <p:cNvSpPr txBox="1"/>
          <p:nvPr/>
        </p:nvSpPr>
        <p:spPr>
          <a:xfrm>
            <a:off x="3681365" y="6307743"/>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
        <p:nvSpPr>
          <p:cNvPr id="6" name="Google Shape;235;g3a4af0f3777_0_70">
            <a:extLst>
              <a:ext uri="{FF2B5EF4-FFF2-40B4-BE49-F238E27FC236}">
                <a16:creationId xmlns:a16="http://schemas.microsoft.com/office/drawing/2014/main" id="{78943499-16DB-1501-556B-66832FAEFDAB}"/>
              </a:ext>
            </a:extLst>
          </p:cNvPr>
          <p:cNvSpPr txBox="1">
            <a:spLocks noGrp="1"/>
          </p:cNvSpPr>
          <p:nvPr>
            <p:ph type="title"/>
          </p:nvPr>
        </p:nvSpPr>
        <p:spPr>
          <a:xfrm>
            <a:off x="0" y="18864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bg-BG" sz="3400" noProof="0" dirty="0">
                <a:solidFill>
                  <a:srgbClr val="12856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Да се поупражняваме</a:t>
            </a:r>
            <a:endParaRPr lang="bg-BG" sz="3400" noProof="0" dirty="0">
              <a:solidFill>
                <a:srgbClr val="12856F"/>
              </a:solidFill>
              <a:latin typeface="Arial"/>
              <a:ea typeface="Arial"/>
              <a:cs typeface="Arial"/>
              <a:sym typeface="Arial"/>
            </a:endParaRPr>
          </a:p>
          <a:p>
            <a:pPr lvl="0">
              <a:lnSpc>
                <a:spcPct val="115000"/>
              </a:lnSpc>
              <a:spcBef>
                <a:spcPts val="800"/>
              </a:spcBef>
              <a:spcAft>
                <a:spcPts val="800"/>
              </a:spcAft>
            </a:pPr>
            <a:r>
              <a:rPr lang="bg-BG" sz="2300" b="1" noProof="0" dirty="0">
                <a:solidFill>
                  <a:srgbClr val="12856F"/>
                </a:solidFill>
              </a:rPr>
              <a:t>Стъпка 1: Кабинетно проучване, Раздел Б: Информация за договора Некачествено или непълно изпълнение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3a786ca50a1_0_73"/>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276" name="Google Shape;276;g3a786ca50a1_0_73"/>
          <p:cNvSpPr txBox="1"/>
          <p:nvPr/>
        </p:nvSpPr>
        <p:spPr>
          <a:xfrm>
            <a:off x="865300" y="1583875"/>
            <a:ext cx="5166600" cy="433961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g" sz="2700" b="1" dirty="0">
                <a:solidFill>
                  <a:srgbClr val="12856F"/>
                </a:solidFill>
              </a:rPr>
              <a:t>Разпознавайки индикациите за риск при </a:t>
            </a:r>
            <a:r>
              <a:rPr lang="bg-BG" sz="2700" b="1" noProof="0" dirty="0">
                <a:solidFill>
                  <a:srgbClr val="12856F"/>
                </a:solidFill>
              </a:rPr>
              <a:t>проектите за опазване на околната </a:t>
            </a:r>
            <a:r>
              <a:rPr lang="ru-RU" sz="2700" b="1" dirty="0">
                <a:solidFill>
                  <a:srgbClr val="12856F"/>
                </a:solidFill>
              </a:rPr>
              <a:t>среда и климата</a:t>
            </a:r>
            <a:r>
              <a:rPr lang="bg" sz="2700" b="1" dirty="0">
                <a:solidFill>
                  <a:srgbClr val="12856F"/>
                </a:solidFill>
              </a:rPr>
              <a:t>, можем по-добре да защитим обществените поръчки!</a:t>
            </a:r>
            <a:endParaRPr sz="2700" b="1" dirty="0">
              <a:solidFill>
                <a:srgbClr val="12856F"/>
              </a:solidFill>
            </a:endParaRPr>
          </a:p>
          <a:p>
            <a:pPr marL="0" lvl="0" indent="0" algn="ctr" rtl="0">
              <a:spcBef>
                <a:spcPts val="0"/>
              </a:spcBef>
              <a:spcAft>
                <a:spcPts val="0"/>
              </a:spcAft>
              <a:buNone/>
            </a:pPr>
            <a:endParaRPr sz="2700" b="1" dirty="0">
              <a:solidFill>
                <a:srgbClr val="12856F"/>
              </a:solidFill>
            </a:endParaRPr>
          </a:p>
          <a:p>
            <a:pPr marL="0" lvl="0" indent="0" algn="ctr" rtl="0">
              <a:spcBef>
                <a:spcPts val="0"/>
              </a:spcBef>
              <a:spcAft>
                <a:spcPts val="0"/>
              </a:spcAft>
              <a:buNone/>
            </a:pPr>
            <a:r>
              <a:rPr lang="bg" sz="2700" b="1" dirty="0">
                <a:solidFill>
                  <a:srgbClr val="12856F"/>
                </a:solidFill>
              </a:rPr>
              <a:t>Благодарим Ви за ангажираността с тази важна тема!</a:t>
            </a:r>
            <a:endParaRPr sz="2700" b="1" dirty="0">
              <a:solidFill>
                <a:srgbClr val="12856F"/>
              </a:solidFill>
            </a:endParaRPr>
          </a:p>
        </p:txBody>
      </p:sp>
      <p:pic>
        <p:nvPicPr>
          <p:cNvPr id="278" name="Google Shape;278;g3a786ca50a1_0_73" descr="Ein Bild, das Logo, Grafiken, Schrift, Grafikdesign enthält.&#10;&#10;Automatisch generierte Beschreibung"/>
          <p:cNvPicPr preferRelativeResize="0"/>
          <p:nvPr/>
        </p:nvPicPr>
        <p:blipFill rotWithShape="1">
          <a:blip r:embed="rId4">
            <a:alphaModFix/>
          </a:blip>
          <a:srcRect/>
          <a:stretch/>
        </p:blipFill>
        <p:spPr>
          <a:xfrm>
            <a:off x="6487294" y="0"/>
            <a:ext cx="5487563" cy="6858002"/>
          </a:xfrm>
          <a:prstGeom prst="rect">
            <a:avLst/>
          </a:prstGeom>
          <a:noFill/>
          <a:ln>
            <a:noFill/>
          </a:ln>
        </p:spPr>
      </p:pic>
      <p:sp>
        <p:nvSpPr>
          <p:cNvPr id="2" name="Google Shape;157;g3a812e12007_0_1">
            <a:extLst>
              <a:ext uri="{FF2B5EF4-FFF2-40B4-BE49-F238E27FC236}">
                <a16:creationId xmlns:a16="http://schemas.microsoft.com/office/drawing/2014/main" id="{06982FA0-8CA8-9A53-C0D9-824E5C0B455E}"/>
              </a:ext>
            </a:extLst>
          </p:cNvPr>
          <p:cNvSpPr txBox="1"/>
          <p:nvPr/>
        </p:nvSpPr>
        <p:spPr>
          <a:xfrm>
            <a:off x="0" y="6519300"/>
            <a:ext cx="10295100" cy="338700"/>
          </a:xfrm>
          <a:prstGeom prst="rect">
            <a:avLst/>
          </a:prstGeom>
          <a:noFill/>
          <a:ln>
            <a:noFill/>
          </a:ln>
        </p:spPr>
        <p:txBody>
          <a:bodyPr spcFirstLastPara="1" wrap="square" lIns="91425" tIns="91425" rIns="91425" bIns="91425" anchor="t" anchorCtr="0">
            <a:spAutoFit/>
          </a:bodyPr>
          <a:lstStyle/>
          <a:p>
            <a:pPr lvl="0"/>
            <a:r>
              <a:rPr lang="bg" sz="1000" dirty="0">
                <a:solidFill>
                  <a:srgbClr val="404040"/>
                </a:solidFill>
              </a:rPr>
              <a:t>Автори: </a:t>
            </a:r>
            <a:r>
              <a:rPr lang="en-US" sz="1000" dirty="0">
                <a:solidFill>
                  <a:srgbClr val="404040"/>
                </a:solidFill>
              </a:rPr>
              <a:t>Przemysław Ostrowski</a:t>
            </a:r>
            <a:r>
              <a:rPr lang="bg-BG" sz="1000" dirty="0">
                <a:solidFill>
                  <a:srgbClr val="404040"/>
                </a:solidFill>
              </a:rPr>
              <a:t> </a:t>
            </a:r>
            <a:r>
              <a:rPr lang="bg" sz="1000" dirty="0">
                <a:solidFill>
                  <a:srgbClr val="404040"/>
                </a:solidFill>
              </a:rPr>
              <a:t>– експерт по обществени поръчки и </a:t>
            </a:r>
            <a:r>
              <a:rPr lang="en-US" sz="1000" dirty="0">
                <a:solidFill>
                  <a:srgbClr val="404040"/>
                </a:solidFill>
              </a:rPr>
              <a:t>Ewa Paderewska</a:t>
            </a:r>
            <a:r>
              <a:rPr lang="bg" sz="1000" dirty="0">
                <a:solidFill>
                  <a:srgbClr val="404040"/>
                </a:solidFill>
              </a:rPr>
              <a:t> – експерт по адаптация на климата и опазване на околната среда</a:t>
            </a:r>
            <a:endParaRPr sz="1000" dirty="0">
              <a:solidFill>
                <a:srgbClr val="404040"/>
              </a:solidFill>
            </a:endParaRPr>
          </a:p>
        </p:txBody>
      </p:sp>
      <p:pic>
        <p:nvPicPr>
          <p:cNvPr id="3" name="Picture 2" descr="Blue and white text on a black background&#10;&#10;AI-generated content may be incorrect.">
            <a:extLst>
              <a:ext uri="{FF2B5EF4-FFF2-40B4-BE49-F238E27FC236}">
                <a16:creationId xmlns:a16="http://schemas.microsoft.com/office/drawing/2014/main" id="{916CA4DE-0561-05DF-8F55-C7E364D7FDB8}"/>
              </a:ext>
            </a:extLst>
          </p:cNvPr>
          <p:cNvPicPr>
            <a:picLocks noChangeAspect="1"/>
          </p:cNvPicPr>
          <p:nvPr/>
        </p:nvPicPr>
        <p:blipFill>
          <a:blip r:embed="rId5"/>
          <a:stretch>
            <a:fillRect/>
          </a:stretch>
        </p:blipFill>
        <p:spPr>
          <a:xfrm>
            <a:off x="580841" y="457200"/>
            <a:ext cx="2388502" cy="526387"/>
          </a:xfrm>
          <a:prstGeom prst="rect">
            <a:avLst/>
          </a:prstGeom>
        </p:spPr>
      </p:pic>
      <p:pic>
        <p:nvPicPr>
          <p:cNvPr id="4" name="Picture 3" descr="A close up of a card&#10;&#10;AI-generated content may be incorrect.">
            <a:extLst>
              <a:ext uri="{FF2B5EF4-FFF2-40B4-BE49-F238E27FC236}">
                <a16:creationId xmlns:a16="http://schemas.microsoft.com/office/drawing/2014/main" id="{A57B21DF-DE11-F5BB-F323-46AB025450C4}"/>
              </a:ext>
            </a:extLst>
          </p:cNvPr>
          <p:cNvPicPr>
            <a:picLocks noChangeAspect="1"/>
          </p:cNvPicPr>
          <p:nvPr/>
        </p:nvPicPr>
        <p:blipFill>
          <a:blip r:embed="rId6"/>
          <a:stretch>
            <a:fillRect/>
          </a:stretch>
        </p:blipFill>
        <p:spPr>
          <a:xfrm>
            <a:off x="3234690" y="282290"/>
            <a:ext cx="6332220" cy="1013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a7d1bdcec8_0_72"/>
          <p:cNvSpPr txBox="1">
            <a:spLocks noGrp="1"/>
          </p:cNvSpPr>
          <p:nvPr>
            <p:ph type="title"/>
          </p:nvPr>
        </p:nvSpPr>
        <p:spPr>
          <a:xfrm>
            <a:off x="609600" y="188640"/>
            <a:ext cx="10972800" cy="1143000"/>
          </a:xfrm>
          <a:prstGeom prst="rect">
            <a:avLst/>
          </a:prstGeom>
        </p:spPr>
        <p:txBody>
          <a:bodyPr spcFirstLastPara="1" wrap="square" lIns="91425" tIns="45700" rIns="91425" bIns="45700" anchor="ctr" anchorCtr="0">
            <a:normAutofit/>
          </a:bodyPr>
          <a:lstStyle/>
          <a:p>
            <a:pPr lvl="0"/>
            <a:r>
              <a:rPr lang="bg-BG" sz="4000" noProof="0" dirty="0">
                <a:solidFill>
                  <a:srgbClr val="12856F"/>
                </a:solidFill>
              </a:rPr>
              <a:t>Да започваме!</a:t>
            </a:r>
            <a:endParaRPr lang="bg-BG" sz="3800" noProof="0" dirty="0"/>
          </a:p>
        </p:txBody>
      </p:sp>
      <p:sp>
        <p:nvSpPr>
          <p:cNvPr id="152" name="Google Shape;152;g3a7d1bdcec8_0_72"/>
          <p:cNvSpPr txBox="1">
            <a:spLocks noGrp="1"/>
          </p:cNvSpPr>
          <p:nvPr>
            <p:ph type="body" idx="2"/>
          </p:nvPr>
        </p:nvSpPr>
        <p:spPr>
          <a:xfrm>
            <a:off x="5862050" y="2298700"/>
            <a:ext cx="5384700" cy="4089399"/>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bg-BG" sz="1900" b="1" noProof="0" dirty="0">
                <a:solidFill>
                  <a:srgbClr val="12856F"/>
                </a:solidFill>
              </a:rPr>
              <a:t>Стъпка 1 – Кабинетно проучване</a:t>
            </a:r>
            <a:br>
              <a:rPr lang="bg-BG" sz="1900" noProof="0" dirty="0">
                <a:solidFill>
                  <a:srgbClr val="12856F"/>
                </a:solidFill>
              </a:rPr>
            </a:br>
            <a:endParaRPr lang="bg-BG" sz="1900" noProof="0" dirty="0">
              <a:solidFill>
                <a:srgbClr val="12856F"/>
              </a:solidFill>
            </a:endParaRPr>
          </a:p>
          <a:p>
            <a:pPr marL="0" lvl="0" indent="0" algn="l" rtl="0">
              <a:lnSpc>
                <a:spcPct val="115000"/>
              </a:lnSpc>
              <a:spcBef>
                <a:spcPts val="800"/>
              </a:spcBef>
              <a:spcAft>
                <a:spcPts val="0"/>
              </a:spcAft>
              <a:buNone/>
            </a:pPr>
            <a:r>
              <a:rPr lang="bg-BG" sz="1900" b="1" noProof="0" dirty="0">
                <a:solidFill>
                  <a:srgbClr val="12856F"/>
                </a:solidFill>
              </a:rPr>
              <a:t>Раздел Б</a:t>
            </a:r>
          </a:p>
          <a:p>
            <a:pPr marL="0" lvl="0" indent="0" algn="l" rtl="0">
              <a:lnSpc>
                <a:spcPct val="115000"/>
              </a:lnSpc>
              <a:spcBef>
                <a:spcPts val="800"/>
              </a:spcBef>
              <a:spcAft>
                <a:spcPts val="0"/>
              </a:spcAft>
              <a:buNone/>
            </a:pPr>
            <a:r>
              <a:rPr lang="bg-BG" sz="1900" noProof="0" dirty="0">
                <a:solidFill>
                  <a:srgbClr val="12856F"/>
                </a:solidFill>
              </a:rPr>
              <a:t>Изменения на договора</a:t>
            </a:r>
          </a:p>
          <a:p>
            <a:pPr marL="0" lvl="0" indent="0">
              <a:spcBef>
                <a:spcPts val="800"/>
              </a:spcBef>
              <a:buClr>
                <a:schemeClr val="dk1"/>
              </a:buClr>
              <a:buSzPts val="3600"/>
              <a:buNone/>
            </a:pPr>
            <a:endParaRPr lang="bg-BG" sz="1900" b="1" noProof="0" dirty="0">
              <a:solidFill>
                <a:srgbClr val="12856F"/>
              </a:solidFill>
            </a:endParaRPr>
          </a:p>
          <a:p>
            <a:pPr marL="0" lvl="0" indent="0">
              <a:spcBef>
                <a:spcPts val="800"/>
              </a:spcBef>
              <a:buClr>
                <a:schemeClr val="dk1"/>
              </a:buClr>
              <a:buSzPts val="3600"/>
              <a:buNone/>
            </a:pPr>
            <a:r>
              <a:rPr lang="bg-BG" sz="1900" b="1" noProof="0" dirty="0">
                <a:solidFill>
                  <a:srgbClr val="12856F"/>
                </a:solidFill>
              </a:rPr>
              <a:t>Корупционен модел: Некачествено или непълно изпълнение в сравнение с разплатеното</a:t>
            </a:r>
          </a:p>
          <a:p>
            <a:pPr marL="0" lvl="0" indent="0" algn="l" rtl="0">
              <a:lnSpc>
                <a:spcPct val="115000"/>
              </a:lnSpc>
              <a:spcBef>
                <a:spcPts val="0"/>
              </a:spcBef>
              <a:spcAft>
                <a:spcPts val="0"/>
              </a:spcAft>
              <a:buNone/>
            </a:pPr>
            <a:endParaRPr lang="bg-BG" sz="1900" noProof="0" dirty="0">
              <a:solidFill>
                <a:srgbClr val="12856F"/>
              </a:solidFill>
            </a:endParaRPr>
          </a:p>
          <a:p>
            <a:pPr marL="0" lvl="0" indent="0" algn="l" rtl="0">
              <a:lnSpc>
                <a:spcPct val="115000"/>
              </a:lnSpc>
              <a:spcBef>
                <a:spcPts val="800"/>
              </a:spcBef>
              <a:spcAft>
                <a:spcPts val="0"/>
              </a:spcAft>
              <a:buClr>
                <a:schemeClr val="dk1"/>
              </a:buClr>
              <a:buSzPts val="3000"/>
              <a:buFont typeface="Arial"/>
              <a:buNone/>
            </a:pPr>
            <a:r>
              <a:rPr lang="bg-BG" sz="1900" b="1" noProof="0" dirty="0">
                <a:solidFill>
                  <a:srgbClr val="12856F"/>
                </a:solidFill>
              </a:rPr>
              <a:t>Раздел В: Информация за изпълнителя</a:t>
            </a:r>
            <a:endParaRPr lang="bg-BG" sz="1200" b="1" noProof="0" dirty="0">
              <a:solidFill>
                <a:srgbClr val="50B4C8"/>
              </a:solidFill>
            </a:endParaRPr>
          </a:p>
          <a:p>
            <a:pPr marL="0" lvl="0" indent="0" algn="l" rtl="0">
              <a:lnSpc>
                <a:spcPct val="115000"/>
              </a:lnSpc>
              <a:spcBef>
                <a:spcPts val="800"/>
              </a:spcBef>
              <a:spcAft>
                <a:spcPts val="0"/>
              </a:spcAft>
              <a:buNone/>
            </a:pPr>
            <a:endParaRPr lang="bg-BG" sz="1900" noProof="0" dirty="0">
              <a:solidFill>
                <a:srgbClr val="12856F"/>
              </a:solidFill>
            </a:endParaRPr>
          </a:p>
          <a:p>
            <a:pPr marL="0" lvl="0" indent="0" algn="l" rtl="0">
              <a:lnSpc>
                <a:spcPct val="115000"/>
              </a:lnSpc>
              <a:spcBef>
                <a:spcPts val="800"/>
              </a:spcBef>
              <a:spcAft>
                <a:spcPts val="800"/>
              </a:spcAft>
              <a:buNone/>
            </a:pPr>
            <a:endParaRPr lang="bg-BG" sz="1900" noProof="0" dirty="0">
              <a:solidFill>
                <a:srgbClr val="12856F"/>
              </a:solidFill>
            </a:endParaRPr>
          </a:p>
        </p:txBody>
      </p:sp>
      <p:sp>
        <p:nvSpPr>
          <p:cNvPr id="153" name="Google Shape;153;g3a7d1bdcec8_0_72"/>
          <p:cNvSpPr txBox="1">
            <a:spLocks noGrp="1"/>
          </p:cNvSpPr>
          <p:nvPr>
            <p:ph type="sldNum" idx="12"/>
          </p:nvPr>
        </p:nvSpPr>
        <p:spPr>
          <a:xfrm>
            <a:off x="8737600" y="6245225"/>
            <a:ext cx="28449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bg-BG" noProof="0" smtClean="0"/>
              <a:t>2</a:t>
            </a:fld>
            <a:endParaRPr lang="bg-BG" noProof="0" dirty="0"/>
          </a:p>
        </p:txBody>
      </p:sp>
      <p:pic>
        <p:nvPicPr>
          <p:cNvPr id="154" name="Google Shape;154;g3a7d1bdcec8_0_72"/>
          <p:cNvPicPr preferRelativeResize="0"/>
          <p:nvPr/>
        </p:nvPicPr>
        <p:blipFill rotWithShape="1">
          <a:blip r:embed="rId3">
            <a:alphaModFix/>
          </a:blip>
          <a:srcRect b="10"/>
          <a:stretch/>
        </p:blipFill>
        <p:spPr>
          <a:xfrm>
            <a:off x="10128528" y="0"/>
            <a:ext cx="1921091" cy="2400300"/>
          </a:xfrm>
          <a:prstGeom prst="rect">
            <a:avLst/>
          </a:prstGeom>
          <a:noFill/>
          <a:ln>
            <a:noFill/>
          </a:ln>
        </p:spPr>
      </p:pic>
      <p:pic>
        <p:nvPicPr>
          <p:cNvPr id="2" name="Picture 1">
            <a:extLst>
              <a:ext uri="{FF2B5EF4-FFF2-40B4-BE49-F238E27FC236}">
                <a16:creationId xmlns:a16="http://schemas.microsoft.com/office/drawing/2014/main" id="{3FBF91CD-B657-B9C6-A321-2B39177F8D81}"/>
              </a:ext>
            </a:extLst>
          </p:cNvPr>
          <p:cNvPicPr>
            <a:picLocks noChangeAspect="1"/>
          </p:cNvPicPr>
          <p:nvPr/>
        </p:nvPicPr>
        <p:blipFill>
          <a:blip r:embed="rId4"/>
          <a:stretch>
            <a:fillRect/>
          </a:stretch>
        </p:blipFill>
        <p:spPr>
          <a:xfrm>
            <a:off x="520600" y="1200150"/>
            <a:ext cx="4346103" cy="5647765"/>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a49a85f2be_0_2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pic>
        <p:nvPicPr>
          <p:cNvPr id="162" name="Google Shape;162;g3a49a85f2be_0_20"/>
          <p:cNvPicPr preferRelativeResize="0"/>
          <p:nvPr/>
        </p:nvPicPr>
        <p:blipFill rotWithShape="1">
          <a:blip r:embed="rId3">
            <a:alphaModFix/>
          </a:blip>
          <a:srcRect r="16821" b="10"/>
          <a:stretch>
            <a:fillRect/>
          </a:stretch>
        </p:blipFill>
        <p:spPr>
          <a:xfrm>
            <a:off x="10621955" y="-31125"/>
            <a:ext cx="1570046" cy="2400300"/>
          </a:xfrm>
          <a:prstGeom prst="rect">
            <a:avLst/>
          </a:prstGeom>
          <a:noFill/>
          <a:ln>
            <a:noFill/>
          </a:ln>
        </p:spPr>
      </p:pic>
      <p:sp>
        <p:nvSpPr>
          <p:cNvPr id="163" name="Google Shape;163;g3a49a85f2be_0_20"/>
          <p:cNvSpPr txBox="1"/>
          <p:nvPr/>
        </p:nvSpPr>
        <p:spPr>
          <a:xfrm>
            <a:off x="518064" y="628650"/>
            <a:ext cx="10489800" cy="1143000"/>
          </a:xfrm>
          <a:prstGeom prst="rect">
            <a:avLst/>
          </a:prstGeom>
          <a:noFill/>
          <a:ln>
            <a:noFill/>
          </a:ln>
        </p:spPr>
        <p:txBody>
          <a:bodyPr spcFirstLastPara="1" wrap="square" lIns="91425" tIns="45700" rIns="91425" bIns="45700" anchor="ctr" anchorCtr="0">
            <a:noAutofit/>
          </a:bodyPr>
          <a:lstStyle/>
          <a:p>
            <a:pPr lvl="0" algn="ctr">
              <a:lnSpc>
                <a:spcPct val="115000"/>
              </a:lnSpc>
              <a:spcAft>
                <a:spcPts val="800"/>
              </a:spcAft>
              <a:buSzPts val="3000"/>
            </a:pPr>
            <a:r>
              <a:rPr lang="bg-BG" sz="3400" b="1" dirty="0">
                <a:solidFill>
                  <a:srgbClr val="12856F"/>
                </a:solidFill>
              </a:rPr>
              <a:t>Какво представлява моделът за некачествено или непълно изпълнение в сравнение с разплатеното при измененията на договорите?</a:t>
            </a:r>
            <a:endParaRPr sz="3400" b="0" i="0" u="none" strike="noStrike" cap="none" dirty="0">
              <a:solidFill>
                <a:srgbClr val="12856F"/>
              </a:solidFill>
              <a:latin typeface="Arial"/>
              <a:ea typeface="Arial"/>
              <a:cs typeface="Arial"/>
              <a:sym typeface="Arial"/>
            </a:endParaRPr>
          </a:p>
        </p:txBody>
      </p:sp>
      <p:sp>
        <p:nvSpPr>
          <p:cNvPr id="164" name="Google Shape;164;g3a49a85f2be_0_20"/>
          <p:cNvSpPr txBox="1"/>
          <p:nvPr/>
        </p:nvSpPr>
        <p:spPr>
          <a:xfrm>
            <a:off x="1321200" y="2286625"/>
            <a:ext cx="9549600" cy="39856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bg" sz="1800" b="1" dirty="0">
                <a:solidFill>
                  <a:srgbClr val="404040"/>
                </a:solidFill>
              </a:rPr>
              <a:t>Резултати под необходимия стандарт </a:t>
            </a:r>
            <a:r>
              <a:rPr lang="bg" sz="1800" dirty="0">
                <a:solidFill>
                  <a:srgbClr val="404040"/>
                </a:solidFill>
              </a:rPr>
              <a:t>– изпълнителите предоставят работи или материали с по-ниско качество от договореното (напр. некачествен бетон, по-малко засадени дървета, недовършени съоръжения).</a:t>
            </a:r>
            <a:endParaRPr sz="1800" dirty="0">
              <a:solidFill>
                <a:srgbClr val="404040"/>
              </a:solidFill>
            </a:endParaRPr>
          </a:p>
          <a:p>
            <a:pPr marL="0" lvl="0" indent="0" algn="l" rtl="0">
              <a:lnSpc>
                <a:spcPct val="115000"/>
              </a:lnSpc>
              <a:spcBef>
                <a:spcPts val="1200"/>
              </a:spcBef>
              <a:spcAft>
                <a:spcPts val="0"/>
              </a:spcAft>
              <a:buNone/>
            </a:pPr>
            <a:r>
              <a:rPr lang="bg" sz="1800" b="1" dirty="0">
                <a:solidFill>
                  <a:srgbClr val="404040"/>
                </a:solidFill>
              </a:rPr>
              <a:t>Непълно изпълнение </a:t>
            </a:r>
            <a:r>
              <a:rPr lang="bg" sz="1800" dirty="0">
                <a:solidFill>
                  <a:srgbClr val="404040"/>
                </a:solidFill>
              </a:rPr>
              <a:t>– изпълнителите не довършват цели части от проекта, което оставя пропуски в изпълнението.</a:t>
            </a:r>
            <a:endParaRPr sz="1800" dirty="0">
              <a:solidFill>
                <a:srgbClr val="404040"/>
              </a:solidFill>
            </a:endParaRPr>
          </a:p>
          <a:p>
            <a:pPr marL="0" lvl="0" indent="0" algn="l" rtl="0">
              <a:lnSpc>
                <a:spcPct val="115000"/>
              </a:lnSpc>
              <a:spcBef>
                <a:spcPts val="1200"/>
              </a:spcBef>
              <a:spcAft>
                <a:spcPts val="1200"/>
              </a:spcAft>
              <a:buNone/>
            </a:pPr>
            <a:r>
              <a:rPr lang="bg" sz="1800" b="1" dirty="0">
                <a:solidFill>
                  <a:srgbClr val="404040"/>
                </a:solidFill>
              </a:rPr>
              <a:t>Плащания чрез промени в договора </a:t>
            </a:r>
            <a:r>
              <a:rPr lang="bg" sz="1800" dirty="0">
                <a:solidFill>
                  <a:srgbClr val="404040"/>
                </a:solidFill>
              </a:rPr>
              <a:t>– вместо да санкционират изпълнителите, длъжностните лица одобряват промени в договора. Например, те могат да намалят обхвата, да удължат сроковете или да променят спецификациите, което позволява плащанията да продължат въпреки некачествено извършените или напълно липсващи дейности.</a:t>
            </a:r>
            <a:endParaRPr sz="1800" dirty="0">
              <a:solidFill>
                <a:srgbClr val="40404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 descr="Pożar Lasu, Drzewa, Palenie, Las, Ogień"/>
          <p:cNvPicPr preferRelativeResize="0"/>
          <p:nvPr/>
        </p:nvPicPr>
        <p:blipFill rotWithShape="1">
          <a:blip r:embed="rId3">
            <a:alphaModFix/>
          </a:blip>
          <a:srcRect t="30230" r="-1112"/>
          <a:stretch/>
        </p:blipFill>
        <p:spPr>
          <a:xfrm>
            <a:off x="0" y="1243926"/>
            <a:ext cx="12383219" cy="5580649"/>
          </a:xfrm>
          <a:prstGeom prst="rect">
            <a:avLst/>
          </a:prstGeom>
          <a:noFill/>
          <a:ln>
            <a:noFill/>
          </a:ln>
        </p:spPr>
      </p:pic>
      <p:sp>
        <p:nvSpPr>
          <p:cNvPr id="171" name="Google Shape;171;p2"/>
          <p:cNvSpPr txBox="1">
            <a:spLocks noGrp="1"/>
          </p:cNvSpPr>
          <p:nvPr>
            <p:ph type="title"/>
          </p:nvPr>
        </p:nvSpPr>
        <p:spPr>
          <a:xfrm>
            <a:off x="931125" y="151058"/>
            <a:ext cx="9426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60"/>
              <a:buNone/>
            </a:pPr>
            <a:r>
              <a:rPr lang="bg" sz="3000" b="1">
                <a:solidFill>
                  <a:srgbClr val="12856F"/>
                </a:solidFill>
              </a:rPr>
              <a:t>Казус: Проект за откриване на горски пожари</a:t>
            </a:r>
            <a:endParaRPr sz="3000" b="1">
              <a:solidFill>
                <a:srgbClr val="12856F"/>
              </a:solidFill>
            </a:endParaRPr>
          </a:p>
        </p:txBody>
      </p:sp>
      <p:sp>
        <p:nvSpPr>
          <p:cNvPr id="172" name="Google Shape;172;p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73" name="Google Shape;173;p2"/>
          <p:cNvSpPr txBox="1"/>
          <p:nvPr/>
        </p:nvSpPr>
        <p:spPr>
          <a:xfrm>
            <a:off x="139257" y="6475313"/>
            <a:ext cx="9108651" cy="246181"/>
          </a:xfrm>
          <a:prstGeom prst="rect">
            <a:avLst/>
          </a:prstGeom>
          <a:noFill/>
          <a:ln>
            <a:noFill/>
          </a:ln>
        </p:spPr>
        <p:txBody>
          <a:bodyPr spcFirstLastPara="1" wrap="square" lIns="91425" tIns="45700" rIns="91425" bIns="45700" anchor="t" anchorCtr="0">
            <a:spAutoFit/>
          </a:bodyPr>
          <a:lstStyle/>
          <a:p>
            <a:pPr lvl="0">
              <a:buSzPts val="1000"/>
            </a:pPr>
            <a:r>
              <a:rPr lang="bg" sz="1000" dirty="0">
                <a:solidFill>
                  <a:schemeClr val="bg1"/>
                </a:solidFill>
              </a:rPr>
              <a:t>Източник изображение: </a:t>
            </a:r>
            <a:r>
              <a:rPr lang="bg" sz="1000" b="0" i="0" u="none" strike="noStrike" cap="none" dirty="0">
                <a:solidFill>
                  <a:schemeClr val="lt1"/>
                </a:solidFill>
                <a:latin typeface="Arial"/>
                <a:ea typeface="Arial"/>
                <a:cs typeface="Arial"/>
                <a:sym typeface="Arial"/>
              </a:rPr>
              <a:t>https://www.transparency.org/en/projects/climate-governance-integrity-programme/climate-corruption-atlas/climate-research-fraud</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3a7d1bdcec8_0_157"/>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81" name="Google Shape;181;g3a7d1bdcec8_0_157"/>
          <p:cNvSpPr txBox="1">
            <a:spLocks noGrp="1"/>
          </p:cNvSpPr>
          <p:nvPr>
            <p:ph type="body" idx="2"/>
          </p:nvPr>
        </p:nvSpPr>
        <p:spPr>
          <a:xfrm>
            <a:off x="6325000" y="1365123"/>
            <a:ext cx="4621800" cy="5492877"/>
          </a:xfrm>
          <a:prstGeom prst="rect">
            <a:avLst/>
          </a:prstGeom>
          <a:noFill/>
          <a:ln>
            <a:noFill/>
          </a:ln>
        </p:spPr>
        <p:txBody>
          <a:bodyPr spcFirstLastPara="1" wrap="square" lIns="91425" tIns="45700" rIns="91425" bIns="45700" anchor="t" anchorCtr="0">
            <a:noAutofit/>
          </a:bodyPr>
          <a:lstStyle/>
          <a:p>
            <a:pPr lvl="0" indent="-340995">
              <a:lnSpc>
                <a:spcPct val="115000"/>
              </a:lnSpc>
              <a:spcBef>
                <a:spcPts val="600"/>
              </a:spcBef>
              <a:buSzPts val="1770"/>
              <a:buFont typeface="Arial"/>
              <a:buChar char="❏"/>
            </a:pPr>
            <a:r>
              <a:rPr lang="bg" sz="1600" dirty="0"/>
              <a:t>Консорциум от малки и средни предприятия злоупотребява със </a:t>
            </a:r>
            <a:r>
              <a:rPr lang="bg" sz="1600" dirty="0">
                <a:latin typeface="Arial"/>
                <a:ea typeface="Arial"/>
                <a:cs typeface="Arial"/>
                <a:sym typeface="Arial"/>
              </a:rPr>
              <a:t>средства от ЕС, предназначени за система за откриване на горски пожари</a:t>
            </a:r>
            <a:endParaRPr sz="1600" dirty="0">
              <a:latin typeface="Arial"/>
              <a:ea typeface="Arial"/>
              <a:cs typeface="Arial"/>
              <a:sym typeface="Arial"/>
            </a:endParaRPr>
          </a:p>
          <a:p>
            <a:pPr marL="457200" lvl="0" indent="-340995" algn="l" rtl="0">
              <a:lnSpc>
                <a:spcPct val="115000"/>
              </a:lnSpc>
              <a:spcBef>
                <a:spcPts val="600"/>
              </a:spcBef>
              <a:spcAft>
                <a:spcPts val="0"/>
              </a:spcAft>
              <a:buSzPts val="1770"/>
              <a:buFont typeface="Arial"/>
              <a:buChar char="❏"/>
            </a:pPr>
            <a:r>
              <a:rPr lang="bg" sz="1600" dirty="0">
                <a:latin typeface="Arial"/>
                <a:ea typeface="Arial"/>
                <a:cs typeface="Arial"/>
                <a:sym typeface="Arial"/>
              </a:rPr>
              <a:t>Консорциумът не е имал оперативен капацитет и е представил фалшиви документи, за да си осигури финансирането</a:t>
            </a:r>
            <a:endParaRPr sz="1600" dirty="0">
              <a:latin typeface="Arial"/>
              <a:ea typeface="Arial"/>
              <a:cs typeface="Arial"/>
              <a:sym typeface="Arial"/>
            </a:endParaRPr>
          </a:p>
          <a:p>
            <a:pPr marL="457200" lvl="0" indent="-340995" algn="l" rtl="0">
              <a:lnSpc>
                <a:spcPct val="115000"/>
              </a:lnSpc>
              <a:spcBef>
                <a:spcPts val="600"/>
              </a:spcBef>
              <a:spcAft>
                <a:spcPts val="0"/>
              </a:spcAft>
              <a:buSzPts val="1770"/>
              <a:buFont typeface="Arial"/>
              <a:buChar char="❏"/>
            </a:pPr>
            <a:r>
              <a:rPr lang="bg" sz="1600" dirty="0">
                <a:latin typeface="Arial"/>
                <a:ea typeface="Arial"/>
                <a:cs typeface="Arial"/>
                <a:sym typeface="Arial"/>
              </a:rPr>
              <a:t>По-голямата част от откраднатите пари са били насочени към проект за казино хотел в Кипър</a:t>
            </a:r>
            <a:endParaRPr sz="1600" dirty="0">
              <a:latin typeface="Arial"/>
              <a:ea typeface="Arial"/>
              <a:cs typeface="Arial"/>
              <a:sym typeface="Arial"/>
            </a:endParaRPr>
          </a:p>
          <a:p>
            <a:pPr marL="457200" lvl="0" indent="-340995" algn="l" rtl="0">
              <a:lnSpc>
                <a:spcPct val="115000"/>
              </a:lnSpc>
              <a:spcBef>
                <a:spcPts val="600"/>
              </a:spcBef>
              <a:spcAft>
                <a:spcPts val="0"/>
              </a:spcAft>
              <a:buSzPts val="1770"/>
              <a:buFont typeface="Arial"/>
              <a:buChar char="❏"/>
            </a:pPr>
            <a:r>
              <a:rPr lang="bg" sz="1600" dirty="0">
                <a:latin typeface="Arial"/>
                <a:ea typeface="Arial"/>
                <a:cs typeface="Arial"/>
                <a:sym typeface="Arial"/>
              </a:rPr>
              <a:t>Разследването на OLAF използва анализ на документи и криминалистични проверки, за да разкрие измамата</a:t>
            </a:r>
            <a:endParaRPr sz="1600" dirty="0"/>
          </a:p>
          <a:p>
            <a:pPr lvl="0" indent="-340995">
              <a:lnSpc>
                <a:spcPct val="115000"/>
              </a:lnSpc>
              <a:spcBef>
                <a:spcPts val="600"/>
              </a:spcBef>
              <a:buSzPts val="1770"/>
              <a:buFont typeface="Arial"/>
              <a:buChar char="❏"/>
            </a:pPr>
            <a:r>
              <a:rPr lang="bg" sz="1600" dirty="0">
                <a:latin typeface="Arial"/>
                <a:ea typeface="Arial"/>
                <a:cs typeface="Arial"/>
                <a:sym typeface="Arial"/>
              </a:rPr>
              <a:t>Препоръчано е възстановяването на 410 000 евро </a:t>
            </a:r>
            <a:r>
              <a:rPr lang="bg" sz="1600" dirty="0"/>
              <a:t>и съдебно преследване срещу замесените лица</a:t>
            </a:r>
            <a:endParaRPr sz="1600" dirty="0"/>
          </a:p>
        </p:txBody>
      </p:sp>
      <p:sp>
        <p:nvSpPr>
          <p:cNvPr id="182" name="Google Shape;182;g3a7d1bdcec8_0_15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pic>
        <p:nvPicPr>
          <p:cNvPr id="184" name="Google Shape;184;g3a7d1bdcec8_0_157"/>
          <p:cNvPicPr preferRelativeResize="0"/>
          <p:nvPr/>
        </p:nvPicPr>
        <p:blipFill>
          <a:blip r:embed="rId4">
            <a:alphaModFix/>
          </a:blip>
          <a:stretch>
            <a:fillRect/>
          </a:stretch>
        </p:blipFill>
        <p:spPr>
          <a:xfrm>
            <a:off x="604600" y="1478835"/>
            <a:ext cx="5491400" cy="4642983"/>
          </a:xfrm>
          <a:prstGeom prst="rect">
            <a:avLst/>
          </a:prstGeom>
          <a:noFill/>
          <a:ln>
            <a:noFill/>
          </a:ln>
        </p:spPr>
      </p:pic>
      <p:sp>
        <p:nvSpPr>
          <p:cNvPr id="186" name="Google Shape;186;g3a7d1bdcec8_0_157"/>
          <p:cNvSpPr txBox="1">
            <a:spLocks noGrp="1"/>
          </p:cNvSpPr>
          <p:nvPr>
            <p:ph type="title"/>
          </p:nvPr>
        </p:nvSpPr>
        <p:spPr>
          <a:xfrm>
            <a:off x="931125" y="151058"/>
            <a:ext cx="9426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60"/>
              <a:buNone/>
            </a:pPr>
            <a:r>
              <a:rPr lang="bg" sz="3000" b="1" dirty="0">
                <a:solidFill>
                  <a:srgbClr val="12856F"/>
                </a:solidFill>
              </a:rPr>
              <a:t>Казус: Проект за откриване на горски пожари </a:t>
            </a:r>
            <a:r>
              <a:rPr lang="en-US" sz="3000" b="1" dirty="0">
                <a:solidFill>
                  <a:srgbClr val="12856F"/>
                </a:solidFill>
              </a:rPr>
              <a:t>(II)</a:t>
            </a:r>
            <a:endParaRPr sz="3000" b="1" dirty="0">
              <a:solidFill>
                <a:srgbClr val="12856F"/>
              </a:solidFill>
            </a:endParaRPr>
          </a:p>
        </p:txBody>
      </p:sp>
      <p:sp>
        <p:nvSpPr>
          <p:cNvPr id="2" name="Google Shape;142;g3a8d4f1cfa1_0_0">
            <a:extLst>
              <a:ext uri="{FF2B5EF4-FFF2-40B4-BE49-F238E27FC236}">
                <a16:creationId xmlns:a16="http://schemas.microsoft.com/office/drawing/2014/main" id="{3460D941-42A4-401B-310F-AF5D6E902B56}"/>
              </a:ext>
            </a:extLst>
          </p:cNvPr>
          <p:cNvSpPr txBox="1"/>
          <p:nvPr/>
        </p:nvSpPr>
        <p:spPr>
          <a:xfrm>
            <a:off x="4009205" y="6121818"/>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94" name="Google Shape;194;p3"/>
          <p:cNvSpPr txBox="1">
            <a:spLocks noGrp="1"/>
          </p:cNvSpPr>
          <p:nvPr>
            <p:ph type="body" idx="2"/>
          </p:nvPr>
        </p:nvSpPr>
        <p:spPr>
          <a:xfrm>
            <a:off x="6321800" y="3302575"/>
            <a:ext cx="5322900" cy="2823600"/>
          </a:xfrm>
          <a:prstGeom prst="rect">
            <a:avLst/>
          </a:prstGeom>
          <a:noFill/>
          <a:ln>
            <a:noFill/>
          </a:ln>
        </p:spPr>
        <p:txBody>
          <a:bodyPr spcFirstLastPara="1" wrap="square" lIns="91425" tIns="45700" rIns="91425" bIns="45700" anchor="t" anchorCtr="0">
            <a:normAutofit lnSpcReduction="10000"/>
          </a:bodyPr>
          <a:lstStyle/>
          <a:p>
            <a:pPr marL="50800" lvl="0" indent="0" algn="l" rtl="0">
              <a:lnSpc>
                <a:spcPct val="100000"/>
              </a:lnSpc>
              <a:spcBef>
                <a:spcPts val="560"/>
              </a:spcBef>
              <a:spcAft>
                <a:spcPts val="0"/>
              </a:spcAft>
              <a:buSzPts val="2800"/>
              <a:buNone/>
            </a:pPr>
            <a:r>
              <a:rPr lang="bg" sz="2900" b="1" dirty="0">
                <a:solidFill>
                  <a:srgbClr val="108670"/>
                </a:solidFill>
              </a:rPr>
              <a:t>Как </a:t>
            </a:r>
            <a:r>
              <a:rPr lang="bg" sz="2900" b="1">
                <a:solidFill>
                  <a:srgbClr val="108670"/>
                </a:solidFill>
              </a:rPr>
              <a:t>беше установен </a:t>
            </a:r>
            <a:r>
              <a:rPr lang="bg" sz="2900" b="1" dirty="0">
                <a:solidFill>
                  <a:srgbClr val="108670"/>
                </a:solidFill>
              </a:rPr>
              <a:t>рискът?</a:t>
            </a:r>
            <a:endParaRPr sz="2500" dirty="0"/>
          </a:p>
          <a:p>
            <a:pPr marL="50800" lvl="0" indent="0" algn="l" rtl="0">
              <a:lnSpc>
                <a:spcPct val="100000"/>
              </a:lnSpc>
              <a:spcBef>
                <a:spcPts val="560"/>
              </a:spcBef>
              <a:spcAft>
                <a:spcPts val="0"/>
              </a:spcAft>
              <a:buSzPts val="2800"/>
              <a:buNone/>
            </a:pPr>
            <a:endParaRPr sz="2500" b="1" dirty="0"/>
          </a:p>
          <a:p>
            <a:pPr marL="457200" lvl="0" indent="-355600" algn="l" rtl="0">
              <a:lnSpc>
                <a:spcPct val="100000"/>
              </a:lnSpc>
              <a:spcBef>
                <a:spcPts val="560"/>
              </a:spcBef>
              <a:spcAft>
                <a:spcPts val="0"/>
              </a:spcAft>
              <a:buClr>
                <a:srgbClr val="404040"/>
              </a:buClr>
              <a:buSzPts val="2000"/>
              <a:buFont typeface="Arial"/>
              <a:buChar char="•"/>
            </a:pPr>
            <a:r>
              <a:rPr lang="bg" sz="2000" dirty="0"/>
              <a:t>Подозрителна проектна документация</a:t>
            </a:r>
            <a:endParaRPr sz="2000" dirty="0"/>
          </a:p>
          <a:p>
            <a:pPr marL="457200" lvl="0" indent="-355600" algn="l" rtl="0">
              <a:lnSpc>
                <a:spcPct val="100000"/>
              </a:lnSpc>
              <a:spcBef>
                <a:spcPts val="560"/>
              </a:spcBef>
              <a:spcAft>
                <a:spcPts val="0"/>
              </a:spcAft>
              <a:buClr>
                <a:srgbClr val="404040"/>
              </a:buClr>
              <a:buSzPts val="2000"/>
              <a:buFont typeface="Arial"/>
              <a:buChar char="•"/>
            </a:pPr>
            <a:r>
              <a:rPr lang="bg" sz="2000" dirty="0"/>
              <a:t>Липса на оперативен капацитет</a:t>
            </a:r>
            <a:endParaRPr sz="2000" dirty="0"/>
          </a:p>
          <a:p>
            <a:pPr marL="457200" lvl="0" indent="-355600" algn="l" rtl="0">
              <a:lnSpc>
                <a:spcPct val="100000"/>
              </a:lnSpc>
              <a:spcBef>
                <a:spcPts val="560"/>
              </a:spcBef>
              <a:spcAft>
                <a:spcPts val="0"/>
              </a:spcAft>
              <a:buClr>
                <a:srgbClr val="404040"/>
              </a:buClr>
              <a:buSzPts val="2000"/>
              <a:buFont typeface="Arial"/>
              <a:buChar char="•"/>
            </a:pPr>
            <a:r>
              <a:rPr lang="bg" sz="2000" dirty="0"/>
              <a:t>Непоследователни отчети за напредъка</a:t>
            </a:r>
            <a:endParaRPr sz="2000" dirty="0"/>
          </a:p>
        </p:txBody>
      </p:sp>
      <p:sp>
        <p:nvSpPr>
          <p:cNvPr id="195" name="Google Shape;195;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pic>
        <p:nvPicPr>
          <p:cNvPr id="196" name="Google Shape;196;p3" descr="Finanse, Księgowość, Podatek"/>
          <p:cNvPicPr preferRelativeResize="0"/>
          <p:nvPr/>
        </p:nvPicPr>
        <p:blipFill rotWithShape="1">
          <a:blip r:embed="rId4">
            <a:alphaModFix/>
          </a:blip>
          <a:srcRect l="6549" r="14114"/>
          <a:stretch/>
        </p:blipFill>
        <p:spPr>
          <a:xfrm>
            <a:off x="628631" y="1520300"/>
            <a:ext cx="5384800" cy="4525963"/>
          </a:xfrm>
          <a:prstGeom prst="rect">
            <a:avLst/>
          </a:prstGeom>
          <a:noFill/>
          <a:ln>
            <a:noFill/>
          </a:ln>
        </p:spPr>
      </p:pic>
      <p:sp>
        <p:nvSpPr>
          <p:cNvPr id="197" name="Google Shape;197;p3"/>
          <p:cNvSpPr txBox="1">
            <a:spLocks noGrp="1"/>
          </p:cNvSpPr>
          <p:nvPr>
            <p:ph type="title"/>
          </p:nvPr>
        </p:nvSpPr>
        <p:spPr>
          <a:xfrm>
            <a:off x="5854500" y="1988692"/>
            <a:ext cx="58329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60"/>
              <a:buNone/>
            </a:pPr>
            <a:r>
              <a:rPr lang="bg" sz="2880" dirty="0">
                <a:solidFill>
                  <a:srgbClr val="108670"/>
                </a:solidFill>
              </a:rPr>
              <a:t>Казус: </a:t>
            </a:r>
            <a:br>
              <a:rPr lang="en-US" sz="2880" dirty="0">
                <a:solidFill>
                  <a:srgbClr val="108670"/>
                </a:solidFill>
              </a:rPr>
            </a:br>
            <a:r>
              <a:rPr lang="bg" sz="2880" dirty="0">
                <a:solidFill>
                  <a:srgbClr val="108670"/>
                </a:solidFill>
              </a:rPr>
              <a:t>Проект за откриване на горски пожари</a:t>
            </a:r>
            <a:endParaRPr sz="3459" b="1" dirty="0">
              <a:solidFill>
                <a:srgbClr val="108670"/>
              </a:solidFill>
            </a:endParaRPr>
          </a:p>
        </p:txBody>
      </p:sp>
      <p:sp>
        <p:nvSpPr>
          <p:cNvPr id="2" name="Google Shape;142;g3a8d4f1cfa1_0_0">
            <a:extLst>
              <a:ext uri="{FF2B5EF4-FFF2-40B4-BE49-F238E27FC236}">
                <a16:creationId xmlns:a16="http://schemas.microsoft.com/office/drawing/2014/main" id="{FF2A21CD-9AF3-AA47-621E-82BAB74C8713}"/>
              </a:ext>
            </a:extLst>
          </p:cNvPr>
          <p:cNvSpPr txBox="1"/>
          <p:nvPr/>
        </p:nvSpPr>
        <p:spPr>
          <a:xfrm>
            <a:off x="3926636" y="6074734"/>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
        <p:nvSpPr>
          <p:cNvPr id="3" name="Google Shape;199;g38655a01f76_1_89">
            <a:extLst>
              <a:ext uri="{FF2B5EF4-FFF2-40B4-BE49-F238E27FC236}">
                <a16:creationId xmlns:a16="http://schemas.microsoft.com/office/drawing/2014/main" id="{35478C87-4B53-42E7-87F8-C13B0C17FCE2}"/>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Некачествено или непълно изпълнение</a:t>
            </a:r>
            <a:br>
              <a:rPr lang="ru-RU" sz="3400" dirty="0">
                <a:solidFill>
                  <a:srgbClr val="12856F"/>
                </a:solidFill>
              </a:rPr>
            </a:br>
            <a:r>
              <a:rPr lang="bg-BG" sz="2500" noProof="0" dirty="0">
                <a:solidFill>
                  <a:srgbClr val="12856F"/>
                </a:solidFill>
              </a:rPr>
              <a:t>Стъпка 1 – Кабинетно проучване</a:t>
            </a:r>
            <a:br>
              <a:rPr lang="ru-RU" sz="2500" dirty="0">
                <a:solidFill>
                  <a:srgbClr val="12856F"/>
                </a:solidFill>
              </a:rPr>
            </a:br>
            <a:r>
              <a:rPr lang="ru-RU" sz="2500" b="1" dirty="0">
                <a:solidFill>
                  <a:srgbClr val="12856F"/>
                </a:solidFill>
              </a:rPr>
              <a:t>Раздел Б: Информация за договора</a:t>
            </a:r>
            <a:endParaRPr lang="ru-RU" sz="2500" dirty="0">
              <a:solidFill>
                <a:srgbClr val="12856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body" idx="1"/>
          </p:nvPr>
        </p:nvSpPr>
        <p:spPr>
          <a:xfrm>
            <a:off x="609598" y="1719262"/>
            <a:ext cx="5384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8670"/>
              </a:buClr>
              <a:buSzPts val="3200"/>
              <a:buNone/>
            </a:pPr>
            <a:r>
              <a:rPr lang="bg" sz="2400" b="1" dirty="0">
                <a:solidFill>
                  <a:srgbClr val="108670"/>
                </a:solidFill>
              </a:rPr>
              <a:t>Как да разпознаем, че твърденията са неверни и документите са изфабрикувани?</a:t>
            </a:r>
            <a:endParaRPr dirty="0"/>
          </a:p>
          <a:p>
            <a:pPr marL="457200" lvl="0" indent="-228600" algn="l" rtl="0">
              <a:lnSpc>
                <a:spcPct val="100000"/>
              </a:lnSpc>
              <a:spcBef>
                <a:spcPts val="560"/>
              </a:spcBef>
              <a:spcAft>
                <a:spcPts val="0"/>
              </a:spcAft>
              <a:buClr>
                <a:srgbClr val="404040"/>
              </a:buClr>
              <a:buSzPts val="2800"/>
              <a:buFont typeface="Arial"/>
              <a:buNone/>
            </a:pPr>
            <a:endParaRPr sz="2400" dirty="0"/>
          </a:p>
          <a:p>
            <a:pPr marL="457200" lvl="0" indent="-406400" algn="l" rtl="0">
              <a:lnSpc>
                <a:spcPct val="100000"/>
              </a:lnSpc>
              <a:spcBef>
                <a:spcPts val="560"/>
              </a:spcBef>
              <a:spcAft>
                <a:spcPts val="0"/>
              </a:spcAft>
              <a:buClr>
                <a:srgbClr val="404040"/>
              </a:buClr>
              <a:buSzPts val="2800"/>
              <a:buFont typeface="Arial"/>
              <a:buChar char="•"/>
            </a:pPr>
            <a:r>
              <a:rPr lang="bg" sz="2200" dirty="0"/>
              <a:t>Несъответствия в твърденията</a:t>
            </a:r>
            <a:endParaRPr sz="2200" dirty="0"/>
          </a:p>
          <a:p>
            <a:pPr marL="457200" lvl="0" indent="-406400" algn="l" rtl="0">
              <a:lnSpc>
                <a:spcPct val="100000"/>
              </a:lnSpc>
              <a:spcBef>
                <a:spcPts val="560"/>
              </a:spcBef>
              <a:spcAft>
                <a:spcPts val="0"/>
              </a:spcAft>
              <a:buClr>
                <a:srgbClr val="404040"/>
              </a:buClr>
              <a:buSzPts val="2800"/>
              <a:buFont typeface="Arial"/>
              <a:buChar char="•"/>
            </a:pPr>
            <a:r>
              <a:rPr lang="bg" sz="2200" dirty="0"/>
              <a:t>Нереалистични или преувеличени твърдения</a:t>
            </a:r>
            <a:endParaRPr sz="2200" dirty="0"/>
          </a:p>
          <a:p>
            <a:pPr marL="457200" lvl="0" indent="-406400" algn="l" rtl="0">
              <a:lnSpc>
                <a:spcPct val="100000"/>
              </a:lnSpc>
              <a:spcBef>
                <a:spcPts val="560"/>
              </a:spcBef>
              <a:spcAft>
                <a:spcPts val="0"/>
              </a:spcAft>
              <a:buClr>
                <a:srgbClr val="404040"/>
              </a:buClr>
              <a:buSzPts val="2800"/>
              <a:buFont typeface="Arial"/>
              <a:buChar char="•"/>
            </a:pPr>
            <a:r>
              <a:rPr lang="bg" sz="2200" dirty="0"/>
              <a:t>Липса на подкрепящи доказателства</a:t>
            </a:r>
            <a:endParaRPr sz="2200" dirty="0"/>
          </a:p>
          <a:p>
            <a:pPr marL="457200" lvl="0" indent="-406400" algn="l" rtl="0">
              <a:lnSpc>
                <a:spcPct val="100000"/>
              </a:lnSpc>
              <a:spcBef>
                <a:spcPts val="560"/>
              </a:spcBef>
              <a:spcAft>
                <a:spcPts val="0"/>
              </a:spcAft>
              <a:buClr>
                <a:srgbClr val="404040"/>
              </a:buClr>
              <a:buSzPts val="2800"/>
              <a:buFont typeface="Arial"/>
              <a:buChar char="•"/>
            </a:pPr>
            <a:r>
              <a:rPr lang="bg" sz="2200" dirty="0"/>
              <a:t>Следи от изрази „под индиго“ в различни предложения</a:t>
            </a:r>
            <a:endParaRPr sz="2200" dirty="0"/>
          </a:p>
        </p:txBody>
      </p:sp>
      <p:sp>
        <p:nvSpPr>
          <p:cNvPr id="206" name="Google Shape;206;p4"/>
          <p:cNvSpPr txBox="1">
            <a:spLocks noGrp="1"/>
          </p:cNvSpPr>
          <p:nvPr>
            <p:ph type="body" idx="2"/>
          </p:nvPr>
        </p:nvSpPr>
        <p:spPr>
          <a:xfrm>
            <a:off x="6197602" y="1746157"/>
            <a:ext cx="5384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8670"/>
              </a:buClr>
              <a:buSzPts val="3200"/>
              <a:buNone/>
            </a:pPr>
            <a:r>
              <a:rPr lang="bg" sz="2400" b="1" dirty="0">
                <a:solidFill>
                  <a:srgbClr val="108670"/>
                </a:solidFill>
              </a:rPr>
              <a:t>Как да разпознаем фалшифицирани документи?</a:t>
            </a:r>
            <a:endParaRPr dirty="0"/>
          </a:p>
          <a:p>
            <a:pPr marL="457200" lvl="0" indent="-228600" algn="l" rtl="0">
              <a:lnSpc>
                <a:spcPct val="100000"/>
              </a:lnSpc>
              <a:spcBef>
                <a:spcPts val="560"/>
              </a:spcBef>
              <a:spcAft>
                <a:spcPts val="0"/>
              </a:spcAft>
              <a:buClr>
                <a:srgbClr val="404040"/>
              </a:buClr>
              <a:buSzPts val="2800"/>
              <a:buFont typeface="Arial"/>
              <a:buNone/>
            </a:pPr>
            <a:endParaRPr lang="bg-BG" sz="2400" dirty="0"/>
          </a:p>
          <a:p>
            <a:pPr marL="457200" lvl="0" indent="-228600" algn="l" rtl="0">
              <a:lnSpc>
                <a:spcPct val="100000"/>
              </a:lnSpc>
              <a:spcBef>
                <a:spcPts val="560"/>
              </a:spcBef>
              <a:spcAft>
                <a:spcPts val="0"/>
              </a:spcAft>
              <a:buClr>
                <a:srgbClr val="404040"/>
              </a:buClr>
              <a:buSzPts val="2800"/>
              <a:buFont typeface="Arial"/>
              <a:buNone/>
            </a:pPr>
            <a:endParaRPr sz="2400" dirty="0"/>
          </a:p>
          <a:p>
            <a:pPr marL="457200" lvl="0" indent="-406400" algn="l" rtl="0">
              <a:lnSpc>
                <a:spcPct val="100000"/>
              </a:lnSpc>
              <a:spcBef>
                <a:spcPts val="560"/>
              </a:spcBef>
              <a:spcAft>
                <a:spcPts val="0"/>
              </a:spcAft>
              <a:buClr>
                <a:srgbClr val="404040"/>
              </a:buClr>
              <a:buSzPts val="2800"/>
              <a:buFont typeface="Arial"/>
              <a:buChar char="•"/>
            </a:pPr>
            <a:r>
              <a:rPr lang="bg" sz="2200" dirty="0"/>
              <a:t>Анализ на метаданни</a:t>
            </a:r>
            <a:endParaRPr sz="2200" dirty="0"/>
          </a:p>
          <a:p>
            <a:pPr marL="457200" lvl="0" indent="-406400" algn="l" rtl="0">
              <a:lnSpc>
                <a:spcPct val="100000"/>
              </a:lnSpc>
              <a:spcBef>
                <a:spcPts val="560"/>
              </a:spcBef>
              <a:spcAft>
                <a:spcPts val="0"/>
              </a:spcAft>
              <a:buSzPts val="2800"/>
              <a:buChar char="•"/>
            </a:pPr>
            <a:r>
              <a:rPr lang="bg" sz="2200" dirty="0"/>
              <a:t>Признаци за фалшификация в сканирани документи:</a:t>
            </a:r>
          </a:p>
          <a:p>
            <a:pPr lvl="1">
              <a:spcBef>
                <a:spcPts val="560"/>
              </a:spcBef>
              <a:buSzPts val="2800"/>
              <a:buFont typeface="Wingdings" panose="05000000000000000000" pitchFamily="2" charset="2"/>
              <a:buChar char="ü"/>
            </a:pPr>
            <a:r>
              <a:rPr lang="bg" sz="2000" dirty="0"/>
              <a:t>Верификация с трети страни</a:t>
            </a:r>
            <a:endParaRPr dirty="0"/>
          </a:p>
          <a:p>
            <a:pPr lvl="1">
              <a:spcBef>
                <a:spcPts val="560"/>
              </a:spcBef>
              <a:buSzPts val="2800"/>
              <a:buFont typeface="Wingdings" panose="05000000000000000000" pitchFamily="2" charset="2"/>
              <a:buChar char="ü"/>
            </a:pPr>
            <a:r>
              <a:rPr lang="bg" sz="2000" dirty="0"/>
              <a:t>Несъответствие с публичните регистри</a:t>
            </a:r>
            <a:endParaRPr dirty="0"/>
          </a:p>
          <a:p>
            <a:pPr lvl="1">
              <a:spcBef>
                <a:spcPts val="560"/>
              </a:spcBef>
              <a:buSzPts val="2800"/>
              <a:buFont typeface="Wingdings" panose="05000000000000000000" pitchFamily="2" charset="2"/>
              <a:buChar char="ü"/>
            </a:pPr>
            <a:r>
              <a:rPr lang="bg" sz="2000" dirty="0"/>
              <a:t>Език и тон</a:t>
            </a:r>
            <a:endParaRPr dirty="0"/>
          </a:p>
        </p:txBody>
      </p:sp>
      <p:sp>
        <p:nvSpPr>
          <p:cNvPr id="207" name="Google Shape;207;p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2" name="Google Shape;199;g38655a01f76_1_89">
            <a:extLst>
              <a:ext uri="{FF2B5EF4-FFF2-40B4-BE49-F238E27FC236}">
                <a16:creationId xmlns:a16="http://schemas.microsoft.com/office/drawing/2014/main" id="{A68F54B8-FA5F-1148-949B-84222E58EE70}"/>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Некачествено или непълно изпълнение</a:t>
            </a:r>
            <a:br>
              <a:rPr lang="ru-RU" sz="3400" dirty="0">
                <a:solidFill>
                  <a:srgbClr val="12856F"/>
                </a:solidFill>
              </a:rPr>
            </a:br>
            <a:r>
              <a:rPr lang="bg-BG" sz="2500" noProof="0" dirty="0">
                <a:solidFill>
                  <a:srgbClr val="12856F"/>
                </a:solidFill>
              </a:rPr>
              <a:t>Стъпка 1 – Кабинетно проучване</a:t>
            </a:r>
            <a:br>
              <a:rPr lang="ru-RU" sz="2500" dirty="0">
                <a:solidFill>
                  <a:srgbClr val="12856F"/>
                </a:solidFill>
              </a:rPr>
            </a:br>
            <a:r>
              <a:rPr lang="ru-RU" sz="2500" b="1" dirty="0">
                <a:solidFill>
                  <a:srgbClr val="12856F"/>
                </a:solidFill>
              </a:rPr>
              <a:t>Раздел Б: Информация за договора</a:t>
            </a:r>
            <a:endParaRPr lang="ru-RU" sz="2500" dirty="0">
              <a:solidFill>
                <a:srgbClr val="12856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a7d1bdcec8_0_176"/>
          <p:cNvSpPr txBox="1">
            <a:spLocks noGrp="1"/>
          </p:cNvSpPr>
          <p:nvPr>
            <p:ph type="title"/>
          </p:nvPr>
        </p:nvSpPr>
        <p:spPr>
          <a:xfrm>
            <a:off x="609600" y="188640"/>
            <a:ext cx="10972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bg" sz="3400" dirty="0">
                <a:solidFill>
                  <a:srgbClr val="12856F"/>
                </a:solidFill>
              </a:rPr>
              <a:t>Как да разчитаме фактури и платежни нареждания?</a:t>
            </a:r>
            <a:endParaRPr sz="3400" dirty="0">
              <a:solidFill>
                <a:srgbClr val="12856F"/>
              </a:solidFill>
            </a:endParaRPr>
          </a:p>
        </p:txBody>
      </p:sp>
      <p:sp>
        <p:nvSpPr>
          <p:cNvPr id="215" name="Google Shape;215;g3a7d1bdcec8_0_176"/>
          <p:cNvSpPr txBox="1">
            <a:spLocks noGrp="1"/>
          </p:cNvSpPr>
          <p:nvPr>
            <p:ph type="body" idx="1"/>
          </p:nvPr>
        </p:nvSpPr>
        <p:spPr>
          <a:xfrm>
            <a:off x="609600" y="1600201"/>
            <a:ext cx="53847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a:p>
        </p:txBody>
      </p:sp>
      <p:sp>
        <p:nvSpPr>
          <p:cNvPr id="216" name="Google Shape;216;g3a7d1bdcec8_0_176"/>
          <p:cNvSpPr txBox="1">
            <a:spLocks noGrp="1"/>
          </p:cNvSpPr>
          <p:nvPr>
            <p:ph type="body" idx="2"/>
          </p:nvPr>
        </p:nvSpPr>
        <p:spPr>
          <a:xfrm>
            <a:off x="6197600" y="1600201"/>
            <a:ext cx="53847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a:p>
        </p:txBody>
      </p:sp>
      <p:sp>
        <p:nvSpPr>
          <p:cNvPr id="217" name="Google Shape;217;g3a7d1bdcec8_0_176"/>
          <p:cNvSpPr txBox="1">
            <a:spLocks noGrp="1"/>
          </p:cNvSpPr>
          <p:nvPr>
            <p:ph type="sldNum" idx="12"/>
          </p:nvPr>
        </p:nvSpPr>
        <p:spPr>
          <a:xfrm>
            <a:off x="8737600" y="6245225"/>
            <a:ext cx="28449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8</a:t>
            </a:fld>
            <a:endParaRPr/>
          </a:p>
        </p:txBody>
      </p:sp>
      <p:pic>
        <p:nvPicPr>
          <p:cNvPr id="218" name="Google Shape;218;g3a7d1bdcec8_0_176"/>
          <p:cNvPicPr preferRelativeResize="0"/>
          <p:nvPr/>
        </p:nvPicPr>
        <p:blipFill rotWithShape="1">
          <a:blip r:embed="rId3">
            <a:alphaModFix/>
          </a:blip>
          <a:srcRect t="13644" b="21567"/>
          <a:stretch/>
        </p:blipFill>
        <p:spPr>
          <a:xfrm>
            <a:off x="-8667" y="1213250"/>
            <a:ext cx="12309626" cy="5644749"/>
          </a:xfrm>
          <a:prstGeom prst="rect">
            <a:avLst/>
          </a:prstGeom>
          <a:noFill/>
          <a:ln>
            <a:noFill/>
          </a:ln>
        </p:spPr>
      </p:pic>
      <p:sp>
        <p:nvSpPr>
          <p:cNvPr id="2" name="Google Shape;142;g3a8d4f1cfa1_0_0">
            <a:extLst>
              <a:ext uri="{FF2B5EF4-FFF2-40B4-BE49-F238E27FC236}">
                <a16:creationId xmlns:a16="http://schemas.microsoft.com/office/drawing/2014/main" id="{F8B5BBC9-4FA2-AC54-9DC4-11EC94C6A7DA}"/>
              </a:ext>
            </a:extLst>
          </p:cNvPr>
          <p:cNvSpPr txBox="1"/>
          <p:nvPr/>
        </p:nvSpPr>
        <p:spPr>
          <a:xfrm>
            <a:off x="10214164" y="6402751"/>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g3a7d1bdcec8_0_186"/>
          <p:cNvSpPr txBox="1">
            <a:spLocks noGrp="1"/>
          </p:cNvSpPr>
          <p:nvPr>
            <p:ph type="sldNum" idx="12"/>
          </p:nvPr>
        </p:nvSpPr>
        <p:spPr>
          <a:xfrm>
            <a:off x="8737600" y="6245225"/>
            <a:ext cx="28449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a:t>
            </a:fld>
            <a:endParaRPr/>
          </a:p>
        </p:txBody>
      </p:sp>
      <p:pic>
        <p:nvPicPr>
          <p:cNvPr id="227" name="Google Shape;227;g3a7d1bdcec8_0_186"/>
          <p:cNvPicPr preferRelativeResize="0"/>
          <p:nvPr/>
        </p:nvPicPr>
        <p:blipFill>
          <a:blip r:embed="rId3">
            <a:alphaModFix/>
          </a:blip>
          <a:stretch>
            <a:fillRect/>
          </a:stretch>
        </p:blipFill>
        <p:spPr>
          <a:xfrm>
            <a:off x="609600" y="1060444"/>
            <a:ext cx="10972800" cy="4913575"/>
          </a:xfrm>
          <a:prstGeom prst="rect">
            <a:avLst/>
          </a:prstGeom>
          <a:noFill/>
          <a:ln>
            <a:noFill/>
          </a:ln>
        </p:spPr>
      </p:pic>
      <p:sp>
        <p:nvSpPr>
          <p:cNvPr id="229" name="Google Shape;229;g3a7d1bdcec8_0_186"/>
          <p:cNvSpPr txBox="1"/>
          <p:nvPr/>
        </p:nvSpPr>
        <p:spPr>
          <a:xfrm>
            <a:off x="0" y="19299"/>
            <a:ext cx="12192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800"/>
              </a:spcAft>
              <a:buClr>
                <a:srgbClr val="000000"/>
              </a:buClr>
              <a:buSzPts val="3000"/>
              <a:buFont typeface="Arial"/>
              <a:buNone/>
            </a:pPr>
            <a:r>
              <a:rPr lang="bg" sz="3400" dirty="0">
                <a:solidFill>
                  <a:srgbClr val="12856F"/>
                </a:solidFill>
              </a:rPr>
              <a:t>Как се издават фактури — и за какво да внимаваме?</a:t>
            </a:r>
            <a:endParaRPr sz="3400" dirty="0">
              <a:solidFill>
                <a:srgbClr val="12856F"/>
              </a:solidFill>
            </a:endParaRPr>
          </a:p>
        </p:txBody>
      </p:sp>
      <p:sp>
        <p:nvSpPr>
          <p:cNvPr id="2" name="Google Shape;142;g3a8d4f1cfa1_0_0">
            <a:extLst>
              <a:ext uri="{FF2B5EF4-FFF2-40B4-BE49-F238E27FC236}">
                <a16:creationId xmlns:a16="http://schemas.microsoft.com/office/drawing/2014/main" id="{E09F009A-4861-F9B5-480B-90C952EC9DF3}"/>
              </a:ext>
            </a:extLst>
          </p:cNvPr>
          <p:cNvSpPr txBox="1"/>
          <p:nvPr/>
        </p:nvSpPr>
        <p:spPr>
          <a:xfrm>
            <a:off x="9589735" y="5974019"/>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3604</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Cambria</vt:lpstr>
      <vt:lpstr>Trebuchet MS</vt:lpstr>
      <vt:lpstr>Wingdings</vt:lpstr>
      <vt:lpstr>Alapértelmezett terv</vt:lpstr>
      <vt:lpstr>Alapértelmezett terv</vt:lpstr>
      <vt:lpstr>PowerPoint Presentation</vt:lpstr>
      <vt:lpstr>Да започваме!</vt:lpstr>
      <vt:lpstr>PowerPoint Presentation</vt:lpstr>
      <vt:lpstr>Казус: Проект за откриване на горски пожари</vt:lpstr>
      <vt:lpstr>Казус: Проект за откриване на горски пожари (II)</vt:lpstr>
      <vt:lpstr>Казус:  Проект за откриване на горски пожари</vt:lpstr>
      <vt:lpstr>PowerPoint Presentation</vt:lpstr>
      <vt:lpstr>Как да разчитаме фактури и платежни нареждания?</vt:lpstr>
      <vt:lpstr>PowerPoint Presentation</vt:lpstr>
      <vt:lpstr>PowerPoint Presentation</vt:lpstr>
      <vt:lpstr>PowerPoint Presentation</vt:lpstr>
      <vt:lpstr>Да се поупражняваме Стъпка 1: Кабинетно проучване, Раздел Б: Информация за договора Некачествено или непълно изпълнение</vt:lpstr>
      <vt:lpstr>Да се поупражняваме Стъпка 1: Кабинетно проучване, Раздел Б: Информация за договора Некачествено или непълно изпълнение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Bianca Vaz Mondo</dc:creator>
  <cp:lastModifiedBy>Ecaterina Camenscic</cp:lastModifiedBy>
  <cp:revision>91</cp:revision>
  <dcterms:created xsi:type="dcterms:W3CDTF">2023-11-21T10:14:06Z</dcterms:created>
  <dcterms:modified xsi:type="dcterms:W3CDTF">2026-02-24T09:50:50Z</dcterms:modified>
</cp:coreProperties>
</file>