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jW35Q2YmHG7AAKU+QP+ZQLyB1i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92" autoAdjust="0"/>
  </p:normalViewPr>
  <p:slideViewPr>
    <p:cSldViewPr snapToGrid="0">
      <p:cViewPr varScale="1">
        <p:scale>
          <a:sx n="67" d="100"/>
          <a:sy n="67" d="100"/>
        </p:scale>
        <p:origin x="126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ccrp.org/en/news/macedonian-government-sanctions-7-firms-following-occrpirl-investigatio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transparency.org/en/projects/climate-governance-integrity-programme/climate-corruption-atlas/dirty-oil-imports-to-north-macedonia"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aivarepeckaite.com/en/media-portfolio/chainsaw-landscaping-collaborative-project-on-biodiversity-funding-used-to-cut-trees-in-trakai/"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greeneuropeanjournal.eu/more-harm-than-good-the-misuse-of-european-biodiversity-funds/" TargetMode="External"/><Relationship Id="rId4" Type="http://schemas.openxmlformats.org/officeDocument/2006/relationships/hyperlink" Target="https://madeinvilnius.lt/en/news/district/tracks/the-court-finally-banned-the-cutting-and-felling-of-trees-in-the-old-tow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aivarepeckaite.com/en/media-portfolio/chainsaw-landscaping-collaborative-project-on-biodiversity-funding-used-to-cut-trees-in-trakai/"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greeneuropeanjournal.eu/more-harm-than-good-the-misuse-of-european-biodiversity-funds/" TargetMode="External"/><Relationship Id="rId4" Type="http://schemas.openxmlformats.org/officeDocument/2006/relationships/hyperlink" Target="https://madeinvilnius.lt/en/news/district/tracks/the-court-finally-banned-the-cutting-and-felling-of-trees-in-the-old-tow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aivarepeckaite.com/en/media-portfolio/chainsaw-landscaping-collaborative-project-on-biodiversity-funding-used-to-cut-trees-in-trakai/"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greeneuropeanjournal.eu/more-harm-than-good-the-misuse-of-european-biodiversity-funds/" TargetMode="External"/><Relationship Id="rId4" Type="http://schemas.openxmlformats.org/officeDocument/2006/relationships/hyperlink" Target="https://madeinvilnius.lt/en/news/district/tracks/the-court-finally-banned-the-cutting-and-felling-of-trees-in-the-old-tow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cqj.al/en/elbasan-inceneratori-qe-nuk-dje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a7ed2778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3a7ed27785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900" dirty="0"/>
          </a:p>
        </p:txBody>
      </p:sp>
      <p:sp>
        <p:nvSpPr>
          <p:cNvPr id="75" name="Google Shape;75;g3a7ed27785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rebuchet MS"/>
              <a:buNone/>
            </a:pPr>
            <a:fld id="{00000000-1234-1234-1234-123412341234}" type="slidenum">
              <a:rPr lang="en-US" sz="1200" b="1" i="0" u="none" strike="noStrike" cap="none">
                <a:solidFill>
                  <a:srgbClr val="000000"/>
                </a:solidFill>
                <a:latin typeface="Trebuchet MS"/>
                <a:ea typeface="Trebuchet MS"/>
                <a:cs typeface="Trebuchet MS"/>
                <a:sym typeface="Trebuchet MS"/>
              </a:rPr>
              <a:t>1</a:t>
            </a:fld>
            <a:endParaRPr sz="1200" b="1" i="0" u="none" strike="noStrike" cap="none">
              <a:solidFill>
                <a:srgbClr val="000000"/>
              </a:solidFill>
              <a:latin typeface="Trebuchet MS"/>
              <a:ea typeface="Trebuchet MS"/>
              <a:cs typeface="Trebuchet MS"/>
              <a:sym typeface="Trebuchet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3f636c5992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t>Следващият случай е с доставка на термопомпи (Полша).</a:t>
            </a:r>
          </a:p>
          <a:p>
            <a:pPr marL="0" lvl="0" indent="0" algn="l" rtl="0">
              <a:lnSpc>
                <a:spcPct val="115000"/>
              </a:lnSpc>
              <a:spcBef>
                <a:spcPts val="1200"/>
              </a:spcBef>
              <a:spcAft>
                <a:spcPts val="0"/>
              </a:spcAft>
              <a:buClr>
                <a:schemeClr val="dk1"/>
              </a:buClr>
              <a:buSzPts val="1100"/>
              <a:buFont typeface="Arial"/>
              <a:buNone/>
            </a:pPr>
            <a:r>
              <a:rPr lang="bg" dirty="0"/>
              <a:t>Били са открити нередности в 32 от проверени 34 модела термопомпи. Голяма част от проблемите са били документални – информационният лист за продукта и декларацията за съответствие на ЕС са били или попълнени неправилно, или напълно липсвали.</a:t>
            </a:r>
            <a:endParaRPr dirty="0"/>
          </a:p>
          <a:p>
            <a:pPr marL="0" lvl="0" indent="0" algn="l" rtl="0">
              <a:lnSpc>
                <a:spcPct val="115000"/>
              </a:lnSpc>
              <a:spcBef>
                <a:spcPts val="1200"/>
              </a:spcBef>
              <a:spcAft>
                <a:spcPts val="0"/>
              </a:spcAft>
              <a:buClr>
                <a:schemeClr val="dk1"/>
              </a:buClr>
              <a:buSzPts val="1100"/>
              <a:buFont typeface="Arial"/>
              <a:buNone/>
            </a:pPr>
            <a:r>
              <a:rPr lang="bg" dirty="0"/>
              <a:t>В допълнение бяха открити много нередности с етикетите за енергийна ефективност и техническата документация. Всеки един от тези модели имаше поне два проблема, а в един случай – всички посочени проблеми се проявиха едновременно.</a:t>
            </a:r>
            <a:endParaRPr dirty="0"/>
          </a:p>
          <a:p>
            <a:pPr marL="0" lvl="0" indent="0" algn="l" rtl="0">
              <a:lnSpc>
                <a:spcPct val="100000"/>
              </a:lnSpc>
              <a:spcBef>
                <a:spcPts val="1200"/>
              </a:spcBef>
              <a:spcAft>
                <a:spcPts val="0"/>
              </a:spcAft>
              <a:buSzPts val="1400"/>
              <a:buNone/>
            </a:pPr>
            <a:endParaRPr dirty="0"/>
          </a:p>
        </p:txBody>
      </p:sp>
      <p:sp>
        <p:nvSpPr>
          <p:cNvPr id="170" name="Google Shape;170;g33f636c599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a7df22ecc4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a7df22ecc4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t>Жителите на столицата на Северна Македония, Скопие, забелязали нещо необичайно. От комините на една от болниците започнал да се издига гъст дим, а качеството на въздуха сякаш се влошавало с всеки изминал ден. Семейства, живеещи наблизо, се оплаквали от миризмата, персоналът в болницата смятал, че въздухът е тежък, а пациентите – вече достатъчно уязвими – дишали замърсен въздух. Това, което на хартия изглеждало като редовна отоплителна система, всъщност е използвало гориво, което не е било предназначено за употреба в болници.</a:t>
            </a:r>
            <a:endParaRPr dirty="0"/>
          </a:p>
        </p:txBody>
      </p:sp>
      <p:sp>
        <p:nvSpPr>
          <p:cNvPr id="182" name="Google Shape;182;g3a7df22ecc4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t>Държавната пазарна инспекция на Северна Македония спира влаковата композиция, превозваща горивото, и инициира проверка на качеството. В резултат от извършените тестове се установява, че пробите са твърде гъсти (с висок вискозитет) в сравнение с обикновено гориво за отопление. Един от служителите дори отбеляза, че само като го погледнете, може да се разбере, че това не е стандартно гориво. Този вид гориво се използва от редица големи промишлени предприятия. И тъй като е закупено чрез системата за обществени поръчки, той се е озовал в котелните на Министерството на отбраната, на Обществения транспорт в Скопие и дори в седем държавни болници и родилни домове.</a:t>
            </a:r>
            <a:endParaRPr dirty="0"/>
          </a:p>
          <a:p>
            <a:pPr marL="0" lvl="0" indent="0" algn="l" rtl="0">
              <a:lnSpc>
                <a:spcPct val="100000"/>
              </a:lnSpc>
              <a:spcBef>
                <a:spcPts val="0"/>
              </a:spcBef>
              <a:spcAft>
                <a:spcPts val="0"/>
              </a:spcAft>
              <a:buSzPts val="1400"/>
              <a:buNone/>
            </a:pPr>
            <a:endParaRPr lang="ru-RU" dirty="0"/>
          </a:p>
          <a:p>
            <a:pPr marL="0" lvl="0" indent="0" algn="l" rtl="0">
              <a:lnSpc>
                <a:spcPct val="100000"/>
              </a:lnSpc>
              <a:spcBef>
                <a:spcPts val="0"/>
              </a:spcBef>
              <a:spcAft>
                <a:spcPts val="0"/>
              </a:spcAft>
              <a:buSzPts val="1400"/>
              <a:buNone/>
            </a:pPr>
            <a:r>
              <a:rPr lang="ru-RU" dirty="0"/>
              <a:t>Зад </a:t>
            </a:r>
            <a:r>
              <a:rPr lang="bg-BG" noProof="0" dirty="0"/>
              <a:t>дима се криеше корупционна схема. Опасно масло, класифицирано като отпадък, се внасяше и продаваше като гориво за отопление. По документи всичко изглеждаше наред: подписани договори, платени фактури, потвърдени доставки. Но в действителност болниците не получаваха правилното гориво – те получаваха токсични отпадъци, маскирани като източник на енергия. Това позволи на компании и длъжностни лица да печелят, докато гражданите плащаха цената със здравето </a:t>
            </a:r>
            <a:r>
              <a:rPr lang="ru-RU" dirty="0"/>
              <a:t>си.</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bg" u="sng" dirty="0">
                <a:solidFill>
                  <a:schemeClr val="hlink"/>
                </a:solidFill>
                <a:hlinkClick r:id="rId3"/>
              </a:rPr>
              <a:t>https://www.occrp.org/en/news/macedonian-government-sanctions-7-firms-following-occrpirl-investigation</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sng" dirty="0">
                <a:solidFill>
                  <a:schemeClr val="hlink"/>
                </a:solidFill>
                <a:hlinkClick r:id="rId4"/>
              </a:rPr>
              <a:t>https://www.transparency.org/en/projects/climate-governance-integrity-programme/climate-corruption-atlas/dirty-oil-imports-to-north-macedonia</a:t>
            </a:r>
            <a:endParaRPr lang="en-GB" dirty="0"/>
          </a:p>
        </p:txBody>
      </p:sp>
      <p:sp>
        <p:nvSpPr>
          <p:cNvPr id="191" name="Google Shape;19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a7df22ecc4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Как гражданите да разпознаят подобен проблем? Един от най-явните признаци е, когато качеството на услугата не съответства на плащането.</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Болниците плащаха за чисто отоплително гориво, но доставеният продукт видимо замърсяваше.</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Димът и миризмата бяха очевидни индикатори, че нещо не е наред.</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Липсваше прозрачност – на обществеността не се предоставяше информация за извършени тестове или проверки на качеството на горивото.</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Когато гражданите видят несъответствие между обещаното и изпълненото – независимо дали става дума за лоши пътища след скъпи ремонти, липсващи училищни пособия за сметка на големи бюджети или токсичен дим от „чисто гориво“ – това е „червена лампичка“ за корупция.</a:t>
            </a:r>
            <a:endParaRPr sz="1100" dirty="0">
              <a:latin typeface="Arial"/>
              <a:ea typeface="Arial"/>
              <a:cs typeface="Arial"/>
              <a:sym typeface="Arial"/>
            </a:endParaRPr>
          </a:p>
        </p:txBody>
      </p:sp>
      <p:sp>
        <p:nvSpPr>
          <p:cNvPr id="200" name="Google Shape;200;g3a7df22ecc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a7dbea6ce1_1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3a7dbea6ce1_1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bg" dirty="0"/>
              <a:t>Още един пример, при който проекти за зелена енергия сериозно се отклоняват от плана:</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Изграждането на малки водноелектрически централи на Балканите беше насърчавано като част от усилията на ЕС за възобновяема енергия. На хартия това звучеше страхотно – чиста енергия, местно развитие и устойчивост. В действителност, много от тези проекти причиниха сериозни екологични щети. Тези проекти често отклоняваха вода от естествените потоци, пресушавайки речните корита и заплашвайки биоразнообразието и местното земеделие.</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В страни като Сърбия, Албания и Босна и Херцеговина десетки от тези електроцентрали са построени с подкрепата и финансиране от ЕС. Но ето какъв е проблемът: при много от тях липсват ключови екологични проверки. Не са проведени задълбочени оценки на въздействието или подходящ контрол. Някои дори са построени без надлежни разрешителни. И дори когато нарушенията са били очевидни, властите рядко са се намесвали. В Сърбия например 24 от 116 електроцентрали, свързани към мрежата през 2019 г., не са имали екологични разрешителни. Само три от тези случаи са били разследвани, но нито едно не довело до съдебно преследване.</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Това, което влоши положението, беше ролята на публичните средства. Институциите на ЕС, включително Европейската инвестиционна банка, помогнаха за финансирането на тези проекти. Но контролът беше слаб и в някои случаи изпълнителите успяваха да заобиколят регулациите и да печелят, докато цената се плащаше от природата.</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Местни общности, активисти и екологични групи изразиха загриженост относно корупцията, тайните споразумения между предприемачи и местните власти, както и злоупотребата с публични средства. Липсата на прозрачност и отчетност позволи на изпълнителите да заобикалят разпоредбите и да печелят от екологично вредни проекти.</a:t>
            </a:r>
            <a:endParaRPr dirty="0"/>
          </a:p>
        </p:txBody>
      </p:sp>
      <p:sp>
        <p:nvSpPr>
          <p:cNvPr id="211" name="Google Shape;211;g3a7dbea6ce1_1_3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a7dbea6ce1_1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a7dbea6ce1_1_3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bg" dirty="0"/>
              <a:t>Корупционните практики при финансираните от ЕС проекти за малки водноелектрически централи на Балканите бяха идентифицирани чрез комбинация от преглед на документацията, разследваща журналистика и жалби от местните общности.</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На първо място безпокойство породиха несъответствията в проектната документация. Бе установено, че много водноелектрически централи – особено в Сърбия – работят без валидни екологични разрешителни. Само през 2019 г. 24 от 116 централи, свързани към националната електропреносна мрежа, не са имали тези основни одобрения. И все пак само три са били официално разследвани, докато нито едно от тях не е довело до съдебно преследване.</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Местните общности изиграха ключова роля в сигнализирането за екологични щети. В райони като Камена гора жителите съобщиха за отклонени потоци и нарушени екосистеми, което пряко се отрази на препитанието им. Тези жалби доведоха до по-нататъшно разследване.</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Разследващи журналисти проведоха задълбочени проверки на публично достъпните документи, строителни разрешителни и екологични оценки. Техните открития разкриха модел на регулаторни нарушения и слаб контрол, въпреки значителното финансиране от ЕС.</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В крайна сметка, откриването на корупционните практики бе възможно чрез проследяване на несъответствията в документацията, липса на правоприлагане и видимото разминаване между целите на проекта и въздействието на терен. Този случай подчертава значението на прозрачността, строгия мониторинг и ангажирането на общността за защита на публичните инвестиции.</a:t>
            </a:r>
            <a:endParaRPr dirty="0"/>
          </a:p>
        </p:txBody>
      </p:sp>
      <p:sp>
        <p:nvSpPr>
          <p:cNvPr id="223" name="Google Shape;223;g3a7dbea6ce1_1_3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a7dbea6ce1_1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3a7dbea6ce1_1_3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Clr>
                <a:schemeClr val="dk1"/>
              </a:buClr>
              <a:buSzPts val="1100"/>
              <a:buFont typeface="Arial"/>
              <a:buNone/>
            </a:pPr>
            <a:r>
              <a:rPr lang="bg" dirty="0"/>
              <a:t>На снимката виждате трагичния инцидент, случил се близо до Савона в Северна Италия на 24 ноември 2019 г., който служи като сурово напомняне за критичното значение на устойчивостта на инфраструктурата. Въпросният мост, част от магистрала A6, свързваща Торино и Савона, е бил предназначен да улесни безопасното и ефикасно пътуване през регион, известен с пресечения си терен. Срутването на 30-метров участък от моста, предизвикано от свлачище след обилни валежи, обаче разкри сериозни недостатъци в системата. За щастие, нямаше жертви, но събитието лесно можеше да доведе до смъртни случаи.</a:t>
            </a:r>
            <a:endParaRPr dirty="0"/>
          </a:p>
          <a:p>
            <a:pPr marL="457200" lvl="0" indent="0" algn="l" rtl="0">
              <a:lnSpc>
                <a:spcPct val="115000"/>
              </a:lnSpc>
              <a:spcBef>
                <a:spcPts val="0"/>
              </a:spcBef>
              <a:spcAft>
                <a:spcPts val="0"/>
              </a:spcAft>
              <a:buClr>
                <a:schemeClr val="dk1"/>
              </a:buClr>
              <a:buSzPts val="1100"/>
              <a:buFont typeface="Arial"/>
              <a:buNone/>
            </a:pPr>
            <a:endParaRPr lang="bg" dirty="0"/>
          </a:p>
          <a:p>
            <a:pPr marL="457200" lvl="0" indent="0" algn="l" rtl="0">
              <a:lnSpc>
                <a:spcPct val="115000"/>
              </a:lnSpc>
              <a:spcBef>
                <a:spcPts val="0"/>
              </a:spcBef>
              <a:spcAft>
                <a:spcPts val="0"/>
              </a:spcAft>
              <a:buClr>
                <a:schemeClr val="dk1"/>
              </a:buClr>
              <a:buSzPts val="1100"/>
              <a:buFont typeface="Arial"/>
              <a:buNone/>
            </a:pPr>
            <a:r>
              <a:rPr lang="bg" dirty="0"/>
              <a:t>Има и случай на друг финансиран от ЕС проект: за финансиране на извънредни дейности за смекчаване вероятността от свлачища и противопожарни съоръжения. Въпреки чудесната цел на проекта, за съжаление средствата бяха отклонени от регионална агенция по околна среда за покриване на рутинни дейности.</a:t>
            </a:r>
            <a:endParaRPr dirty="0"/>
          </a:p>
          <a:p>
            <a:pPr marL="457200" lvl="0" indent="0" algn="l" rtl="0">
              <a:lnSpc>
                <a:spcPct val="115000"/>
              </a:lnSpc>
              <a:spcBef>
                <a:spcPts val="0"/>
              </a:spcBef>
              <a:spcAft>
                <a:spcPts val="0"/>
              </a:spcAft>
              <a:buClr>
                <a:schemeClr val="dk1"/>
              </a:buClr>
              <a:buSzPts val="1100"/>
              <a:buFont typeface="Arial"/>
              <a:buNone/>
            </a:pPr>
            <a:r>
              <a:rPr lang="bg" dirty="0"/>
              <a:t>Разследванията разкриха, че са използвани подвеждащи описания на проекти, за да се осигурят над 80 милиона евро, които впоследствие са били използвани неправомерно.</a:t>
            </a:r>
            <a:endParaRPr dirty="0"/>
          </a:p>
          <a:p>
            <a:pPr marL="457200" lvl="0" indent="0" algn="l" rtl="0">
              <a:lnSpc>
                <a:spcPct val="115000"/>
              </a:lnSpc>
              <a:spcBef>
                <a:spcPts val="0"/>
              </a:spcBef>
              <a:spcAft>
                <a:spcPts val="0"/>
              </a:spcAft>
              <a:buClr>
                <a:schemeClr val="dk1"/>
              </a:buClr>
              <a:buSzPts val="1100"/>
              <a:buFont typeface="Arial"/>
              <a:buNone/>
            </a:pPr>
            <a:r>
              <a:rPr lang="bg" dirty="0"/>
              <a:t>Измамата беше разкрита след анонимен сигнал, което доведе до наказателни производства, домашни арести и осъдителни присъди на високопоставени служители в агенцията.</a:t>
            </a:r>
            <a:endParaRPr dirty="0"/>
          </a:p>
        </p:txBody>
      </p:sp>
      <p:sp>
        <p:nvSpPr>
          <p:cNvPr id="236" name="Google Shape;236;g3a7dbea6ce1_1_3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a7dbea6ce1_1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3a7dbea6ce1_1_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Clr>
                <a:schemeClr val="dk1"/>
              </a:buClr>
              <a:buSzPts val="1100"/>
              <a:buFont typeface="Arial"/>
              <a:buNone/>
            </a:pPr>
            <a:r>
              <a:rPr lang="bg" dirty="0"/>
              <a:t>Това не е единствения проект, при който обещаното не съответства на реално изпълненото.</a:t>
            </a:r>
            <a:endParaRPr dirty="0"/>
          </a:p>
          <a:p>
            <a:pPr marL="457200" lvl="0" indent="0" algn="l" rtl="0">
              <a:lnSpc>
                <a:spcPct val="115000"/>
              </a:lnSpc>
              <a:spcBef>
                <a:spcPts val="0"/>
              </a:spcBef>
              <a:spcAft>
                <a:spcPts val="0"/>
              </a:spcAft>
              <a:buClr>
                <a:schemeClr val="dk1"/>
              </a:buClr>
              <a:buSzPts val="1100"/>
              <a:buFont typeface="Arial"/>
              <a:buNone/>
            </a:pPr>
            <a:r>
              <a:rPr lang="bg" dirty="0"/>
              <a:t>Всъщност бяха подадени няколко заявления за финансиране от фондове на ЕС с почти идентични описания, което ни показва, че не е имало много истинско, специфично за обекта планиране. Още по-тревожно е, че някои от тези проекти бяха „осъществени“ в райони, вече планирани за поддръжка в рамките на обичайната дейност на агенцията, вместо да се фокусират върху зоните, най-застрашени от свлачища. Това напълно подкопава целта на финансирането.</a:t>
            </a:r>
            <a:endParaRPr dirty="0"/>
          </a:p>
          <a:p>
            <a:pPr marL="457200" lvl="0" indent="0" algn="l" rtl="0">
              <a:lnSpc>
                <a:spcPct val="115000"/>
              </a:lnSpc>
              <a:spcBef>
                <a:spcPts val="0"/>
              </a:spcBef>
              <a:spcAft>
                <a:spcPts val="0"/>
              </a:spcAft>
              <a:buClr>
                <a:schemeClr val="dk1"/>
              </a:buClr>
              <a:buSzPts val="1100"/>
              <a:buFont typeface="Arial"/>
              <a:buNone/>
            </a:pPr>
            <a:r>
              <a:rPr lang="bg" dirty="0"/>
              <a:t>В този конкретен случай, голяма част от парите не отидоха за спешни мерки, а за ежедневни разходи като заплати на персонала и извънреден труд. А в един шокиращ случай, държавни служители дори бяха изпратени да ремонтират частния дом на висш мениджър – очевидна злоупотреба с публични ресурси.</a:t>
            </a:r>
            <a:endParaRPr dirty="0"/>
          </a:p>
          <a:p>
            <a:pPr marL="457200" lvl="0" indent="0" algn="l" rtl="0">
              <a:lnSpc>
                <a:spcPct val="115000"/>
              </a:lnSpc>
              <a:spcBef>
                <a:spcPts val="0"/>
              </a:spcBef>
              <a:spcAft>
                <a:spcPts val="0"/>
              </a:spcAft>
              <a:buClr>
                <a:schemeClr val="dk1"/>
              </a:buClr>
              <a:buSzPts val="1100"/>
              <a:buFont typeface="Arial"/>
              <a:buNone/>
            </a:pPr>
            <a:r>
              <a:rPr lang="bg" dirty="0"/>
              <a:t>Поразителното е, че контролът не е засякъл тези проблеми навреме. Управляващият орган не е успял да упражни подходящ надзор върху изпълнителната агенция, а инспекциите са били или закъснели, или формални. В крайна сметка сигнал разкрива  неправомерните действия, показвайки колко важна е гражданската бдителност за защита на почтеността.</a:t>
            </a:r>
            <a:endParaRPr dirty="0"/>
          </a:p>
          <a:p>
            <a:pPr marL="457200" lvl="0" indent="0" algn="l" rtl="0">
              <a:lnSpc>
                <a:spcPct val="115000"/>
              </a:lnSpc>
              <a:spcBef>
                <a:spcPts val="0"/>
              </a:spcBef>
              <a:spcAft>
                <a:spcPts val="0"/>
              </a:spcAft>
              <a:buClr>
                <a:schemeClr val="dk1"/>
              </a:buClr>
              <a:buSzPts val="1100"/>
              <a:buFont typeface="Arial"/>
              <a:buNone/>
            </a:pPr>
            <a:r>
              <a:rPr lang="bg" dirty="0"/>
              <a:t>Този случай е силен аргумент: прозрачността, отчетността и активното участие на гражданите не са въпрос на избор – те са от съществено значение, ако искаме публичните средства наистина да служат на общественото благо.</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47" name="Google Shape;247;g3a7dbea6ce1_1_3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a7dbea6ce1_1_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3a7dbea6ce1_1_4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bg-BG" sz="1200" noProof="0" dirty="0">
                <a:solidFill>
                  <a:srgbClr val="12856F"/>
                </a:solidFill>
              </a:rPr>
              <a:t>Какво можем да направим – какво Вие може да направите като граждани</a:t>
            </a:r>
            <a:r>
              <a:rPr lang="ru-RU" sz="1200" dirty="0">
                <a:solidFill>
                  <a:srgbClr val="12856F"/>
                </a:solidFill>
              </a:rPr>
              <a:t>?</a:t>
            </a:r>
            <a:r>
              <a:rPr lang="ru-RU" sz="1200" dirty="0">
                <a:solidFill>
                  <a:srgbClr val="108670"/>
                </a:solidFill>
              </a:rPr>
              <a:t> </a:t>
            </a:r>
            <a:endParaRPr lang="ru-RU" sz="1200" i="0" u="none" strike="noStrike" cap="none" dirty="0">
              <a:solidFill>
                <a:srgbClr val="12B795"/>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lang="bg" b="1" dirty="0"/>
          </a:p>
          <a:p>
            <a:pPr marL="457200" marR="0" lvl="0" indent="-228600" algn="l" rtl="0">
              <a:lnSpc>
                <a:spcPct val="100000"/>
              </a:lnSpc>
              <a:spcBef>
                <a:spcPts val="0"/>
              </a:spcBef>
              <a:spcAft>
                <a:spcPts val="0"/>
              </a:spcAft>
              <a:buClr>
                <a:srgbClr val="000000"/>
              </a:buClr>
              <a:buSzPts val="1400"/>
              <a:buFont typeface="Arial"/>
              <a:buNone/>
            </a:pPr>
            <a:r>
              <a:rPr lang="bg" b="1" dirty="0"/>
              <a:t>Наблюдавайте изпълнението на проекти във Вашия район. </a:t>
            </a:r>
            <a:r>
              <a:rPr lang="bg" dirty="0"/>
              <a:t>Ако забележите, че проекти се изпълняват в райони, които не отговарят на заявените цели (напр. липса на риск от свлачища), това е сигнал за риск.</a:t>
            </a:r>
            <a:endParaRPr dirty="0"/>
          </a:p>
          <a:p>
            <a:pPr marL="457200" marR="0" lvl="0" indent="-228600" algn="l" rtl="0">
              <a:lnSpc>
                <a:spcPct val="100000"/>
              </a:lnSpc>
              <a:spcBef>
                <a:spcPts val="0"/>
              </a:spcBef>
              <a:spcAft>
                <a:spcPts val="0"/>
              </a:spcAft>
              <a:buClr>
                <a:srgbClr val="000000"/>
              </a:buClr>
              <a:buSzPts val="1400"/>
              <a:buFont typeface="Arial"/>
              <a:buNone/>
            </a:pPr>
            <a:r>
              <a:rPr lang="bg" b="1" dirty="0"/>
              <a:t>Сравнявайте описанията на проекти в различните региони. </a:t>
            </a:r>
            <a:r>
              <a:rPr lang="bg" dirty="0"/>
              <a:t>Идентични или написани „под индига“ планове на проекти може да показват измамни намерения. Гражданите могат да поискат достъп до проектната документация въз основа на законодателството за достъп до публична информация.</a:t>
            </a:r>
            <a:endParaRPr dirty="0"/>
          </a:p>
          <a:p>
            <a:pPr marL="457200" marR="0" lvl="0" indent="-228600" algn="l" rtl="0">
              <a:lnSpc>
                <a:spcPct val="100000"/>
              </a:lnSpc>
              <a:spcBef>
                <a:spcPts val="0"/>
              </a:spcBef>
              <a:spcAft>
                <a:spcPts val="0"/>
              </a:spcAft>
              <a:buClr>
                <a:srgbClr val="000000"/>
              </a:buClr>
              <a:buSzPts val="1400"/>
              <a:buFont typeface="Arial"/>
              <a:buNone/>
            </a:pPr>
            <a:r>
              <a:rPr lang="bg" b="1" dirty="0"/>
              <a:t>Проследявайте разпределението на бюджета и резултатите. </a:t>
            </a:r>
            <a:r>
              <a:rPr lang="bg" dirty="0"/>
              <a:t>Ако се отпускат големи суми, но видимите резултати са слаби и липсват съоръжения и инфраструктура – си струва да се запитаме къде са отишли парите.</a:t>
            </a:r>
            <a:endParaRPr dirty="0"/>
          </a:p>
          <a:p>
            <a:pPr marL="457200" marR="0" lvl="0" indent="-228600" algn="l" rtl="0">
              <a:lnSpc>
                <a:spcPct val="100000"/>
              </a:lnSpc>
              <a:spcBef>
                <a:spcPts val="0"/>
              </a:spcBef>
              <a:spcAft>
                <a:spcPts val="0"/>
              </a:spcAft>
              <a:buClr>
                <a:srgbClr val="000000"/>
              </a:buClr>
              <a:buSzPts val="1400"/>
              <a:buFont typeface="Arial"/>
              <a:buNone/>
            </a:pPr>
            <a:r>
              <a:rPr lang="bg" b="1" dirty="0"/>
              <a:t>Сигнализирайте за подозрителни дейности. </a:t>
            </a:r>
            <a:r>
              <a:rPr lang="bg" dirty="0"/>
              <a:t>Използвайте анонимни канали за подаване на сигнали или се свържете със съответните разследващи органи, ако подозирате злоупотреба.</a:t>
            </a:r>
            <a:endParaRPr dirty="0"/>
          </a:p>
          <a:p>
            <a:pPr marL="457200" marR="0" lvl="0" indent="-228600" algn="l" rtl="0">
              <a:lnSpc>
                <a:spcPct val="100000"/>
              </a:lnSpc>
              <a:spcBef>
                <a:spcPts val="0"/>
              </a:spcBef>
              <a:spcAft>
                <a:spcPts val="0"/>
              </a:spcAft>
              <a:buClr>
                <a:srgbClr val="000000"/>
              </a:buClr>
              <a:buSzPts val="1400"/>
              <a:buFont typeface="Arial"/>
              <a:buNone/>
            </a:pPr>
            <a:r>
              <a:rPr lang="bg" b="1" dirty="0"/>
              <a:t>Взаимодействайте с местни медии или неправителствени организации. </a:t>
            </a:r>
            <a:r>
              <a:rPr lang="bg" dirty="0"/>
              <a:t>Споделянето на опасения с журналисти или неправителствени организации може да засили контрола и да доведе до разследвания.</a:t>
            </a:r>
            <a:endParaRPr dirty="0"/>
          </a:p>
          <a:p>
            <a:pPr marL="457200" marR="0" lvl="0" indent="-228600" algn="l" rtl="0">
              <a:lnSpc>
                <a:spcPct val="100000"/>
              </a:lnSpc>
              <a:spcBef>
                <a:spcPts val="0"/>
              </a:spcBef>
              <a:spcAft>
                <a:spcPts val="0"/>
              </a:spcAft>
              <a:buClr>
                <a:srgbClr val="000000"/>
              </a:buClr>
              <a:buSzPts val="1400"/>
              <a:buFont typeface="Arial"/>
              <a:buNone/>
            </a:pPr>
            <a:r>
              <a:rPr lang="bg" b="1" dirty="0"/>
              <a:t>Присъствайте на публични срещи и задавайте въпроси. </a:t>
            </a:r>
            <a:r>
              <a:rPr lang="bg" dirty="0"/>
              <a:t>Гражданите могат активно за участват в обсъждането на обхвата на проекта, избора на изпълнител и използването на бюджетаи да оспорват действията на властите, ако виждат несъответствия.</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59" name="Google Shape;259;g3a7dbea6ce1_1_4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a7dbea6ce1_1_3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b="1" dirty="0"/>
              <a:t>Верен отговор: </a:t>
            </a:r>
            <a:r>
              <a:rPr lang="en-US" b="0" dirty="0"/>
              <a:t>B</a:t>
            </a:r>
            <a:r>
              <a:rPr lang="en-GB" b="0" dirty="0"/>
              <a:t>.</a:t>
            </a:r>
          </a:p>
          <a:p>
            <a:pPr marL="0" marR="0" lvl="0" indent="0" algn="l" rtl="0">
              <a:lnSpc>
                <a:spcPct val="100000"/>
              </a:lnSpc>
              <a:spcBef>
                <a:spcPts val="0"/>
              </a:spcBef>
              <a:spcAft>
                <a:spcPts val="0"/>
              </a:spcAft>
              <a:buClr>
                <a:srgbClr val="000000"/>
              </a:buClr>
              <a:buSzPts val="1400"/>
              <a:buFont typeface="Arial"/>
              <a:buNone/>
            </a:pPr>
            <a:r>
              <a:rPr lang="bg-BG" b="1" noProof="0" dirty="0"/>
              <a:t>Обосновка</a:t>
            </a:r>
            <a:r>
              <a:rPr lang="ru-RU" b="1" dirty="0"/>
              <a:t>: </a:t>
            </a:r>
            <a:r>
              <a:rPr lang="bg" dirty="0"/>
              <a:t>Прекаленото много обещания срещу ограничени ресурси често може да е сигнал за неверни твърдения или невярно представяне на информация.</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Ако гражданин се натъкне на публичен проект – например инициатива за възобновяема енергия – който обещава страхотни резултати, но срещу скромно финансиране илис ограничен персонал, това би трябвало да предизвика незабавно безпокойство. Въпреки че е възможно да имаме впечатляваща ефективност, на практика преувеличените твърдения често са знак за невярно представяне или липса на прозрачност.</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В такива случаи гражданите следва да започнат с прегледа на публично достъпните документи по проекта, като например заявления за финансиране, доклади за напредъка или оценки на въздействието върху околната среда. Ако твърденията изглеждат неподкрепени или прекалено амбициозни, е уместно да се сигнализира за проблема на съответните контролни органи. Те могат да включват местните власти, национални органи за борба с корупцията или институции на ЕС, ако проектът е финансиран отвън.</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Отговорното отчитане помага да се гарантира ефективното използване на публичните ресурси, а проектите да са основани на реалистични и постижими цели.</a:t>
            </a:r>
            <a:endParaRPr dirty="0"/>
          </a:p>
        </p:txBody>
      </p:sp>
      <p:sp>
        <p:nvSpPr>
          <p:cNvPr id="269" name="Google Shape;269;g3a7dbea6ce1_1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a7d4392a5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a7d4392a5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latin typeface="Arial"/>
                <a:ea typeface="Arial"/>
                <a:cs typeface="Arial"/>
                <a:sym typeface="Arial"/>
              </a:rPr>
              <a:t>Здравейте! Отново започваме с формуляра за доклад от наблюдението. </a:t>
            </a:r>
            <a:r>
              <a:rPr lang="bg" dirty="0"/>
              <a:t>Този инструмент е предназначен да Ви води през процеса на наблюдение по ясен и структуриран начин</a:t>
            </a:r>
            <a:r>
              <a:rPr lang="bg" dirty="0">
                <a:latin typeface="Arial"/>
                <a:ea typeface="Arial"/>
                <a:cs typeface="Arial"/>
                <a:sym typeface="Arial"/>
              </a:rPr>
              <a:t>.</a:t>
            </a:r>
            <a:endParaRPr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lang="bg"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dirty="0"/>
              <a:t>Формулярът за доклад от наблюдението </a:t>
            </a:r>
            <a:r>
              <a:rPr lang="bg-BG" dirty="0"/>
              <a:t>на </a:t>
            </a:r>
            <a:r>
              <a:rPr lang="en-US" dirty="0"/>
              <a:t>iMonitor </a:t>
            </a:r>
            <a:r>
              <a:rPr lang="bg" dirty="0"/>
              <a:t>е разделен на три стъпки. </a:t>
            </a:r>
            <a:r>
              <a:rPr lang="bg-BG" noProof="0" dirty="0"/>
              <a:t>Първата</a:t>
            </a:r>
            <a:r>
              <a:rPr lang="ru-RU" dirty="0"/>
              <a:t> </a:t>
            </a:r>
            <a:r>
              <a:rPr lang="bg-BG" noProof="0" dirty="0"/>
              <a:t>стъпка е кабинетно проучване – в тази част преглеждаме достъпните документи от обществената поръчка и индикираме потенциални корупционни рискове. Втората стъпка се фокусира върху изпълнението на договора – проверка дали проектът в действителност се изпълнява по договорения начин. А третата стъпка разглежда резултатите и въздействието – оценява дали резултатите отговарят на целите и обслужват обществения </a:t>
            </a:r>
            <a:r>
              <a:rPr lang="ru-RU" dirty="0"/>
              <a:t>интерес</a:t>
            </a:r>
            <a:r>
              <a:rPr lang="bg" dirty="0">
                <a:latin typeface="Arial"/>
                <a:ea typeface="Arial"/>
                <a:cs typeface="Arial"/>
                <a:sym typeface="Arial"/>
              </a:rPr>
              <a:t>.</a:t>
            </a:r>
            <a:endParaRPr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lang="bg"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dirty="0">
                <a:latin typeface="Arial"/>
                <a:ea typeface="Arial"/>
                <a:cs typeface="Arial"/>
                <a:sym typeface="Arial"/>
              </a:rPr>
              <a:t>В днешния уебинар ще се съсредоточим върху стъпка 2 – изпълнението на договори за проекти, свързани с </a:t>
            </a:r>
            <a:r>
              <a:rPr lang="bg-BG" sz="1200" b="0" i="0" u="none" strike="noStrike" cap="none" dirty="0">
                <a:solidFill>
                  <a:schemeClr val="dk1"/>
                </a:solidFill>
                <a:effectLst/>
                <a:latin typeface="Calibri"/>
                <a:ea typeface="Calibri"/>
                <a:cs typeface="Calibri"/>
                <a:sym typeface="Calibri"/>
              </a:rPr>
              <a:t>опазване на околната среда и климата</a:t>
            </a:r>
            <a:r>
              <a:rPr lang="bg" dirty="0">
                <a:latin typeface="Arial"/>
                <a:ea typeface="Arial"/>
                <a:cs typeface="Arial"/>
                <a:sym typeface="Arial"/>
              </a:rPr>
              <a:t>. По-конкретно ще разгледаме как да идентифицираме корупционен модел, при който плащания се извършват за резултати, които са или некачествени, или изобщо не са постигнати. Нашата цел е да разберем как тези рискове се проявяват на практика и какво може да се направи, за да бъдат открити на ранен етап.</a:t>
            </a:r>
            <a:endParaRPr dirty="0">
              <a:latin typeface="Arial"/>
              <a:ea typeface="Arial"/>
              <a:cs typeface="Arial"/>
              <a:sym typeface="Arial"/>
            </a:endParaRPr>
          </a:p>
        </p:txBody>
      </p:sp>
      <p:sp>
        <p:nvSpPr>
          <p:cNvPr id="86" name="Google Shape;86;g3a7d4392a5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a7dbea6ce1_1_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b="1" dirty="0"/>
              <a:t>Верен отговор: </a:t>
            </a:r>
            <a:r>
              <a:rPr lang="en-US" b="0" dirty="0"/>
              <a:t>C</a:t>
            </a:r>
            <a:r>
              <a:rPr lang="en-GB" b="0" dirty="0"/>
              <a:t>.</a:t>
            </a:r>
          </a:p>
          <a:p>
            <a:pPr marL="0" marR="0" lvl="0" indent="0" algn="l" rtl="0">
              <a:lnSpc>
                <a:spcPct val="100000"/>
              </a:lnSpc>
              <a:spcBef>
                <a:spcPts val="0"/>
              </a:spcBef>
              <a:spcAft>
                <a:spcPts val="0"/>
              </a:spcAft>
              <a:buClr>
                <a:srgbClr val="000000"/>
              </a:buClr>
              <a:buSzPts val="1400"/>
              <a:buFont typeface="Arial"/>
              <a:buNone/>
            </a:pPr>
            <a:r>
              <a:rPr lang="bg-BG" b="1" noProof="0" dirty="0"/>
              <a:t>Обосновка</a:t>
            </a:r>
            <a:r>
              <a:rPr lang="ru-RU" b="1" dirty="0"/>
              <a:t>: </a:t>
            </a:r>
            <a:r>
              <a:rPr lang="bg" dirty="0"/>
              <a:t>Несъответствията в документацията могат да сочат къв риск от измама и следва да бъдат докладвани за разследване.</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Когато гражданин забележи, че отчетите за напредъка на даден проект не съответстват на първоначалното му предложение – независимо дали по отношение на срокове, продукти или резултати – това може да е сигнал за лошо управление или умишлена измама.</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Подходящият отговор е несъответствията ясно да се документират. Това включва отбелязване на конкретни несъответствия и, ако е възможно, събиране на подкрепящи доказателства от публични регистри или официални съобщения. След това въпросът следва да бъде отнесен до съответния орган, като например финансиращия орган, одитна служба или институция за борба с измамите.</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Сигнализирайки за тези несъответствия, гражданите допринасят за прозрачността и помагат предотвратяването на злоупотреба с публични средства. Важно е към проблема да се подходи фактологично и с уважение, като се съсредоточим върху необходимостта от разяснения и по-добра отчетност.</a:t>
            </a:r>
            <a:endParaRPr dirty="0"/>
          </a:p>
        </p:txBody>
      </p:sp>
      <p:sp>
        <p:nvSpPr>
          <p:cNvPr id="279" name="Google Shape;279;g3a7dbea6ce1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a7dbea6ce1_1_3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b="1" dirty="0"/>
              <a:t>Верен отговор: </a:t>
            </a:r>
            <a:r>
              <a:rPr lang="en-US" b="0" dirty="0"/>
              <a:t>B</a:t>
            </a:r>
            <a:r>
              <a:rPr lang="en-GB" b="0" dirty="0"/>
              <a:t>.</a:t>
            </a:r>
          </a:p>
          <a:p>
            <a:pPr marL="0" marR="0" lvl="0" indent="0" algn="l" rtl="0">
              <a:lnSpc>
                <a:spcPct val="100000"/>
              </a:lnSpc>
              <a:spcBef>
                <a:spcPts val="0"/>
              </a:spcBef>
              <a:spcAft>
                <a:spcPts val="0"/>
              </a:spcAft>
              <a:buClr>
                <a:srgbClr val="000000"/>
              </a:buClr>
              <a:buSzPts val="1400"/>
              <a:buFont typeface="Arial"/>
              <a:buNone/>
            </a:pPr>
            <a:r>
              <a:rPr lang="bg-BG" b="1" noProof="0" dirty="0"/>
              <a:t>Обосновка</a:t>
            </a:r>
            <a:r>
              <a:rPr lang="ru-RU" b="1" dirty="0"/>
              <a:t>: </a:t>
            </a:r>
            <a:r>
              <a:rPr lang="bg" dirty="0"/>
              <a:t>Липсата на разрешителни в защитените зони е сериозна индикация за възможни нарушения на регулаторните разпоредби или корупция.</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Ако гражданин наблюдава, че публичен проект – например водноелектрическа централа – се строи в защитена зона без издадени разрешителни или проведено обществено обсъждане, това е сериозна „червена лампичка“. Подобни действия могат да нарушават регулациите за опазване на околната среда и да предполагат потенциална корупция или липса на контрол.</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В тази ситуация гражданинът първо следва да провери дали проектът е публично обявен или одобрен от съответните органи по околна среда. Ако разрешителните за този проект не се намират в публичните регистри или ако проектът изглежда заобикаля законовите процедури, проблемът трябва да бъде докладван на съответните органи за опазване на околната среда или други институции с контролни функции.</a:t>
            </a:r>
            <a:endParaRPr dirty="0"/>
          </a:p>
          <a:p>
            <a:pPr marL="457200" marR="0" lvl="0" indent="-228600" algn="l" rtl="0">
              <a:lnSpc>
                <a:spcPct val="100000"/>
              </a:lnSpc>
              <a:spcBef>
                <a:spcPts val="0"/>
              </a:spcBef>
              <a:spcAft>
                <a:spcPts val="0"/>
              </a:spcAft>
              <a:buClr>
                <a:srgbClr val="000000"/>
              </a:buClr>
              <a:buSzPts val="1400"/>
              <a:buFont typeface="Arial"/>
              <a:buNone/>
            </a:pPr>
            <a:r>
              <a:rPr lang="bg" dirty="0"/>
              <a:t>Гражданите играят жизненоважна роля в опазването на природните ресурси. Повдигайки въпроси относно неразрешеното строителство, те помагат да се гарантира, че проектите са съобразени както със закона, така и с околната среда.</a:t>
            </a:r>
            <a:endParaRPr dirty="0"/>
          </a:p>
        </p:txBody>
      </p:sp>
      <p:sp>
        <p:nvSpPr>
          <p:cNvPr id="289" name="Google Shape;289;g3a7dbea6ce1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a7876733d9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a7876733d9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g3a7876733d9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a45da9d7e7_1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a45da9d7e7_1_3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bg" dirty="0"/>
              <a:t>Един от най-ефективните методи за разпознаване на индикации за риск от корупция при обществените поръчки е чрез пряко наблюдение на случващото се на строителната площадка. Именно тук, на място, стават видими несъответствията между договорните условия и реалното изпълнение.</a:t>
            </a:r>
            <a:endParaRPr dirty="0"/>
          </a:p>
          <a:p>
            <a:pPr marL="0" lvl="0" indent="0" algn="l" rtl="0">
              <a:spcBef>
                <a:spcPts val="0"/>
              </a:spcBef>
              <a:spcAft>
                <a:spcPts val="0"/>
              </a:spcAft>
              <a:buNone/>
            </a:pPr>
            <a:r>
              <a:rPr lang="bg" dirty="0"/>
              <a:t>Признаци като забавяне на напредъка, заместване на договорени материали или необясними промени в обхвата могат да сочат към потенциални рискове. Внимателното наблюдение гарантира, че проектът остава прозрачен, отчетен и съобразен с предназначението си. Наблюдавайки отблизо, ние защитаваме публичните ресурси и гарантираме, че дейностите – например засаждането на нова растителност в нашия квартал – наистина носят стойност за общността и защитават околната среда.</a:t>
            </a:r>
            <a:endParaRPr dirty="0"/>
          </a:p>
        </p:txBody>
      </p:sp>
      <p:sp>
        <p:nvSpPr>
          <p:cNvPr id="96" name="Google Shape;96;g3a45da9d7e7_1_3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a7dbea6ce1_1_5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bg" b="1" dirty="0"/>
              <a:t>Верен отговор: </a:t>
            </a:r>
            <a:r>
              <a:rPr lang="bg" dirty="0"/>
              <a:t>C.</a:t>
            </a:r>
            <a:endParaRPr dirty="0"/>
          </a:p>
          <a:p>
            <a:pPr marL="0" marR="0" lvl="0" indent="0" algn="l" rtl="0">
              <a:lnSpc>
                <a:spcPct val="100000"/>
              </a:lnSpc>
              <a:spcBef>
                <a:spcPts val="0"/>
              </a:spcBef>
              <a:spcAft>
                <a:spcPts val="0"/>
              </a:spcAft>
              <a:buClr>
                <a:srgbClr val="000000"/>
              </a:buClr>
              <a:buSzPts val="1400"/>
              <a:buFont typeface="Arial"/>
              <a:buNone/>
            </a:pPr>
            <a:r>
              <a:rPr lang="bg" b="1" dirty="0"/>
              <a:t>Обосновка: </a:t>
            </a:r>
            <a:r>
              <a:rPr lang="bg" dirty="0"/>
              <a:t>Активното гражданско участие е от съществено значение за прозрачността. Чрез сравняване на действителния напредък с официалните планове, гражданите още на ранен етап могат да открият несъответствия. Тази бдителност засилва обществения контрол и възпира корупционните практики.</a:t>
            </a:r>
            <a:endParaRPr dirty="0"/>
          </a:p>
        </p:txBody>
      </p:sp>
      <p:sp>
        <p:nvSpPr>
          <p:cNvPr id="105" name="Google Shape;105;g3a7dbea6ce1_1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a7df22ecc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a7df22ecc4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Ще споделим с Вас една много вдъхновяваща история, показваща, че ние, гражданите, наистина можем да променим нещата. Тракай е регион в Литва, известен не само с красивите си замъци и езера, но и с богатата си смесица от гори и биоразнообразие. Целият район е част от Историческия национален парк Тракай, който обхваща гори, хълмове и влажни зони. Този парк е уникален – всъщност е единственият исторически национален парк в Европа и е признат както за културното си наследство, така и за природните си пейзажи.</a:t>
            </a:r>
            <a:endParaRPr sz="1100" dirty="0">
              <a:latin typeface="Arial"/>
              <a:ea typeface="Arial"/>
              <a:cs typeface="Arial"/>
              <a:sym typeface="Arial"/>
            </a:endParaRPr>
          </a:p>
          <a:p>
            <a:pPr marL="0" lvl="0" indent="0" algn="l" rtl="0">
              <a:spcBef>
                <a:spcPts val="1200"/>
              </a:spcBef>
              <a:spcAft>
                <a:spcPts val="0"/>
              </a:spcAft>
              <a:buClr>
                <a:schemeClr val="dk1"/>
              </a:buClr>
              <a:buSzPts val="1100"/>
              <a:buFont typeface="Arial"/>
              <a:buNone/>
            </a:pPr>
            <a:r>
              <a:rPr lang="bg" u="sng" dirty="0">
                <a:solidFill>
                  <a:schemeClr val="hlink"/>
                </a:solidFill>
                <a:hlinkClick r:id="rId3"/>
              </a:rPr>
              <a:t>https://www.daivarepeckaite.com/en/media-portfolio/chainsaw-landscaping-collaborative-project-on-biodiversity-funding-used-to-cut-trees-in-trakai/</a:t>
            </a:r>
            <a:r>
              <a:rPr lang="bg" dirty="0"/>
              <a:t> </a:t>
            </a:r>
            <a:endParaRPr dirty="0"/>
          </a:p>
          <a:p>
            <a:pPr marL="0" lvl="0" indent="0" algn="l" rtl="0">
              <a:spcBef>
                <a:spcPts val="0"/>
              </a:spcBef>
              <a:spcAft>
                <a:spcPts val="0"/>
              </a:spcAft>
              <a:buClr>
                <a:schemeClr val="dk1"/>
              </a:buClr>
              <a:buSzPts val="1100"/>
              <a:buFont typeface="Arial"/>
              <a:buNone/>
            </a:pPr>
            <a:r>
              <a:rPr lang="bg" u="sng" dirty="0">
                <a:solidFill>
                  <a:schemeClr val="hlink"/>
                </a:solidFill>
                <a:hlinkClick r:id="rId4"/>
              </a:rPr>
              <a:t>https://madeinvilnius.lt/en/news/district/tracks/the-court-finally-banned-the-cutting-and-felling-of-trees-in-the-old-town/</a:t>
            </a:r>
            <a:r>
              <a:rPr lang="bg" dirty="0"/>
              <a:t> </a:t>
            </a:r>
            <a:endParaRPr dirty="0"/>
          </a:p>
          <a:p>
            <a:pPr marL="0" lvl="0" indent="0" algn="l" rtl="0">
              <a:spcBef>
                <a:spcPts val="0"/>
              </a:spcBef>
              <a:spcAft>
                <a:spcPts val="0"/>
              </a:spcAft>
              <a:buClr>
                <a:schemeClr val="dk1"/>
              </a:buClr>
              <a:buSzPts val="1100"/>
              <a:buFont typeface="Arial"/>
              <a:buNone/>
            </a:pPr>
            <a:r>
              <a:rPr lang="bg" u="sng" dirty="0">
                <a:solidFill>
                  <a:schemeClr val="hlink"/>
                </a:solidFill>
                <a:hlinkClick r:id="rId5"/>
              </a:rPr>
              <a:t>https://www.greeneuropeanjeurnal.eu/more-harm-than-good-the-misuse-of-european-biodiversity-funds/</a:t>
            </a:r>
            <a:r>
              <a:rPr lang="bg" dirty="0"/>
              <a:t> </a:t>
            </a:r>
            <a:endParaRPr sz="1100" dirty="0">
              <a:latin typeface="Arial"/>
              <a:ea typeface="Arial"/>
              <a:cs typeface="Arial"/>
              <a:sym typeface="Arial"/>
            </a:endParaRPr>
          </a:p>
        </p:txBody>
      </p:sp>
      <p:sp>
        <p:nvSpPr>
          <p:cNvPr id="116" name="Google Shape;116;g3a7df22ecc4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a45da9d7e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a45da9d7e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t>В крайбрежния град Тракай, Литва, средствата от ЕС пристигнаха с обещание: опазване и възстановяване на биоразнообразието. Гражданите си представяха по-здрави гори, залесяване с местните растения и опазване на местообитанията.</a:t>
            </a:r>
            <a:endParaRPr dirty="0"/>
          </a:p>
          <a:p>
            <a:pPr marL="0" lvl="0" indent="0" algn="l" rtl="0">
              <a:lnSpc>
                <a:spcPct val="115000"/>
              </a:lnSpc>
              <a:spcBef>
                <a:spcPts val="1200"/>
              </a:spcBef>
              <a:spcAft>
                <a:spcPts val="0"/>
              </a:spcAft>
              <a:buClr>
                <a:schemeClr val="dk1"/>
              </a:buClr>
              <a:buSzPts val="1100"/>
              <a:buFont typeface="Arial"/>
              <a:buNone/>
            </a:pPr>
            <a:r>
              <a:rPr lang="bg" dirty="0"/>
              <a:t>Но когато проектите започнаха, реалността се оказа съвсем различна. Вместо екологично възстановяване, изпълнителите се намесиха с верижни триони и булдозери. Стотици дървета – много от тях здрави, някои дори защитени – бяха отсечени. Длъжностните лица твърдяха, че са „опасни“ или блокират пътеки, но местните жители видяха как любимата им зеленина изчезва. Гражданите, разхождащи се из парковете на Тракай, забелязаха несъответствието. Там, където очакваха възстановени местообитания, те откриха изкуствени тревни площи и бетонни пътеки. Средствата на ЕС за биоразнообразие бяха похарчени, но самото биоразнообразие беше по-бедно от преди.</a:t>
            </a:r>
            <a:endParaRPr dirty="0"/>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Документалистите и репортерите започнаха да разследват. Например, литовската журналистка Елена получи съобщения от активисти от цялата страна за изсичане на дървета и се фокусира върху Тракай като един от най-фрапиращите случаи. Заедно с колеги тя разкри, че със средствата на ЕС за биоразнообразие е злоупотребено и вместо това финансирането е било за премахване на дървета в защитен национален парк.</a:t>
            </a:r>
            <a:endParaRPr sz="1100" dirty="0">
              <a:latin typeface="Arial"/>
              <a:ea typeface="Arial"/>
              <a:cs typeface="Arial"/>
              <a:sym typeface="Arial"/>
            </a:endParaRPr>
          </a:p>
          <a:p>
            <a:pPr marL="0" lvl="0" indent="0" algn="l" rtl="0">
              <a:spcBef>
                <a:spcPts val="1200"/>
              </a:spcBef>
              <a:spcAft>
                <a:spcPts val="0"/>
              </a:spcAft>
              <a:buClr>
                <a:schemeClr val="dk1"/>
              </a:buClr>
              <a:buSzPts val="1100"/>
              <a:buFont typeface="Arial"/>
              <a:buNone/>
            </a:pPr>
            <a:r>
              <a:rPr lang="bg" u="sng" dirty="0">
                <a:solidFill>
                  <a:schemeClr val="hlink"/>
                </a:solidFill>
                <a:hlinkClick r:id="rId3"/>
              </a:rPr>
              <a:t>https://www.daivarepeckaite.com/en/media-portfolio/chainsaw-landscaping-collaborative-project-on-biodiversity-funding-used-to-cut-trees-in-trakai/</a:t>
            </a:r>
            <a:r>
              <a:rPr lang="bg" dirty="0"/>
              <a:t> </a:t>
            </a:r>
            <a:endParaRPr dirty="0"/>
          </a:p>
          <a:p>
            <a:pPr marL="0" lvl="0" indent="0" algn="l" rtl="0">
              <a:spcBef>
                <a:spcPts val="0"/>
              </a:spcBef>
              <a:spcAft>
                <a:spcPts val="0"/>
              </a:spcAft>
              <a:buClr>
                <a:schemeClr val="dk1"/>
              </a:buClr>
              <a:buSzPts val="1100"/>
              <a:buFont typeface="Arial"/>
              <a:buNone/>
            </a:pPr>
            <a:r>
              <a:rPr lang="bg" u="sng" dirty="0">
                <a:solidFill>
                  <a:schemeClr val="hlink"/>
                </a:solidFill>
                <a:hlinkClick r:id="rId4"/>
              </a:rPr>
              <a:t>https://madeinvilnius.lt/en/news/district/tracks/the-court-finally-banned-the-cutting-and-felling-of-trees-in-the-old-town/</a:t>
            </a:r>
            <a:r>
              <a:rPr lang="bg" dirty="0"/>
              <a:t> </a:t>
            </a:r>
            <a:endParaRPr dirty="0"/>
          </a:p>
          <a:p>
            <a:pPr marL="0" lvl="0" indent="0" algn="l" rtl="0">
              <a:spcBef>
                <a:spcPts val="0"/>
              </a:spcBef>
              <a:spcAft>
                <a:spcPts val="0"/>
              </a:spcAft>
              <a:buClr>
                <a:schemeClr val="dk1"/>
              </a:buClr>
              <a:buSzPts val="1100"/>
              <a:buFont typeface="Arial"/>
              <a:buNone/>
            </a:pPr>
            <a:r>
              <a:rPr lang="bg" u="sng" dirty="0">
                <a:solidFill>
                  <a:schemeClr val="hlink"/>
                </a:solidFill>
                <a:hlinkClick r:id="rId5"/>
              </a:rPr>
              <a:t>https://www.greeneuropeanjeurnal.eu/more-harm-than-good-the-misuse-of-european-biodiversity-funds/</a:t>
            </a:r>
            <a:r>
              <a:rPr lang="bg" dirty="0"/>
              <a:t> </a:t>
            </a:r>
            <a:endParaRPr dirty="0"/>
          </a:p>
        </p:txBody>
      </p:sp>
      <p:sp>
        <p:nvSpPr>
          <p:cNvPr id="126" name="Google Shape;126;g3a45da9d7e7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a7df22ecc4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a7df22ecc4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bg" dirty="0"/>
              <a:t>Това е класически пример за корупционен модел 2 – </a:t>
            </a:r>
            <a:r>
              <a:rPr lang="bg-BG" sz="1200" b="0" i="0" u="none" strike="noStrike" cap="none" dirty="0">
                <a:solidFill>
                  <a:schemeClr val="dk1"/>
                </a:solidFill>
                <a:effectLst/>
                <a:latin typeface="Calibri"/>
                <a:ea typeface="Calibri"/>
                <a:cs typeface="Calibri"/>
                <a:sym typeface="Calibri"/>
              </a:rPr>
              <a:t>Некачествено или непълно изпълнение в сравнение с разплатеното</a:t>
            </a:r>
            <a:r>
              <a:rPr lang="bg" dirty="0"/>
              <a:t>. Средствата бяха отпуснати за защита на биоразнообразието, но вместо това бяха използвани за унищожаване на дървета, пръскане с хербициди и полагане на бетоннови настилки. Гражданите в крайна сметка платиха за проект, който не само не донесе екологични ползи, но и активно навреди на околната среда. Когато резултатите не съответстват на заявените цели – това е несъмненна „червена лампичка“ – средствата за опазване на биоразнообразието са отишли за финансиране на строителство – това е несъответствие, което определено буди съмнения.</a:t>
            </a:r>
            <a:endParaRPr dirty="0"/>
          </a:p>
          <a:p>
            <a:pPr marL="0" lvl="0" indent="0" algn="l" rtl="0">
              <a:lnSpc>
                <a:spcPct val="115000"/>
              </a:lnSpc>
              <a:spcBef>
                <a:spcPts val="1400"/>
              </a:spcBef>
              <a:spcAft>
                <a:spcPts val="0"/>
              </a:spcAft>
              <a:buClr>
                <a:schemeClr val="dk1"/>
              </a:buClr>
              <a:buSzPts val="1100"/>
              <a:buFont typeface="Arial"/>
              <a:buNone/>
            </a:pPr>
            <a:r>
              <a:rPr lang="bg" sz="1300" dirty="0">
                <a:latin typeface="Arial"/>
                <a:ea typeface="Arial"/>
                <a:cs typeface="Arial"/>
                <a:sym typeface="Arial"/>
              </a:rPr>
              <a:t>Как беше разкрито?</a:t>
            </a:r>
            <a:endParaRPr sz="13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Кампании на активисти: Местни активисти публично се противопоставиха на строителството, посочвайки, че старият град на Тракай рискува да загуби една пета от дърветата на територията си.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Медийни разследвания: Журналисти документираха несъответствията между целите на финансирането от ЕС и действителното унищожаване на биоразнообразието.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Правни действия: Намесиха се екологичните власти и в крайна сметка административният съд на окръга на Вилнюс отмени разрешителните за сеч на дървета в стария град на Тракай.</a:t>
            </a:r>
            <a:endParaRPr sz="1100" dirty="0">
              <a:latin typeface="Arial"/>
              <a:ea typeface="Arial"/>
              <a:cs typeface="Arial"/>
              <a:sym typeface="Arial"/>
            </a:endParaRPr>
          </a:p>
          <a:p>
            <a:pPr marL="0" lvl="0" indent="0" algn="l" rtl="0">
              <a:spcBef>
                <a:spcPts val="1200"/>
              </a:spcBef>
              <a:spcAft>
                <a:spcPts val="0"/>
              </a:spcAft>
              <a:buNone/>
            </a:pPr>
            <a:r>
              <a:rPr lang="bg" u="sng" dirty="0">
                <a:solidFill>
                  <a:schemeClr val="hlink"/>
                </a:solidFill>
                <a:hlinkClick r:id="rId3"/>
              </a:rPr>
              <a:t>https://www.daivarepeckaite.com/en/media-portfolio/chainsaw-landscaping-collaborative-project-on-biodiversity-funding-used-to-cut-trees-in-trakai/</a:t>
            </a:r>
            <a:r>
              <a:rPr lang="bg" dirty="0"/>
              <a:t> </a:t>
            </a:r>
            <a:endParaRPr dirty="0"/>
          </a:p>
          <a:p>
            <a:pPr marL="0" lvl="0" indent="0" algn="l" rtl="0">
              <a:spcBef>
                <a:spcPts val="0"/>
              </a:spcBef>
              <a:spcAft>
                <a:spcPts val="0"/>
              </a:spcAft>
              <a:buNone/>
            </a:pPr>
            <a:r>
              <a:rPr lang="bg" u="sng" dirty="0">
                <a:solidFill>
                  <a:schemeClr val="hlink"/>
                </a:solidFill>
                <a:hlinkClick r:id="rId4"/>
              </a:rPr>
              <a:t>https://madeinvilnius.lt/en/news/district/tracks/the-court-finally-banned-the-cutting-and-felling-of-trees-in-the-old-town/</a:t>
            </a:r>
            <a:r>
              <a:rPr lang="bg" dirty="0"/>
              <a:t> </a:t>
            </a:r>
            <a:endParaRPr dirty="0"/>
          </a:p>
          <a:p>
            <a:pPr marL="0" lvl="0" indent="0" algn="l" rtl="0">
              <a:spcBef>
                <a:spcPts val="0"/>
              </a:spcBef>
              <a:spcAft>
                <a:spcPts val="0"/>
              </a:spcAft>
              <a:buNone/>
            </a:pPr>
            <a:r>
              <a:rPr lang="bg" u="sng" dirty="0">
                <a:solidFill>
                  <a:schemeClr val="hlink"/>
                </a:solidFill>
                <a:hlinkClick r:id="rId5"/>
              </a:rPr>
              <a:t>https://www.greeneuropeanjeurnal.eu/more-harm-than-good-the-misuse-of-european-biodiversity-funds/</a:t>
            </a:r>
            <a:r>
              <a:rPr lang="bg" dirty="0"/>
              <a:t> </a:t>
            </a:r>
            <a:endParaRPr dirty="0"/>
          </a:p>
          <a:p>
            <a:pPr marL="0" lvl="0" indent="0" algn="l" rtl="0">
              <a:spcBef>
                <a:spcPts val="0"/>
              </a:spcBef>
              <a:spcAft>
                <a:spcPts val="0"/>
              </a:spcAft>
              <a:buNone/>
            </a:pPr>
            <a:endParaRPr dirty="0"/>
          </a:p>
        </p:txBody>
      </p:sp>
      <p:sp>
        <p:nvSpPr>
          <p:cNvPr id="137" name="Google Shape;137;g3a7df22ecc4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a45da9d7e7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a45da9d7e7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bg" dirty="0"/>
              <a:t>Друг пример – този път о Албания. Правителството подписва договори за три големи инсинератора за отпадъци в Тирана, Фиер и Елбасан. Инсинераторите бяха представени като самодостатъчни инсталации за оползотворяване на енергия: при достатъчно количество отпадъци за изгаряне – средствата, спечелени от продажбата на енергия, биха могли да се използват за поддържане на работата на инсинератора.</a:t>
            </a:r>
            <a:endParaRPr dirty="0"/>
          </a:p>
          <a:p>
            <a:pPr marL="0" lvl="0" indent="0" algn="l" rtl="0">
              <a:spcBef>
                <a:spcPts val="0"/>
              </a:spcBef>
              <a:spcAft>
                <a:spcPts val="0"/>
              </a:spcAft>
              <a:buNone/>
            </a:pPr>
            <a:r>
              <a:rPr lang="bg" dirty="0"/>
              <a:t>Тези проекти бяха представени като модерни решения на кризата с отпадъците в страната и огромни суми публични средства бяха изплатени в аванс. Но когато гражданите се огледаха, какво видяха? Празни строителни площадки, полузавършени съоръжения и инсталации, които просто не работеха. Обещаната инфраструктура така и не беше построена, а плащанията продължиха да текат. По това време двата инсинератора в Елбасан и Фиер работят на непълен капацитет, докато съоръжението в Тирана разполага само със сметище, но не и с инсинератор. Според интервюираните, и на трите места не се извършват нито екологични инспекции, нито проверки на място.</a:t>
            </a:r>
            <a:endParaRPr dirty="0"/>
          </a:p>
          <a:p>
            <a:pPr marL="0" lvl="0" indent="0" algn="l" rtl="0">
              <a:spcBef>
                <a:spcPts val="0"/>
              </a:spcBef>
              <a:spcAft>
                <a:spcPts val="0"/>
              </a:spcAft>
              <a:buNone/>
            </a:pPr>
            <a:r>
              <a:rPr lang="bg" dirty="0"/>
              <a:t>Количеството рециклирани отпадъци е намаляло. Освен това – различните видове отпадъци не се разделят, тъй като стратегията е била разработена за изгаряне на всички отпадъци заедно, което означава значително замърсяване на околната среда.</a:t>
            </a:r>
            <a:endParaRPr dirty="0"/>
          </a:p>
          <a:p>
            <a:pPr marL="0" lvl="0" indent="0" algn="l" rtl="0">
              <a:spcBef>
                <a:spcPts val="0"/>
              </a:spcBef>
              <a:spcAft>
                <a:spcPts val="0"/>
              </a:spcAft>
              <a:buNone/>
            </a:pPr>
            <a:r>
              <a:rPr lang="bg" dirty="0"/>
              <a:t>Това е учебникарски случай на корупция, при който средствата излизат публичната хазна, но обещаният резултат е или некачествен, или изобщо не е постигнат. За обикновените хора това означаваше плащане за празни обещания, докато средствата продължавата да се разхищават.</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bg" sz="1400" u="sng" dirty="0">
                <a:solidFill>
                  <a:schemeClr val="hlink"/>
                </a:solidFill>
                <a:latin typeface="Arial"/>
                <a:ea typeface="Arial"/>
                <a:cs typeface="Arial"/>
                <a:sym typeface="Arial"/>
                <a:hlinkClick r:id="rId3"/>
              </a:rPr>
              <a:t>https://acqj.al/en/elbasan-inceneratori-qe-nuk-djeg/</a:t>
            </a:r>
            <a:r>
              <a:rPr lang="bg" sz="1400" dirty="0">
                <a:latin typeface="Arial"/>
                <a:ea typeface="Arial"/>
                <a:cs typeface="Arial"/>
                <a:sym typeface="Arial"/>
              </a:rPr>
              <a:t> </a:t>
            </a:r>
            <a:endParaRPr dirty="0"/>
          </a:p>
        </p:txBody>
      </p:sp>
      <p:sp>
        <p:nvSpPr>
          <p:cNvPr id="149" name="Google Shape;149;g3a45da9d7e7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a812f62ff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a812f62ff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bg" dirty="0"/>
              <a:t>Рискът от корупционни практики при този случай е породен, в това число, и от начина, по който са били съставени тези договори. Например, не са б</a:t>
            </a:r>
            <a:r>
              <a:rPr lang="bg-BG" dirty="0"/>
              <a:t>и</a:t>
            </a:r>
            <a:r>
              <a:rPr lang="bg" dirty="0"/>
              <a:t>ли разписани правила, обвързващи плащанията с действителния напредък на изпълнението. Освен това договорите били сключени в евро, което означавало, че властите е трябвало да покрият всички разходи за конвертиране на валута при разплащанията.</a:t>
            </a:r>
            <a:endParaRPr dirty="0"/>
          </a:p>
        </p:txBody>
      </p:sp>
      <p:sp>
        <p:nvSpPr>
          <p:cNvPr id="161" name="Google Shape;161;g3a812f62ff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3"/>
        <p:cNvGrpSpPr/>
        <p:nvPr/>
      </p:nvGrpSpPr>
      <p:grpSpPr>
        <a:xfrm>
          <a:off x="0" y="0"/>
          <a:ext cx="0" cy="0"/>
          <a:chOff x="0" y="0"/>
          <a:chExt cx="0" cy="0"/>
        </a:xfrm>
      </p:grpSpPr>
      <p:sp>
        <p:nvSpPr>
          <p:cNvPr id="14" name="Google Shape;14;p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 name="Google Shape;15;p9"/>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50B4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 name="Google Shape;17;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 name="Google Shape;66;p1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 name="Google Shape;67;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8" name="Google Shape;68;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69"/>
        <p:cNvGrpSpPr/>
        <p:nvPr/>
      </p:nvGrpSpPr>
      <p:grpSpPr>
        <a:xfrm>
          <a:off x="0" y="0"/>
          <a:ext cx="0" cy="0"/>
          <a:chOff x="0" y="0"/>
          <a:chExt cx="0" cy="0"/>
        </a:xfrm>
      </p:grpSpPr>
      <p:sp>
        <p:nvSpPr>
          <p:cNvPr id="70" name="Google Shape;70;g3a45da9d7e7_0_74"/>
          <p:cNvSpPr txBox="1">
            <a:spLocks noGrp="1"/>
          </p:cNvSpPr>
          <p:nvPr>
            <p:ph type="dt" idx="10"/>
          </p:nvPr>
        </p:nvSpPr>
        <p:spPr>
          <a:xfrm>
            <a:off x="609600" y="6245225"/>
            <a:ext cx="2844900" cy="4764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g3a45da9d7e7_0_7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18"/>
        <p:cNvGrpSpPr/>
        <p:nvPr/>
      </p:nvGrpSpPr>
      <p:grpSpPr>
        <a:xfrm>
          <a:off x="0" y="0"/>
          <a:ext cx="0" cy="0"/>
          <a:chOff x="0" y="0"/>
          <a:chExt cx="0" cy="0"/>
        </a:xfrm>
      </p:grpSpPr>
      <p:sp>
        <p:nvSpPr>
          <p:cNvPr id="19" name="Google Shape;19;p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 name="Google Shape;20;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1" name="Google Shape;21;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2" name="Google Shape;22;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 name="Google Shape;23;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Blue and white text on a black background&#10;&#10;AI-generated content may be incorrect.">
            <a:extLst>
              <a:ext uri="{FF2B5EF4-FFF2-40B4-BE49-F238E27FC236}">
                <a16:creationId xmlns:a16="http://schemas.microsoft.com/office/drawing/2014/main" id="{C1AC0060-8F5F-F3D6-5810-E11462008456}"/>
              </a:ext>
            </a:extLst>
          </p:cNvPr>
          <p:cNvPicPr>
            <a:picLocks noChangeAspect="1"/>
          </p:cNvPicPr>
          <p:nvPr userDrawn="1"/>
        </p:nvPicPr>
        <p:blipFill>
          <a:blip r:embed="rId2"/>
          <a:stretch>
            <a:fillRect/>
          </a:stretch>
        </p:blipFill>
        <p:spPr>
          <a:xfrm>
            <a:off x="609600" y="6220156"/>
            <a:ext cx="2388502" cy="52638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25"/>
        <p:cNvGrpSpPr/>
        <p:nvPr/>
      </p:nvGrpSpPr>
      <p:grpSpPr>
        <a:xfrm>
          <a:off x="0" y="0"/>
          <a:ext cx="0" cy="0"/>
          <a:chOff x="0" y="0"/>
          <a:chExt cx="0" cy="0"/>
        </a:xfrm>
      </p:grpSpPr>
      <p:sp>
        <p:nvSpPr>
          <p:cNvPr id="26" name="Google Shape;26;p10"/>
          <p:cNvSpPr txBox="1">
            <a:spLocks noGrp="1"/>
          </p:cNvSpPr>
          <p:nvPr>
            <p:ph type="ctrTitle"/>
          </p:nvPr>
        </p:nvSpPr>
        <p:spPr>
          <a:xfrm>
            <a:off x="914400" y="1700809"/>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10"/>
          <p:cNvSpPr txBox="1">
            <a:spLocks noGrp="1"/>
          </p:cNvSpPr>
          <p:nvPr>
            <p:ph type="subTitle" idx="1"/>
          </p:nvPr>
        </p:nvSpPr>
        <p:spPr>
          <a:xfrm>
            <a:off x="1828800" y="3284984"/>
            <a:ext cx="8534400" cy="129614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404040"/>
              </a:buClr>
              <a:buSzPts val="3200"/>
              <a:buFont typeface="Arial"/>
              <a:buNone/>
              <a:defRPr/>
            </a:lvl1pPr>
            <a:lvl2pPr lvl="1" algn="ctr">
              <a:lnSpc>
                <a:spcPct val="100000"/>
              </a:lnSpc>
              <a:spcBef>
                <a:spcPts val="560"/>
              </a:spcBef>
              <a:spcAft>
                <a:spcPts val="0"/>
              </a:spcAft>
              <a:buClr>
                <a:srgbClr val="404040"/>
              </a:buClr>
              <a:buSzPts val="2800"/>
              <a:buFont typeface="Arial"/>
              <a:buNone/>
              <a:defRPr/>
            </a:lvl2pPr>
            <a:lvl3pPr lvl="2" algn="ctr">
              <a:lnSpc>
                <a:spcPct val="100000"/>
              </a:lnSpc>
              <a:spcBef>
                <a:spcPts val="480"/>
              </a:spcBef>
              <a:spcAft>
                <a:spcPts val="0"/>
              </a:spcAft>
              <a:buClr>
                <a:srgbClr val="404040"/>
              </a:buClr>
              <a:buSzPts val="2400"/>
              <a:buFont typeface="Arial"/>
              <a:buNone/>
              <a:defRPr/>
            </a:lvl3pPr>
            <a:lvl4pPr lvl="3" algn="ctr">
              <a:lnSpc>
                <a:spcPct val="100000"/>
              </a:lnSpc>
              <a:spcBef>
                <a:spcPts val="400"/>
              </a:spcBef>
              <a:spcAft>
                <a:spcPts val="0"/>
              </a:spcAft>
              <a:buClr>
                <a:srgbClr val="404040"/>
              </a:buClr>
              <a:buSzPts val="2000"/>
              <a:buFont typeface="Arial"/>
              <a:buNone/>
              <a:defRPr/>
            </a:lvl4pPr>
            <a:lvl5pPr lvl="4" algn="ctr">
              <a:lnSpc>
                <a:spcPct val="100000"/>
              </a:lnSpc>
              <a:spcBef>
                <a:spcPts val="400"/>
              </a:spcBef>
              <a:spcAft>
                <a:spcPts val="0"/>
              </a:spcAft>
              <a:buClr>
                <a:srgbClr val="404040"/>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28" name="Google Shape;28;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 name="Google Shape;29;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30"/>
        <p:cNvGrpSpPr/>
        <p:nvPr/>
      </p:nvGrpSpPr>
      <p:grpSpPr>
        <a:xfrm>
          <a:off x="0" y="0"/>
          <a:ext cx="0" cy="0"/>
          <a:chOff x="0" y="0"/>
          <a:chExt cx="0" cy="0"/>
        </a:xfrm>
      </p:grpSpPr>
      <p:sp>
        <p:nvSpPr>
          <p:cNvPr id="31" name="Google Shape;31;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404040"/>
              </a:buClr>
              <a:buSzPts val="2000"/>
              <a:buFont typeface="Arial"/>
              <a:buNone/>
              <a:defRPr sz="2000"/>
            </a:lvl1pPr>
            <a:lvl2pPr marL="914400" lvl="1" indent="-228600" algn="l">
              <a:lnSpc>
                <a:spcPct val="100000"/>
              </a:lnSpc>
              <a:spcBef>
                <a:spcPts val="360"/>
              </a:spcBef>
              <a:spcAft>
                <a:spcPts val="0"/>
              </a:spcAft>
              <a:buClr>
                <a:srgbClr val="404040"/>
              </a:buClr>
              <a:buSzPts val="1800"/>
              <a:buFont typeface="Arial"/>
              <a:buNone/>
              <a:defRPr sz="1800"/>
            </a:lvl2pPr>
            <a:lvl3pPr marL="1371600" lvl="2" indent="-228600" algn="l">
              <a:lnSpc>
                <a:spcPct val="100000"/>
              </a:lnSpc>
              <a:spcBef>
                <a:spcPts val="320"/>
              </a:spcBef>
              <a:spcAft>
                <a:spcPts val="0"/>
              </a:spcAft>
              <a:buClr>
                <a:srgbClr val="404040"/>
              </a:buClr>
              <a:buSzPts val="1600"/>
              <a:buFont typeface="Arial"/>
              <a:buNone/>
              <a:defRPr sz="1600"/>
            </a:lvl3pPr>
            <a:lvl4pPr marL="1828800" lvl="3" indent="-228600" algn="l">
              <a:lnSpc>
                <a:spcPct val="100000"/>
              </a:lnSpc>
              <a:spcBef>
                <a:spcPts val="280"/>
              </a:spcBef>
              <a:spcAft>
                <a:spcPts val="0"/>
              </a:spcAft>
              <a:buClr>
                <a:srgbClr val="404040"/>
              </a:buClr>
              <a:buSzPts val="1400"/>
              <a:buFont typeface="Arial"/>
              <a:buNone/>
              <a:defRPr sz="1400"/>
            </a:lvl4pPr>
            <a:lvl5pPr marL="2286000" lvl="4" indent="-228600" algn="l">
              <a:lnSpc>
                <a:spcPct val="100000"/>
              </a:lnSpc>
              <a:spcBef>
                <a:spcPts val="280"/>
              </a:spcBef>
              <a:spcAft>
                <a:spcPts val="0"/>
              </a:spcAft>
              <a:buClr>
                <a:srgbClr val="404040"/>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3" name="Google Shape;33;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 name="Google Shape;34;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5"/>
        <p:cNvGrpSpPr/>
        <p:nvPr/>
      </p:nvGrpSpPr>
      <p:grpSpPr>
        <a:xfrm>
          <a:off x="0" y="0"/>
          <a:ext cx="0" cy="0"/>
          <a:chOff x="0" y="0"/>
          <a:chExt cx="0" cy="0"/>
        </a:xfrm>
      </p:grpSpPr>
      <p:sp>
        <p:nvSpPr>
          <p:cNvPr id="36" name="Google Shape;36;p12"/>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7" name="Google Shape;37;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38" name="Google Shape;38;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39" name="Google Shape;39;p1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0" name="Google Shape;40;p1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1" name="Google Shape;41;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2" name="Google Shape;42;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5" name="Google Shape;45;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6" name="Google Shape;46;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7"/>
        <p:cNvGrpSpPr/>
        <p:nvPr/>
      </p:nvGrpSpPr>
      <p:grpSpPr>
        <a:xfrm>
          <a:off x="0" y="0"/>
          <a:ext cx="0" cy="0"/>
          <a:chOff x="0" y="0"/>
          <a:chExt cx="0" cy="0"/>
        </a:xfrm>
      </p:grpSpPr>
      <p:sp>
        <p:nvSpPr>
          <p:cNvPr id="48" name="Google Shape;48;p14"/>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 name="Google Shape;49;p1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04040"/>
              </a:buClr>
              <a:buSzPts val="3200"/>
              <a:buFont typeface="Arial"/>
              <a:buChar char="•"/>
              <a:defRPr sz="3200"/>
            </a:lvl1pPr>
            <a:lvl2pPr marL="914400" lvl="1" indent="-406400" algn="l">
              <a:lnSpc>
                <a:spcPct val="100000"/>
              </a:lnSpc>
              <a:spcBef>
                <a:spcPts val="560"/>
              </a:spcBef>
              <a:spcAft>
                <a:spcPts val="0"/>
              </a:spcAft>
              <a:buClr>
                <a:srgbClr val="404040"/>
              </a:buClr>
              <a:buSzPts val="2800"/>
              <a:buFont typeface="Arial"/>
              <a:buChar char="–"/>
              <a:defRPr sz="2800"/>
            </a:lvl2pPr>
            <a:lvl3pPr marL="1371600" lvl="2" indent="-381000" algn="l">
              <a:lnSpc>
                <a:spcPct val="100000"/>
              </a:lnSpc>
              <a:spcBef>
                <a:spcPts val="480"/>
              </a:spcBef>
              <a:spcAft>
                <a:spcPts val="0"/>
              </a:spcAft>
              <a:buClr>
                <a:srgbClr val="404040"/>
              </a:buClr>
              <a:buSzPts val="2400"/>
              <a:buFont typeface="Arial"/>
              <a:buChar char="•"/>
              <a:defRPr sz="2400"/>
            </a:lvl3pPr>
            <a:lvl4pPr marL="1828800" lvl="3" indent="-355600" algn="l">
              <a:lnSpc>
                <a:spcPct val="100000"/>
              </a:lnSpc>
              <a:spcBef>
                <a:spcPts val="400"/>
              </a:spcBef>
              <a:spcAft>
                <a:spcPts val="0"/>
              </a:spcAft>
              <a:buClr>
                <a:srgbClr val="404040"/>
              </a:buClr>
              <a:buSzPts val="2000"/>
              <a:buFont typeface="Arial"/>
              <a:buChar char="–"/>
              <a:defRPr sz="2000"/>
            </a:lvl4pPr>
            <a:lvl5pPr marL="2286000" lvl="4" indent="-355600" algn="l">
              <a:lnSpc>
                <a:spcPct val="100000"/>
              </a:lnSpc>
              <a:spcBef>
                <a:spcPts val="400"/>
              </a:spcBef>
              <a:spcAft>
                <a:spcPts val="0"/>
              </a:spcAft>
              <a:buClr>
                <a:srgbClr val="404040"/>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50" name="Google Shape;50;p14"/>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1" name="Google Shape;51;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2" name="Google Shape;52;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 name="Google Shape;55;p15"/>
          <p:cNvSpPr>
            <a:spLocks noGrp="1"/>
          </p:cNvSpPr>
          <p:nvPr>
            <p:ph type="pic" idx="2"/>
          </p:nvPr>
        </p:nvSpPr>
        <p:spPr>
          <a:xfrm>
            <a:off x="2389717" y="612775"/>
            <a:ext cx="7315200" cy="4114800"/>
          </a:xfrm>
          <a:prstGeom prst="rect">
            <a:avLst/>
          </a:prstGeom>
          <a:noFill/>
          <a:ln>
            <a:noFill/>
          </a:ln>
        </p:spPr>
      </p:sp>
      <p:sp>
        <p:nvSpPr>
          <p:cNvPr id="56" name="Google Shape;56;p1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7" name="Google Shape;57;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8" name="Google Shape;58;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 name="Google Shape;61;p16"/>
          <p:cNvSpPr txBox="1">
            <a:spLocks noGrp="1"/>
          </p:cNvSpPr>
          <p:nvPr>
            <p:ph type="body" idx="1"/>
          </p:nvPr>
        </p:nvSpPr>
        <p:spPr>
          <a:xfrm rot="5400000">
            <a:off x="3833019" y="-1738633"/>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 name="Google Shape;62;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3" name="Google Shape;63;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04040"/>
              </a:buClr>
              <a:buSzPts val="3200"/>
              <a:buFont typeface="Arial"/>
              <a:buChar char="•"/>
              <a:defRPr sz="3200" b="0" i="0" u="none" strike="noStrike" cap="none">
                <a:solidFill>
                  <a:srgbClr val="404040"/>
                </a:solidFill>
                <a:latin typeface="Arial"/>
                <a:ea typeface="Arial"/>
                <a:cs typeface="Arial"/>
                <a:sym typeface="Arial"/>
              </a:defRPr>
            </a:lvl1pPr>
            <a:lvl2pPr marL="914400" marR="0" lvl="1" indent="-406400" algn="l" rtl="0">
              <a:lnSpc>
                <a:spcPct val="100000"/>
              </a:lnSpc>
              <a:spcBef>
                <a:spcPts val="560"/>
              </a:spcBef>
              <a:spcAft>
                <a:spcPts val="0"/>
              </a:spcAft>
              <a:buClr>
                <a:srgbClr val="404040"/>
              </a:buClr>
              <a:buSzPts val="2800"/>
              <a:buFont typeface="Arial"/>
              <a:buChar char="–"/>
              <a:defRPr sz="2800" b="0" i="0" u="none" strike="noStrike" cap="none">
                <a:solidFill>
                  <a:srgbClr val="404040"/>
                </a:solidFill>
                <a:latin typeface="Arial"/>
                <a:ea typeface="Arial"/>
                <a:cs typeface="Arial"/>
                <a:sym typeface="Arial"/>
              </a:defRPr>
            </a:lvl2pPr>
            <a:lvl3pPr marL="1371600" marR="0" lvl="2" indent="-381000" algn="l" rtl="0">
              <a:lnSpc>
                <a:spcPct val="100000"/>
              </a:lnSpc>
              <a:spcBef>
                <a:spcPts val="48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3pPr>
            <a:lvl4pPr marL="1828800" marR="0" lvl="3"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4pPr>
            <a:lvl5pPr marL="2286000" marR="0" lvl="4"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uokik.gov.pl/pompy-ciepla-wspolne-dzialania-uokik-ih-i-ka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3a7ed277857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1</a:t>
            </a:fld>
            <a:endParaRPr lang="bg-BG" noProof="0" dirty="0"/>
          </a:p>
        </p:txBody>
      </p:sp>
      <p:sp>
        <p:nvSpPr>
          <p:cNvPr id="78" name="Google Shape;78;g3a7ed277857_0_0"/>
          <p:cNvSpPr/>
          <p:nvPr/>
        </p:nvSpPr>
        <p:spPr>
          <a:xfrm>
            <a:off x="0" y="0"/>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lang="bg-BG" sz="1800" b="0" i="0" u="none" strike="noStrike" cap="none" noProof="0" dirty="0">
              <a:solidFill>
                <a:srgbClr val="000000"/>
              </a:solidFill>
              <a:latin typeface="Arial"/>
              <a:ea typeface="Arial"/>
              <a:cs typeface="Arial"/>
              <a:sym typeface="Arial"/>
            </a:endParaRPr>
          </a:p>
        </p:txBody>
      </p:sp>
      <p:sp>
        <p:nvSpPr>
          <p:cNvPr id="79" name="Google Shape;79;g3a7ed277857_0_0"/>
          <p:cNvSpPr/>
          <p:nvPr/>
        </p:nvSpPr>
        <p:spPr>
          <a:xfrm>
            <a:off x="0" y="304800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lang="bg-BG" sz="1800" b="0" i="0" u="none" strike="noStrike" cap="none" noProof="0" dirty="0">
              <a:solidFill>
                <a:srgbClr val="000000"/>
              </a:solidFill>
              <a:latin typeface="Arial"/>
              <a:ea typeface="Arial"/>
              <a:cs typeface="Arial"/>
              <a:sym typeface="Arial"/>
            </a:endParaRPr>
          </a:p>
        </p:txBody>
      </p:sp>
      <p:pic>
        <p:nvPicPr>
          <p:cNvPr id="80" name="Google Shape;80;g3a7ed277857_0_0" descr="Ein Bild, das Logo, Grafiken, Schrift, Grafikdesign enthält.&#10;&#10;Automatisch generierte Beschreibung"/>
          <p:cNvPicPr preferRelativeResize="0"/>
          <p:nvPr/>
        </p:nvPicPr>
        <p:blipFill rotWithShape="1">
          <a:blip r:embed="rId3">
            <a:alphaModFix/>
          </a:blip>
          <a:srcRect/>
          <a:stretch/>
        </p:blipFill>
        <p:spPr>
          <a:xfrm>
            <a:off x="6487294" y="0"/>
            <a:ext cx="5487563" cy="6858002"/>
          </a:xfrm>
          <a:prstGeom prst="rect">
            <a:avLst/>
          </a:prstGeom>
          <a:noFill/>
          <a:ln>
            <a:noFill/>
          </a:ln>
        </p:spPr>
      </p:pic>
      <p:sp>
        <p:nvSpPr>
          <p:cNvPr id="82" name="Google Shape;82;g3a7ed277857_0_0"/>
          <p:cNvSpPr txBox="1"/>
          <p:nvPr/>
        </p:nvSpPr>
        <p:spPr>
          <a:xfrm>
            <a:off x="1126650" y="2000525"/>
            <a:ext cx="5426400" cy="333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bg-BG" sz="3600" b="1" i="0" u="none" strike="noStrike" cap="none" noProof="0" dirty="0">
                <a:solidFill>
                  <a:srgbClr val="404040"/>
                </a:solidFill>
                <a:latin typeface="Cambria"/>
                <a:ea typeface="Cambria"/>
                <a:cs typeface="Cambria"/>
                <a:sym typeface="Cambria"/>
              </a:rPr>
              <a:t>Модул 4.</a:t>
            </a:r>
            <a:r>
              <a:rPr lang="bg-BG" sz="3600" b="1" noProof="0" dirty="0">
                <a:solidFill>
                  <a:srgbClr val="404040"/>
                </a:solidFill>
                <a:latin typeface="Cambria"/>
                <a:ea typeface="Cambria"/>
                <a:cs typeface="Cambria"/>
                <a:sym typeface="Cambria"/>
              </a:rPr>
              <a:t>6</a:t>
            </a:r>
            <a:endParaRPr lang="bg-BG" noProof="0" dirty="0"/>
          </a:p>
          <a:p>
            <a:pPr lvl="0">
              <a:buSzPts val="3600"/>
            </a:pPr>
            <a:r>
              <a:rPr lang="bg-BG" sz="3600" b="1" noProof="0" dirty="0">
                <a:solidFill>
                  <a:srgbClr val="404040"/>
                </a:solidFill>
                <a:latin typeface="Cambria"/>
                <a:ea typeface="Cambria"/>
                <a:cs typeface="Cambria"/>
                <a:sym typeface="Cambria"/>
              </a:rPr>
              <a:t>Обществени поръчки за опазване на околната среда и климата</a:t>
            </a:r>
          </a:p>
          <a:p>
            <a:pPr marL="0" marR="0" lvl="0" indent="0" algn="l" rtl="0">
              <a:lnSpc>
                <a:spcPct val="100000"/>
              </a:lnSpc>
              <a:spcBef>
                <a:spcPts val="0"/>
              </a:spcBef>
              <a:spcAft>
                <a:spcPts val="0"/>
              </a:spcAft>
              <a:buClr>
                <a:srgbClr val="000000"/>
              </a:buClr>
              <a:buSzPts val="3600"/>
              <a:buFont typeface="Arial"/>
              <a:buNone/>
            </a:pPr>
            <a:r>
              <a:rPr lang="bg-BG" sz="2200" b="1" noProof="0" dirty="0">
                <a:solidFill>
                  <a:srgbClr val="12856F"/>
                </a:solidFill>
              </a:rPr>
              <a:t>Изпълнение на договора: Некачествено или непълно изпълнение в сравнение с разплатеното</a:t>
            </a:r>
            <a:endParaRPr lang="bg-BG" sz="2700" b="1" noProof="0"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endParaRPr lang="bg-BG" sz="2700" b="1" i="0" u="none" strike="noStrike" cap="none" noProof="0" dirty="0">
              <a:solidFill>
                <a:srgbClr val="404040"/>
              </a:solidFill>
              <a:latin typeface="Cambria"/>
              <a:ea typeface="Cambria"/>
              <a:cs typeface="Cambria"/>
              <a:sym typeface="Cambria"/>
            </a:endParaRPr>
          </a:p>
        </p:txBody>
      </p:sp>
      <p:pic>
        <p:nvPicPr>
          <p:cNvPr id="2" name="Picture 1" descr="Blue and white text on a black background&#10;&#10;AI-generated content may be incorrect.">
            <a:extLst>
              <a:ext uri="{FF2B5EF4-FFF2-40B4-BE49-F238E27FC236}">
                <a16:creationId xmlns:a16="http://schemas.microsoft.com/office/drawing/2014/main" id="{E7C73E08-EB55-E32C-5F1D-1B5CCC36F2B9}"/>
              </a:ext>
            </a:extLst>
          </p:cNvPr>
          <p:cNvPicPr>
            <a:picLocks noChangeAspect="1"/>
          </p:cNvPicPr>
          <p:nvPr/>
        </p:nvPicPr>
        <p:blipFill>
          <a:blip r:embed="rId4"/>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F1CF3534-31D1-1B0D-9B16-54C43567D6A0}"/>
              </a:ext>
            </a:extLst>
          </p:cNvPr>
          <p:cNvPicPr>
            <a:picLocks noChangeAspect="1"/>
          </p:cNvPicPr>
          <p:nvPr/>
        </p:nvPicPr>
        <p:blipFill>
          <a:blip r:embed="rId5"/>
          <a:stretch>
            <a:fillRect/>
          </a:stretch>
        </p:blipFill>
        <p:spPr>
          <a:xfrm>
            <a:off x="3234690" y="282290"/>
            <a:ext cx="6332220" cy="10134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g33f636c5992_0_24"/>
          <p:cNvPicPr preferRelativeResize="0"/>
          <p:nvPr/>
        </p:nvPicPr>
        <p:blipFill rotWithShape="1">
          <a:blip r:embed="rId3">
            <a:alphaModFix/>
          </a:blip>
          <a:srcRect b="10"/>
          <a:stretch/>
        </p:blipFill>
        <p:spPr>
          <a:xfrm>
            <a:off x="10128528" y="0"/>
            <a:ext cx="1921092" cy="2400302"/>
          </a:xfrm>
          <a:prstGeom prst="rect">
            <a:avLst/>
          </a:prstGeom>
          <a:noFill/>
          <a:ln>
            <a:noFill/>
          </a:ln>
        </p:spPr>
      </p:pic>
      <p:sp>
        <p:nvSpPr>
          <p:cNvPr id="173" name="Google Shape;173;g33f636c5992_0_24"/>
          <p:cNvSpPr txBox="1">
            <a:spLocks noGrp="1"/>
          </p:cNvSpPr>
          <p:nvPr>
            <p:ph type="body" idx="1"/>
          </p:nvPr>
        </p:nvSpPr>
        <p:spPr>
          <a:xfrm>
            <a:off x="6199603" y="1713125"/>
            <a:ext cx="4953671" cy="4526100"/>
          </a:xfrm>
          <a:prstGeom prst="rect">
            <a:avLst/>
          </a:prstGeom>
          <a:noFill/>
          <a:ln>
            <a:noFill/>
          </a:ln>
        </p:spPr>
        <p:txBody>
          <a:bodyPr spcFirstLastPara="1" wrap="square" lIns="91425" tIns="45700" rIns="91425" bIns="45700" anchor="t" anchorCtr="0">
            <a:normAutofit fontScale="85000" lnSpcReduction="10000"/>
          </a:bodyPr>
          <a:lstStyle/>
          <a:p>
            <a:pPr marL="457200" lvl="0" indent="-308610" algn="l" rtl="0">
              <a:lnSpc>
                <a:spcPct val="115000"/>
              </a:lnSpc>
              <a:spcBef>
                <a:spcPts val="1160"/>
              </a:spcBef>
              <a:spcAft>
                <a:spcPts val="0"/>
              </a:spcAft>
              <a:buSzPct val="100000"/>
              <a:buChar char="❏"/>
            </a:pPr>
            <a:r>
              <a:rPr lang="bg" sz="2000" dirty="0"/>
              <a:t>В извадка за проверка от 34 модела термопмпи, нередности са открити в 32. Нередностите са предимно документални – информационният лист за продукта и декларацията за съответствие на ЕС са или неправилно изготвени, или напълно липсвали.</a:t>
            </a:r>
            <a:endParaRPr sz="2000" dirty="0"/>
          </a:p>
          <a:p>
            <a:pPr marL="457200" lvl="0" indent="-319722" algn="l" rtl="0">
              <a:lnSpc>
                <a:spcPct val="115000"/>
              </a:lnSpc>
              <a:spcBef>
                <a:spcPts val="1160"/>
              </a:spcBef>
              <a:spcAft>
                <a:spcPts val="0"/>
              </a:spcAft>
              <a:buSzPct val="100000"/>
              <a:buChar char="❏"/>
            </a:pPr>
            <a:r>
              <a:rPr lang="bg" sz="2000" dirty="0"/>
              <a:t>Други нередности бяха свързани с етикетите за енергийна ефективност и техническата документация. Всеки от въпросните модели е имал поне две нередности, а в един случай са установени всички горепосочени.</a:t>
            </a:r>
            <a:endParaRPr sz="2000" dirty="0"/>
          </a:p>
          <a:p>
            <a:pPr marL="457200" lvl="0" indent="0" algn="l" rtl="0">
              <a:lnSpc>
                <a:spcPct val="115000"/>
              </a:lnSpc>
              <a:spcBef>
                <a:spcPts val="1160"/>
              </a:spcBef>
              <a:spcAft>
                <a:spcPts val="0"/>
              </a:spcAft>
              <a:buNone/>
            </a:pPr>
            <a:r>
              <a:rPr lang="bg" sz="1400" dirty="0"/>
              <a:t>Източник: </a:t>
            </a:r>
            <a:r>
              <a:rPr lang="bg" sz="1400" u="sng" dirty="0">
                <a:solidFill>
                  <a:schemeClr val="hlink"/>
                </a:solidFill>
                <a:hlinkClick r:id="rId4"/>
              </a:rPr>
              <a:t>https://uokik.gov.pl/pompy-ciepla-wspolne-dzialania-uokik-ih-i-kas</a:t>
            </a:r>
            <a:endParaRPr sz="1400" dirty="0"/>
          </a:p>
        </p:txBody>
      </p:sp>
      <p:sp>
        <p:nvSpPr>
          <p:cNvPr id="174" name="Google Shape;174;g33f636c5992_0_2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
        <p:nvSpPr>
          <p:cNvPr id="175" name="Google Shape;175;g33f636c5992_0_24"/>
          <p:cNvSpPr/>
          <p:nvPr/>
        </p:nvSpPr>
        <p:spPr>
          <a:xfrm>
            <a:off x="5087888" y="6021288"/>
            <a:ext cx="1800300" cy="836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Google Shape;176;g33f636c5992_0_24">
            <a:extLst>
              <a:ext uri="{FF2B5EF4-FFF2-40B4-BE49-F238E27FC236}">
                <a16:creationId xmlns:a16="http://schemas.microsoft.com/office/drawing/2014/main" id="{A103D6C5-B501-85B2-1578-CC580E29A982}"/>
              </a:ext>
            </a:extLst>
          </p:cNvPr>
          <p:cNvPicPr preferRelativeResize="0"/>
          <p:nvPr/>
        </p:nvPicPr>
        <p:blipFill rotWithShape="1">
          <a:blip r:embed="rId5">
            <a:alphaModFix/>
          </a:blip>
          <a:srcRect r="24732"/>
          <a:stretch/>
        </p:blipFill>
        <p:spPr>
          <a:xfrm>
            <a:off x="614850" y="1595575"/>
            <a:ext cx="5377549" cy="4761175"/>
          </a:xfrm>
          <a:prstGeom prst="rect">
            <a:avLst/>
          </a:prstGeom>
          <a:noFill/>
          <a:ln>
            <a:noFill/>
          </a:ln>
        </p:spPr>
      </p:pic>
      <p:sp>
        <p:nvSpPr>
          <p:cNvPr id="3" name="Google Shape;142;g3a8d4f1cfa1_0_0">
            <a:extLst>
              <a:ext uri="{FF2B5EF4-FFF2-40B4-BE49-F238E27FC236}">
                <a16:creationId xmlns:a16="http://schemas.microsoft.com/office/drawing/2014/main" id="{B8D91A52-3871-F58E-83E9-AD37107642F2}"/>
              </a:ext>
            </a:extLst>
          </p:cNvPr>
          <p:cNvSpPr txBox="1"/>
          <p:nvPr/>
        </p:nvSpPr>
        <p:spPr>
          <a:xfrm>
            <a:off x="4009205" y="6355972"/>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
        <p:nvSpPr>
          <p:cNvPr id="4" name="Google Shape;119;g3a7df22ecc4_1_0">
            <a:extLst>
              <a:ext uri="{FF2B5EF4-FFF2-40B4-BE49-F238E27FC236}">
                <a16:creationId xmlns:a16="http://schemas.microsoft.com/office/drawing/2014/main" id="{84329746-360B-01F9-D774-71992F8275A8}"/>
              </a:ext>
            </a:extLst>
          </p:cNvPr>
          <p:cNvSpPr txBox="1"/>
          <p:nvPr/>
        </p:nvSpPr>
        <p:spPr>
          <a:xfrm>
            <a:off x="301114" y="167513"/>
            <a:ext cx="10972800" cy="1143000"/>
          </a:xfrm>
          <a:prstGeom prst="rect">
            <a:avLst/>
          </a:prstGeom>
          <a:noFill/>
          <a:ln>
            <a:noFill/>
          </a:ln>
        </p:spPr>
        <p:txBody>
          <a:bodyPr spcFirstLastPara="1" wrap="square" lIns="91425" tIns="45700" rIns="91425" bIns="45700" anchor="ctr" anchorCtr="0">
            <a:noAutofit/>
          </a:bodyPr>
          <a:lstStyle/>
          <a:p>
            <a:pPr lvl="0" algn="ctr">
              <a:lnSpc>
                <a:spcPct val="115000"/>
              </a:lnSpc>
              <a:spcAft>
                <a:spcPts val="800"/>
              </a:spcAft>
            </a:pPr>
            <a:r>
              <a:rPr lang="bg-BG" sz="3400" noProof="0" dirty="0">
                <a:solidFill>
                  <a:srgbClr val="12856F"/>
                </a:solidFill>
              </a:rPr>
              <a:t>Казус: </a:t>
            </a:r>
            <a:r>
              <a:rPr lang="bg" sz="3400" dirty="0">
                <a:solidFill>
                  <a:srgbClr val="12856F"/>
                </a:solidFill>
              </a:rPr>
              <a:t>Термопомпи в Полша</a:t>
            </a:r>
            <a:r>
              <a:rPr lang="bg-BG" sz="3400" noProof="0" dirty="0">
                <a:solidFill>
                  <a:srgbClr val="12856F"/>
                </a:solidFill>
              </a:rPr>
              <a:t> </a:t>
            </a:r>
            <a:br>
              <a:rPr lang="bg-BG" sz="3000"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g3a7df22ecc4_0_41"/>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11</a:t>
            </a:fld>
            <a:endParaRPr lang="bg-BG" noProof="0" dirty="0"/>
          </a:p>
        </p:txBody>
      </p:sp>
      <p:pic>
        <p:nvPicPr>
          <p:cNvPr id="4" name="Google Shape;186;g3a7df22ecc4_0_41">
            <a:extLst>
              <a:ext uri="{FF2B5EF4-FFF2-40B4-BE49-F238E27FC236}">
                <a16:creationId xmlns:a16="http://schemas.microsoft.com/office/drawing/2014/main" id="{13AD2B5F-C062-E45F-5451-B3AD0DB14185}"/>
              </a:ext>
            </a:extLst>
          </p:cNvPr>
          <p:cNvPicPr preferRelativeResize="0"/>
          <p:nvPr/>
        </p:nvPicPr>
        <p:blipFill rotWithShape="1">
          <a:blip r:embed="rId3">
            <a:alphaModFix/>
          </a:blip>
          <a:srcRect t="-10852"/>
          <a:stretch/>
        </p:blipFill>
        <p:spPr>
          <a:xfrm>
            <a:off x="0" y="827412"/>
            <a:ext cx="12192002" cy="6008915"/>
          </a:xfrm>
          <a:prstGeom prst="rect">
            <a:avLst/>
          </a:prstGeom>
          <a:noFill/>
          <a:ln>
            <a:noFill/>
          </a:ln>
        </p:spPr>
      </p:pic>
      <p:sp>
        <p:nvSpPr>
          <p:cNvPr id="5" name="Google Shape;187;g3a7df22ecc4_0_41">
            <a:extLst>
              <a:ext uri="{FF2B5EF4-FFF2-40B4-BE49-F238E27FC236}">
                <a16:creationId xmlns:a16="http://schemas.microsoft.com/office/drawing/2014/main" id="{0BFB5216-6597-7653-01EC-CD2B6E2C1F53}"/>
              </a:ext>
            </a:extLst>
          </p:cNvPr>
          <p:cNvSpPr txBox="1"/>
          <p:nvPr/>
        </p:nvSpPr>
        <p:spPr>
          <a:xfrm>
            <a:off x="14007" y="6367625"/>
            <a:ext cx="1207290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BG" sz="1100" noProof="0" dirty="0">
                <a:solidFill>
                  <a:schemeClr val="lt1"/>
                </a:solidFill>
                <a:latin typeface="Calibri"/>
                <a:ea typeface="Calibri"/>
                <a:cs typeface="Calibri"/>
                <a:sym typeface="Calibri"/>
              </a:rPr>
              <a:t>Източник: https://www.occrp.org/en/investigation/europes-waste-dump-how-dangerously-polluting-oil-ended-up-heating-north-macedonias-hospitals</a:t>
            </a:r>
            <a:endParaRPr lang="bg-BG" sz="1100" noProof="0" dirty="0">
              <a:solidFill>
                <a:schemeClr val="lt1"/>
              </a:solidFill>
            </a:endParaRPr>
          </a:p>
        </p:txBody>
      </p:sp>
      <p:sp>
        <p:nvSpPr>
          <p:cNvPr id="6" name="Google Shape;119;g3a7df22ecc4_1_0">
            <a:extLst>
              <a:ext uri="{FF2B5EF4-FFF2-40B4-BE49-F238E27FC236}">
                <a16:creationId xmlns:a16="http://schemas.microsoft.com/office/drawing/2014/main" id="{A5B1D974-A867-DB0E-DFC8-736EB0345EA1}"/>
              </a:ext>
            </a:extLst>
          </p:cNvPr>
          <p:cNvSpPr txBox="1"/>
          <p:nvPr/>
        </p:nvSpPr>
        <p:spPr>
          <a:xfrm>
            <a:off x="14007" y="136375"/>
            <a:ext cx="12177993" cy="1143000"/>
          </a:xfrm>
          <a:prstGeom prst="rect">
            <a:avLst/>
          </a:prstGeom>
          <a:noFill/>
          <a:ln>
            <a:noFill/>
          </a:ln>
        </p:spPr>
        <p:txBody>
          <a:bodyPr spcFirstLastPara="1" wrap="square" lIns="91425" tIns="45700" rIns="91425" bIns="45700" anchor="ctr" anchorCtr="0">
            <a:noAutofit/>
          </a:bodyPr>
          <a:lstStyle/>
          <a:p>
            <a:pPr algn="ctr">
              <a:lnSpc>
                <a:spcPct val="115000"/>
              </a:lnSpc>
              <a:spcAft>
                <a:spcPts val="800"/>
              </a:spcAft>
            </a:pPr>
            <a:r>
              <a:rPr lang="bg-BG" sz="3400" noProof="0" dirty="0">
                <a:solidFill>
                  <a:srgbClr val="12856F"/>
                </a:solidFill>
              </a:rPr>
              <a:t>Казус: Внос на гориво за отопление в Северна Македония</a:t>
            </a:r>
            <a:br>
              <a:rPr lang="bg-BG" sz="3000"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body" idx="1"/>
          </p:nvPr>
        </p:nvSpPr>
        <p:spPr>
          <a:xfrm>
            <a:off x="6126075" y="1273751"/>
            <a:ext cx="5624400" cy="4874424"/>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1160"/>
              </a:spcBef>
              <a:spcAft>
                <a:spcPts val="0"/>
              </a:spcAft>
              <a:buSzPts val="1800"/>
              <a:buFont typeface="Arial"/>
              <a:buChar char="❏"/>
            </a:pPr>
            <a:r>
              <a:rPr lang="bg-BG" sz="1700" noProof="0" dirty="0">
                <a:latin typeface="Arial"/>
                <a:ea typeface="Arial"/>
                <a:cs typeface="Arial"/>
                <a:sym typeface="Arial"/>
              </a:rPr>
              <a:t>Властите на Северна Македония спират влака, превозващ горивото и проверява качеството. Оказа се, че пробите са с необичайно висок вискозитет за стандартно гориво за отопление. Служител дори заявява, че още от самото начало е било ясно, че не става дума за обичайно гориво за отопление.</a:t>
            </a:r>
          </a:p>
          <a:p>
            <a:pPr marL="457200" lvl="0" indent="-342900" algn="l" rtl="0">
              <a:lnSpc>
                <a:spcPct val="115000"/>
              </a:lnSpc>
              <a:spcBef>
                <a:spcPts val="1160"/>
              </a:spcBef>
              <a:spcAft>
                <a:spcPts val="0"/>
              </a:spcAft>
              <a:buSzPts val="1800"/>
              <a:buFont typeface="Arial"/>
              <a:buChar char="❏"/>
            </a:pPr>
            <a:r>
              <a:rPr lang="bg-BG" sz="1700" noProof="0" dirty="0">
                <a:latin typeface="Arial"/>
                <a:ea typeface="Arial"/>
                <a:cs typeface="Arial"/>
                <a:sym typeface="Arial"/>
              </a:rPr>
              <a:t>Горивото е било предназначено за използване при големи промишлени предприятия. Тъй като закупуването е било организирано чрез системата за обществени поръчки, то се озовава в Министерството на отбраната, в обществения транспорт в Скопие, както и в седем държавни болници и родилни домове.</a:t>
            </a:r>
          </a:p>
        </p:txBody>
      </p:sp>
      <p:sp>
        <p:nvSpPr>
          <p:cNvPr id="194" name="Google Shape;194;p32"/>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bg-BG" noProof="0" smtClean="0"/>
              <a:t>12</a:t>
            </a:fld>
            <a:endParaRPr lang="bg-BG" noProof="0" dirty="0"/>
          </a:p>
        </p:txBody>
      </p:sp>
      <p:sp>
        <p:nvSpPr>
          <p:cNvPr id="197" name="Google Shape;197;p32"/>
          <p:cNvSpPr txBox="1"/>
          <p:nvPr/>
        </p:nvSpPr>
        <p:spPr>
          <a:xfrm>
            <a:off x="228975" y="6146160"/>
            <a:ext cx="5555049"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BG" sz="1100" noProof="0" dirty="0">
                <a:solidFill>
                  <a:srgbClr val="404040"/>
                </a:solidFill>
                <a:latin typeface="Calibri"/>
                <a:ea typeface="Calibri"/>
                <a:cs typeface="Calibri"/>
                <a:sym typeface="Calibri"/>
              </a:rPr>
              <a:t>Източник: https://www.occrp.org/en/investigation/europes-waste-dump-how-dangerously-polluting-oil-ended-up-heating-north-macedonias-hospitals</a:t>
            </a:r>
            <a:endParaRPr lang="bg-BG" sz="1100" noProof="0" dirty="0">
              <a:solidFill>
                <a:srgbClr val="404040"/>
              </a:solidFill>
            </a:endParaRPr>
          </a:p>
        </p:txBody>
      </p:sp>
      <p:pic>
        <p:nvPicPr>
          <p:cNvPr id="2" name="Google Shape;196;p32">
            <a:extLst>
              <a:ext uri="{FF2B5EF4-FFF2-40B4-BE49-F238E27FC236}">
                <a16:creationId xmlns:a16="http://schemas.microsoft.com/office/drawing/2014/main" id="{44CB85B0-3B1D-2B01-C7EB-64360DC1C088}"/>
              </a:ext>
            </a:extLst>
          </p:cNvPr>
          <p:cNvPicPr preferRelativeResize="0"/>
          <p:nvPr/>
        </p:nvPicPr>
        <p:blipFill rotWithShape="1">
          <a:blip r:embed="rId3">
            <a:alphaModFix/>
          </a:blip>
          <a:srcRect l="8062" r="35713"/>
          <a:stretch/>
        </p:blipFill>
        <p:spPr>
          <a:xfrm>
            <a:off x="228975" y="1370800"/>
            <a:ext cx="5555049" cy="4874424"/>
          </a:xfrm>
          <a:prstGeom prst="rect">
            <a:avLst/>
          </a:prstGeom>
          <a:noFill/>
          <a:ln>
            <a:noFill/>
          </a:ln>
        </p:spPr>
      </p:pic>
      <p:sp>
        <p:nvSpPr>
          <p:cNvPr id="3" name="Google Shape;119;g3a7df22ecc4_1_0">
            <a:extLst>
              <a:ext uri="{FF2B5EF4-FFF2-40B4-BE49-F238E27FC236}">
                <a16:creationId xmlns:a16="http://schemas.microsoft.com/office/drawing/2014/main" id="{D4422B8E-3B71-9135-8F45-D65324611C05}"/>
              </a:ext>
            </a:extLst>
          </p:cNvPr>
          <p:cNvSpPr txBox="1"/>
          <p:nvPr/>
        </p:nvSpPr>
        <p:spPr>
          <a:xfrm>
            <a:off x="14007" y="136375"/>
            <a:ext cx="12177993" cy="1143000"/>
          </a:xfrm>
          <a:prstGeom prst="rect">
            <a:avLst/>
          </a:prstGeom>
          <a:noFill/>
          <a:ln>
            <a:noFill/>
          </a:ln>
        </p:spPr>
        <p:txBody>
          <a:bodyPr spcFirstLastPara="1" wrap="square" lIns="91425" tIns="45700" rIns="91425" bIns="45700" anchor="ctr" anchorCtr="0">
            <a:noAutofit/>
          </a:bodyPr>
          <a:lstStyle/>
          <a:p>
            <a:pPr algn="ctr">
              <a:lnSpc>
                <a:spcPct val="115000"/>
              </a:lnSpc>
              <a:spcAft>
                <a:spcPts val="800"/>
              </a:spcAft>
            </a:pPr>
            <a:r>
              <a:rPr lang="bg-BG" sz="3400" noProof="0" dirty="0">
                <a:solidFill>
                  <a:srgbClr val="12856F"/>
                </a:solidFill>
              </a:rPr>
              <a:t>Казус: Внос на гориво за отопление в Северна Македония</a:t>
            </a:r>
            <a:br>
              <a:rPr lang="bg-BG" sz="3000" b="1"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3a7df22ecc4_0_7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13</a:t>
            </a:fld>
            <a:endParaRPr dirty="0"/>
          </a:p>
        </p:txBody>
      </p:sp>
      <p:sp>
        <p:nvSpPr>
          <p:cNvPr id="206" name="Google Shape;206;g3a7df22ecc4_0_77"/>
          <p:cNvSpPr txBox="1"/>
          <p:nvPr/>
        </p:nvSpPr>
        <p:spPr>
          <a:xfrm>
            <a:off x="7364626" y="2026844"/>
            <a:ext cx="4414962" cy="3654816"/>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600"/>
              </a:spcBef>
              <a:spcAft>
                <a:spcPts val="600"/>
              </a:spcAft>
              <a:buClr>
                <a:schemeClr val="dk1"/>
              </a:buClr>
              <a:buSzPts val="1800"/>
              <a:buChar char="❏"/>
            </a:pPr>
            <a:r>
              <a:rPr lang="bg" sz="1700" dirty="0">
                <a:solidFill>
                  <a:schemeClr val="dk1"/>
                </a:solidFill>
              </a:rPr>
              <a:t>Болниците плащаха за чисто гориво за отопление, но доставеният продукт беше видимо замърсяващ</a:t>
            </a:r>
            <a:endParaRPr sz="1700" dirty="0">
              <a:solidFill>
                <a:schemeClr val="dk1"/>
              </a:solidFill>
            </a:endParaRPr>
          </a:p>
          <a:p>
            <a:pPr marL="457200" lvl="0" indent="-342900" algn="l" rtl="0">
              <a:lnSpc>
                <a:spcPct val="115000"/>
              </a:lnSpc>
              <a:spcBef>
                <a:spcPts val="600"/>
              </a:spcBef>
              <a:spcAft>
                <a:spcPts val="600"/>
              </a:spcAft>
              <a:buClr>
                <a:schemeClr val="dk1"/>
              </a:buClr>
              <a:buSzPts val="1800"/>
              <a:buChar char="❏"/>
            </a:pPr>
            <a:r>
              <a:rPr lang="bg" sz="1700" dirty="0">
                <a:solidFill>
                  <a:schemeClr val="dk1"/>
                </a:solidFill>
              </a:rPr>
              <a:t>Димът и миризмата бяха очевидни индикатори, че нещо не е наред</a:t>
            </a:r>
            <a:endParaRPr sz="1700" dirty="0">
              <a:solidFill>
                <a:schemeClr val="dk1"/>
              </a:solidFill>
            </a:endParaRPr>
          </a:p>
          <a:p>
            <a:pPr marL="457200" lvl="0" indent="-342900">
              <a:lnSpc>
                <a:spcPct val="115000"/>
              </a:lnSpc>
              <a:spcBef>
                <a:spcPts val="600"/>
              </a:spcBef>
              <a:spcAft>
                <a:spcPts val="600"/>
              </a:spcAft>
              <a:buClr>
                <a:schemeClr val="dk1"/>
              </a:buClr>
              <a:buSzPts val="1800"/>
              <a:buChar char="❏"/>
            </a:pPr>
            <a:r>
              <a:rPr lang="bg" sz="1700" dirty="0">
                <a:solidFill>
                  <a:schemeClr val="dk1"/>
                </a:solidFill>
              </a:rPr>
              <a:t>Липса на прозрачност – на обществеността не се предоставяше информация за извършени тестове или проверки на качеството на горивото</a:t>
            </a:r>
            <a:endParaRPr sz="1700" dirty="0">
              <a:solidFill>
                <a:schemeClr val="dk1"/>
              </a:solidFill>
            </a:endParaRPr>
          </a:p>
        </p:txBody>
      </p:sp>
      <p:sp>
        <p:nvSpPr>
          <p:cNvPr id="207" name="Google Shape;207;g3a7df22ecc4_0_77"/>
          <p:cNvSpPr txBox="1"/>
          <p:nvPr/>
        </p:nvSpPr>
        <p:spPr>
          <a:xfrm>
            <a:off x="553690" y="5681661"/>
            <a:ext cx="6810936"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 sz="1100" dirty="0">
                <a:solidFill>
                  <a:srgbClr val="404040"/>
                </a:solidFill>
                <a:latin typeface="Calibri"/>
                <a:ea typeface="Calibri"/>
                <a:cs typeface="Calibri"/>
                <a:sym typeface="Calibri"/>
              </a:rPr>
              <a:t>Източник: https://www.occrp.org/en/investigation/europes-waste-dump-how-dangerously-polluting-oil-ended-up-heating-north-macedonias-hospitals</a:t>
            </a:r>
            <a:endParaRPr sz="1100" dirty="0">
              <a:solidFill>
                <a:srgbClr val="404040"/>
              </a:solidFill>
            </a:endParaRPr>
          </a:p>
        </p:txBody>
      </p:sp>
      <p:pic>
        <p:nvPicPr>
          <p:cNvPr id="2" name="Google Shape;205;g3a7df22ecc4_0_77">
            <a:extLst>
              <a:ext uri="{FF2B5EF4-FFF2-40B4-BE49-F238E27FC236}">
                <a16:creationId xmlns:a16="http://schemas.microsoft.com/office/drawing/2014/main" id="{11FB5A95-ED4B-FAD0-9A8F-079072A8E5C6}"/>
              </a:ext>
            </a:extLst>
          </p:cNvPr>
          <p:cNvPicPr preferRelativeResize="0"/>
          <p:nvPr/>
        </p:nvPicPr>
        <p:blipFill rotWithShape="1">
          <a:blip r:embed="rId3">
            <a:alphaModFix/>
          </a:blip>
          <a:srcRect l="6075" r="13667"/>
          <a:stretch/>
        </p:blipFill>
        <p:spPr>
          <a:xfrm>
            <a:off x="553690" y="1207572"/>
            <a:ext cx="6810936" cy="4474090"/>
          </a:xfrm>
          <a:prstGeom prst="rect">
            <a:avLst/>
          </a:prstGeom>
          <a:noFill/>
          <a:ln>
            <a:noFill/>
          </a:ln>
        </p:spPr>
      </p:pic>
      <p:sp>
        <p:nvSpPr>
          <p:cNvPr id="3" name="Google Shape;119;g3a7df22ecc4_1_0">
            <a:extLst>
              <a:ext uri="{FF2B5EF4-FFF2-40B4-BE49-F238E27FC236}">
                <a16:creationId xmlns:a16="http://schemas.microsoft.com/office/drawing/2014/main" id="{C471F233-F8C4-E6B4-366F-9701EBECA1C5}"/>
              </a:ext>
            </a:extLst>
          </p:cNvPr>
          <p:cNvSpPr txBox="1"/>
          <p:nvPr/>
        </p:nvSpPr>
        <p:spPr>
          <a:xfrm>
            <a:off x="14007" y="136375"/>
            <a:ext cx="12177993" cy="1143000"/>
          </a:xfrm>
          <a:prstGeom prst="rect">
            <a:avLst/>
          </a:prstGeom>
          <a:noFill/>
          <a:ln>
            <a:noFill/>
          </a:ln>
        </p:spPr>
        <p:txBody>
          <a:bodyPr spcFirstLastPara="1" wrap="square" lIns="91425" tIns="45700" rIns="91425" bIns="45700" anchor="ctr" anchorCtr="0">
            <a:noAutofit/>
          </a:bodyPr>
          <a:lstStyle/>
          <a:p>
            <a:pPr algn="ctr">
              <a:lnSpc>
                <a:spcPct val="115000"/>
              </a:lnSpc>
              <a:spcAft>
                <a:spcPts val="800"/>
              </a:spcAft>
            </a:pPr>
            <a:r>
              <a:rPr lang="bg-BG" sz="3400" noProof="0" dirty="0">
                <a:solidFill>
                  <a:srgbClr val="12856F"/>
                </a:solidFill>
              </a:rPr>
              <a:t>Казус: Внос на гориво за отопление в Северна Македония</a:t>
            </a:r>
            <a:br>
              <a:rPr lang="bg-BG" sz="3000" b="1"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g3a7dbea6ce1_1_338"/>
          <p:cNvSpPr txBox="1">
            <a:spLocks noGrp="1"/>
          </p:cNvSpPr>
          <p:nvPr>
            <p:ph type="body" idx="2"/>
          </p:nvPr>
        </p:nvSpPr>
        <p:spPr>
          <a:xfrm>
            <a:off x="6107363" y="1128936"/>
            <a:ext cx="5695616" cy="47427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Font typeface="Arial"/>
              <a:buChar char="❏"/>
            </a:pPr>
            <a:r>
              <a:rPr lang="bg" sz="1700" b="1" dirty="0">
                <a:latin typeface="Arial"/>
                <a:ea typeface="Arial"/>
                <a:cs typeface="Arial"/>
                <a:sym typeface="Arial"/>
              </a:rPr>
              <a:t>Щети върху околната среда</a:t>
            </a:r>
            <a:r>
              <a:rPr lang="bg" sz="1700" dirty="0">
                <a:latin typeface="Arial"/>
                <a:ea typeface="Arial"/>
                <a:cs typeface="Arial"/>
                <a:sym typeface="Arial"/>
              </a:rPr>
              <a:t>: Финансираните от ЕС проекти за малки водноелектрически централи в Сърбия компрометираха естествените водни пътища, заплашвайки екосистемите и местното земеделие.</a:t>
            </a:r>
            <a:endParaRPr sz="1700" dirty="0"/>
          </a:p>
          <a:p>
            <a:pPr lvl="0" indent="-342900">
              <a:spcBef>
                <a:spcPts val="0"/>
              </a:spcBef>
              <a:buSzPts val="1800"/>
              <a:buFont typeface="Arial"/>
              <a:buChar char="❏"/>
            </a:pPr>
            <a:r>
              <a:rPr lang="bg" sz="1700" b="1" dirty="0"/>
              <a:t>В</a:t>
            </a:r>
            <a:r>
              <a:rPr lang="bg" sz="1700" b="1" dirty="0">
                <a:latin typeface="Arial"/>
                <a:ea typeface="Arial"/>
                <a:cs typeface="Arial"/>
                <a:sym typeface="Arial"/>
              </a:rPr>
              <a:t>ъздействие</a:t>
            </a:r>
            <a:r>
              <a:rPr lang="bg" sz="1700" dirty="0">
                <a:latin typeface="Arial"/>
                <a:ea typeface="Arial"/>
                <a:cs typeface="Arial"/>
                <a:sym typeface="Arial"/>
              </a:rPr>
              <a:t>: В Камена гора отклонените </a:t>
            </a:r>
            <a:r>
              <a:rPr lang="bg" sz="1700" dirty="0"/>
              <a:t>от новата електроцентрала </a:t>
            </a:r>
            <a:r>
              <a:rPr lang="bg" sz="1700" dirty="0">
                <a:latin typeface="Arial"/>
                <a:ea typeface="Arial"/>
                <a:cs typeface="Arial"/>
                <a:sym typeface="Arial"/>
              </a:rPr>
              <a:t>потоци заплашват традиционното земеделие и напояване.</a:t>
            </a:r>
            <a:endParaRPr sz="1700" dirty="0"/>
          </a:p>
          <a:p>
            <a:pPr marL="457200" lvl="0" indent="-342900" algn="l" rtl="0">
              <a:lnSpc>
                <a:spcPct val="100000"/>
              </a:lnSpc>
              <a:spcBef>
                <a:spcPts val="0"/>
              </a:spcBef>
              <a:spcAft>
                <a:spcPts val="0"/>
              </a:spcAft>
              <a:buSzPts val="1800"/>
              <a:buFont typeface="Arial"/>
              <a:buChar char="❏"/>
            </a:pPr>
            <a:r>
              <a:rPr lang="bg" sz="1700" b="1" dirty="0">
                <a:latin typeface="Arial"/>
                <a:ea typeface="Arial"/>
                <a:cs typeface="Arial"/>
                <a:sym typeface="Arial"/>
              </a:rPr>
              <a:t>Регионален бум</a:t>
            </a:r>
            <a:r>
              <a:rPr lang="bg" sz="1700" dirty="0">
                <a:latin typeface="Arial"/>
                <a:ea typeface="Arial"/>
                <a:cs typeface="Arial"/>
                <a:sym typeface="Arial"/>
              </a:rPr>
              <a:t>: Стотици подобни електроцентрали бяха построени на Балканите, често в екологично чувствителни райони.</a:t>
            </a:r>
            <a:endParaRPr sz="1700" dirty="0"/>
          </a:p>
          <a:p>
            <a:pPr marL="457200" lvl="0" indent="-342900" algn="l" rtl="0">
              <a:lnSpc>
                <a:spcPct val="100000"/>
              </a:lnSpc>
              <a:spcBef>
                <a:spcPts val="0"/>
              </a:spcBef>
              <a:spcAft>
                <a:spcPts val="0"/>
              </a:spcAft>
              <a:buSzPts val="1800"/>
              <a:buFont typeface="Arial"/>
              <a:buChar char="❏"/>
            </a:pPr>
            <a:r>
              <a:rPr lang="bg" sz="1700" b="1" dirty="0">
                <a:latin typeface="Arial"/>
                <a:ea typeface="Arial"/>
                <a:cs typeface="Arial"/>
                <a:sym typeface="Arial"/>
              </a:rPr>
              <a:t>Слаб надзор</a:t>
            </a:r>
            <a:r>
              <a:rPr lang="bg" sz="1700" dirty="0">
                <a:latin typeface="Arial"/>
                <a:ea typeface="Arial"/>
                <a:cs typeface="Arial"/>
                <a:sym typeface="Arial"/>
              </a:rPr>
              <a:t>: Много проекти заобикалят екологичните разпоредби, като 24 от 116 сръбски завода не са имали разрешителни.</a:t>
            </a:r>
            <a:endParaRPr sz="1700" dirty="0"/>
          </a:p>
          <a:p>
            <a:pPr marL="457200" lvl="0" indent="-342900" algn="l" rtl="0">
              <a:lnSpc>
                <a:spcPct val="100000"/>
              </a:lnSpc>
              <a:spcBef>
                <a:spcPts val="0"/>
              </a:spcBef>
              <a:spcAft>
                <a:spcPts val="0"/>
              </a:spcAft>
              <a:buSzPts val="1800"/>
              <a:buFont typeface="Arial"/>
              <a:buChar char="❏"/>
            </a:pPr>
            <a:r>
              <a:rPr lang="bg" sz="1700" b="1" dirty="0">
                <a:latin typeface="Arial"/>
                <a:ea typeface="Arial"/>
                <a:cs typeface="Arial"/>
                <a:sym typeface="Arial"/>
              </a:rPr>
              <a:t>Липса на отчетност</a:t>
            </a:r>
            <a:r>
              <a:rPr lang="bg" sz="1700" dirty="0">
                <a:latin typeface="Arial"/>
                <a:ea typeface="Arial"/>
                <a:cs typeface="Arial"/>
                <a:sym typeface="Arial"/>
              </a:rPr>
              <a:t>: Въпреки явните нарушения, бяха започнати само три разследвания – и нито едно от тях не доведе до повдигане на обвинение.</a:t>
            </a:r>
            <a:endParaRPr sz="1700" dirty="0"/>
          </a:p>
        </p:txBody>
      </p:sp>
      <p:sp>
        <p:nvSpPr>
          <p:cNvPr id="215" name="Google Shape;215;g3a7dbea6ce1_1_338"/>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14</a:t>
            </a:fld>
            <a:endParaRPr/>
          </a:p>
        </p:txBody>
      </p:sp>
      <p:sp>
        <p:nvSpPr>
          <p:cNvPr id="216" name="Google Shape;216;g3a7dbea6ce1_1_338"/>
          <p:cNvSpPr txBox="1"/>
          <p:nvPr/>
        </p:nvSpPr>
        <p:spPr>
          <a:xfrm>
            <a:off x="711200" y="5768559"/>
            <a:ext cx="5384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bg" sz="1000" b="0" i="0" u="none" strike="noStrike" cap="none" dirty="0">
                <a:solidFill>
                  <a:srgbClr val="000000"/>
                </a:solidFill>
                <a:latin typeface="Arial"/>
                <a:ea typeface="Arial"/>
                <a:cs typeface="Arial"/>
                <a:sym typeface="Arial"/>
              </a:rPr>
              <a:t>https://www.business-humanrights.org/en/latest-news/eu-funded-hydropower-projects-linked-to-environmental-destruction-corruption-in-the-balkans/</a:t>
            </a:r>
            <a:endParaRPr sz="1000" b="0" i="0" u="none" strike="noStrike" cap="none" dirty="0">
              <a:solidFill>
                <a:srgbClr val="000000"/>
              </a:solidFill>
              <a:latin typeface="Arial"/>
              <a:ea typeface="Arial"/>
              <a:cs typeface="Arial"/>
              <a:sym typeface="Arial"/>
            </a:endParaRPr>
          </a:p>
        </p:txBody>
      </p:sp>
      <p:pic>
        <p:nvPicPr>
          <p:cNvPr id="2" name="Google Shape;217;g3a7dbea6ce1_1_338" descr="Kaskady Wody, Wodospad, Tama">
            <a:extLst>
              <a:ext uri="{FF2B5EF4-FFF2-40B4-BE49-F238E27FC236}">
                <a16:creationId xmlns:a16="http://schemas.microsoft.com/office/drawing/2014/main" id="{3DEBDCF5-29E2-13AB-CD2D-03C48EF0B47E}"/>
              </a:ext>
            </a:extLst>
          </p:cNvPr>
          <p:cNvPicPr preferRelativeResize="0"/>
          <p:nvPr/>
        </p:nvPicPr>
        <p:blipFill rotWithShape="1">
          <a:blip r:embed="rId3">
            <a:alphaModFix/>
          </a:blip>
          <a:srcRect l="8751" r="13938"/>
          <a:stretch/>
        </p:blipFill>
        <p:spPr>
          <a:xfrm>
            <a:off x="711200" y="1089441"/>
            <a:ext cx="5384800" cy="4639623"/>
          </a:xfrm>
          <a:prstGeom prst="rect">
            <a:avLst/>
          </a:prstGeom>
          <a:noFill/>
          <a:ln>
            <a:noFill/>
          </a:ln>
        </p:spPr>
      </p:pic>
      <p:sp>
        <p:nvSpPr>
          <p:cNvPr id="3" name="Google Shape;142;g3a8d4f1cfa1_0_0">
            <a:extLst>
              <a:ext uri="{FF2B5EF4-FFF2-40B4-BE49-F238E27FC236}">
                <a16:creationId xmlns:a16="http://schemas.microsoft.com/office/drawing/2014/main" id="{2ADACD79-1EB9-19BA-4EF2-F2B8DD993B65}"/>
              </a:ext>
            </a:extLst>
          </p:cNvPr>
          <p:cNvSpPr txBox="1"/>
          <p:nvPr/>
        </p:nvSpPr>
        <p:spPr>
          <a:xfrm>
            <a:off x="711200" y="5367457"/>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bg1"/>
                </a:solidFill>
                <a:highlight>
                  <a:srgbClr val="000000"/>
                </a:highlight>
                <a:latin typeface="Arial"/>
                <a:ea typeface="Arial"/>
                <a:cs typeface="Arial"/>
                <a:sym typeface="Arial"/>
              </a:rPr>
              <a:t>Източник изображение: </a:t>
            </a:r>
            <a:r>
              <a:rPr lang="bg-BG" sz="1000" b="0" i="0" u="none" strike="noStrike" cap="none" noProof="0" dirty="0" err="1">
                <a:solidFill>
                  <a:schemeClr val="bg1"/>
                </a:solidFill>
                <a:highlight>
                  <a:srgbClr val="000000"/>
                </a:highlight>
                <a:latin typeface="Arial"/>
                <a:ea typeface="Arial"/>
                <a:cs typeface="Arial"/>
                <a:sym typeface="Arial"/>
              </a:rPr>
              <a:t>Pixabay</a:t>
            </a:r>
            <a:endParaRPr lang="bg-BG" sz="1000" b="0" i="0" u="none" strike="noStrike" cap="none" noProof="0" dirty="0">
              <a:solidFill>
                <a:schemeClr val="bg1"/>
              </a:solidFill>
              <a:highlight>
                <a:srgbClr val="000000"/>
              </a:highlight>
              <a:latin typeface="Arial"/>
              <a:ea typeface="Arial"/>
              <a:cs typeface="Arial"/>
              <a:sym typeface="Arial"/>
            </a:endParaRPr>
          </a:p>
        </p:txBody>
      </p:sp>
      <p:sp>
        <p:nvSpPr>
          <p:cNvPr id="4" name="Google Shape;119;g3a7df22ecc4_1_0">
            <a:extLst>
              <a:ext uri="{FF2B5EF4-FFF2-40B4-BE49-F238E27FC236}">
                <a16:creationId xmlns:a16="http://schemas.microsoft.com/office/drawing/2014/main" id="{3B89D944-A8EE-CE4B-1020-EE64B1DB185A}"/>
              </a:ext>
            </a:extLst>
          </p:cNvPr>
          <p:cNvSpPr txBox="1"/>
          <p:nvPr/>
        </p:nvSpPr>
        <p:spPr>
          <a:xfrm>
            <a:off x="0" y="-14064"/>
            <a:ext cx="12177993" cy="1143000"/>
          </a:xfrm>
          <a:prstGeom prst="rect">
            <a:avLst/>
          </a:prstGeom>
          <a:noFill/>
          <a:ln>
            <a:noFill/>
          </a:ln>
        </p:spPr>
        <p:txBody>
          <a:bodyPr spcFirstLastPara="1" wrap="square" lIns="91425" tIns="45700" rIns="91425" bIns="45700" anchor="ctr" anchorCtr="0">
            <a:noAutofit/>
          </a:bodyPr>
          <a:lstStyle/>
          <a:p>
            <a:pPr algn="ctr">
              <a:lnSpc>
                <a:spcPct val="115000"/>
              </a:lnSpc>
              <a:spcAft>
                <a:spcPts val="800"/>
              </a:spcAft>
            </a:pPr>
            <a:r>
              <a:rPr lang="bg-BG" sz="3400" noProof="0" dirty="0">
                <a:solidFill>
                  <a:srgbClr val="12856F"/>
                </a:solidFill>
              </a:rPr>
              <a:t>Казус: </a:t>
            </a:r>
            <a:r>
              <a:rPr lang="bg" sz="3400" dirty="0">
                <a:solidFill>
                  <a:srgbClr val="12856F"/>
                </a:solidFill>
              </a:rPr>
              <a:t>Малки водноелектрически централи</a:t>
            </a:r>
            <a:br>
              <a:rPr lang="bg-BG" sz="3000"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3a7dbea6ce1_1_350"/>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27" name="Google Shape;227;g3a7dbea6ce1_1_350"/>
          <p:cNvSpPr txBox="1">
            <a:spLocks noGrp="1"/>
          </p:cNvSpPr>
          <p:nvPr>
            <p:ph type="body" idx="2"/>
          </p:nvPr>
        </p:nvSpPr>
        <p:spPr>
          <a:xfrm>
            <a:off x="6393700" y="1600200"/>
            <a:ext cx="5252100" cy="4760100"/>
          </a:xfrm>
          <a:prstGeom prst="rect">
            <a:avLst/>
          </a:prstGeom>
          <a:noFill/>
          <a:ln>
            <a:noFill/>
          </a:ln>
        </p:spPr>
        <p:txBody>
          <a:bodyPr spcFirstLastPara="1" wrap="square" lIns="91425" tIns="45700" rIns="91425" bIns="45700" anchor="t" anchorCtr="0">
            <a:noAutofit/>
          </a:bodyPr>
          <a:lstStyle/>
          <a:p>
            <a:pPr marL="342900" lvl="0" indent="-304800" algn="l" rtl="0">
              <a:lnSpc>
                <a:spcPct val="100000"/>
              </a:lnSpc>
              <a:spcBef>
                <a:spcPts val="0"/>
              </a:spcBef>
              <a:spcAft>
                <a:spcPts val="0"/>
              </a:spcAft>
              <a:buClr>
                <a:srgbClr val="404040"/>
              </a:buClr>
              <a:buSzPts val="1800"/>
              <a:buChar char="❏"/>
            </a:pPr>
            <a:r>
              <a:rPr lang="bg" sz="1800" dirty="0"/>
              <a:t>Несъответствия в документацията</a:t>
            </a:r>
            <a:endParaRPr sz="1800" dirty="0"/>
          </a:p>
          <a:p>
            <a:pPr marL="342900" lvl="0" indent="-190500" algn="l" rtl="0">
              <a:lnSpc>
                <a:spcPct val="100000"/>
              </a:lnSpc>
              <a:spcBef>
                <a:spcPts val="0"/>
              </a:spcBef>
              <a:spcAft>
                <a:spcPts val="0"/>
              </a:spcAft>
              <a:buClr>
                <a:srgbClr val="404040"/>
              </a:buClr>
              <a:buSzPts val="2400"/>
              <a:buNone/>
            </a:pPr>
            <a:endParaRPr sz="1800" dirty="0"/>
          </a:p>
          <a:p>
            <a:pPr marL="342900" lvl="0" indent="-304800" algn="l" rtl="0">
              <a:lnSpc>
                <a:spcPct val="100000"/>
              </a:lnSpc>
              <a:spcBef>
                <a:spcPts val="0"/>
              </a:spcBef>
              <a:spcAft>
                <a:spcPts val="0"/>
              </a:spcAft>
              <a:buClr>
                <a:srgbClr val="404040"/>
              </a:buClr>
              <a:buSzPts val="1800"/>
              <a:buChar char="❏"/>
            </a:pPr>
            <a:r>
              <a:rPr lang="bg" sz="1800" dirty="0"/>
              <a:t>Сигнали от местните жители и въздействие върху околната среда</a:t>
            </a:r>
            <a:endParaRPr sz="1800" dirty="0"/>
          </a:p>
          <a:p>
            <a:pPr marL="342900" lvl="0" indent="-190500" algn="l" rtl="0">
              <a:lnSpc>
                <a:spcPct val="100000"/>
              </a:lnSpc>
              <a:spcBef>
                <a:spcPts val="0"/>
              </a:spcBef>
              <a:spcAft>
                <a:spcPts val="0"/>
              </a:spcAft>
              <a:buClr>
                <a:srgbClr val="404040"/>
              </a:buClr>
              <a:buSzPts val="2400"/>
              <a:buNone/>
            </a:pPr>
            <a:endParaRPr sz="1800" dirty="0"/>
          </a:p>
          <a:p>
            <a:pPr marL="342900" lvl="0" indent="-304800" algn="l" rtl="0">
              <a:lnSpc>
                <a:spcPct val="100000"/>
              </a:lnSpc>
              <a:spcBef>
                <a:spcPts val="0"/>
              </a:spcBef>
              <a:spcAft>
                <a:spcPts val="0"/>
              </a:spcAft>
              <a:buClr>
                <a:srgbClr val="404040"/>
              </a:buClr>
              <a:buSzPts val="1800"/>
              <a:buChar char="❏"/>
            </a:pPr>
            <a:r>
              <a:rPr lang="bg" sz="1800" dirty="0"/>
              <a:t>Разследваща журналистика</a:t>
            </a:r>
            <a:endParaRPr sz="1800" dirty="0"/>
          </a:p>
          <a:p>
            <a:pPr marL="342900" lvl="0" indent="-190500" algn="l" rtl="0">
              <a:lnSpc>
                <a:spcPct val="100000"/>
              </a:lnSpc>
              <a:spcBef>
                <a:spcPts val="0"/>
              </a:spcBef>
              <a:spcAft>
                <a:spcPts val="0"/>
              </a:spcAft>
              <a:buClr>
                <a:srgbClr val="404040"/>
              </a:buClr>
              <a:buSzPts val="2400"/>
              <a:buNone/>
            </a:pPr>
            <a:endParaRPr sz="1800" dirty="0"/>
          </a:p>
          <a:p>
            <a:pPr marL="342900" lvl="0" indent="-304800" algn="l" rtl="0">
              <a:lnSpc>
                <a:spcPct val="100000"/>
              </a:lnSpc>
              <a:spcBef>
                <a:spcPts val="0"/>
              </a:spcBef>
              <a:spcAft>
                <a:spcPts val="0"/>
              </a:spcAft>
              <a:buClr>
                <a:srgbClr val="404040"/>
              </a:buClr>
              <a:buSzPts val="1800"/>
              <a:buChar char="❏"/>
            </a:pPr>
            <a:r>
              <a:rPr lang="bg" sz="1800" dirty="0"/>
              <a:t>Липса на правоприлагане</a:t>
            </a:r>
            <a:endParaRPr sz="1800" dirty="0"/>
          </a:p>
          <a:p>
            <a:pPr marL="342900" lvl="0" indent="-190500" algn="l" rtl="0">
              <a:lnSpc>
                <a:spcPct val="100000"/>
              </a:lnSpc>
              <a:spcBef>
                <a:spcPts val="0"/>
              </a:spcBef>
              <a:spcAft>
                <a:spcPts val="0"/>
              </a:spcAft>
              <a:buClr>
                <a:srgbClr val="404040"/>
              </a:buClr>
              <a:buSzPts val="2400"/>
              <a:buNone/>
            </a:pPr>
            <a:endParaRPr sz="1800" dirty="0"/>
          </a:p>
          <a:p>
            <a:pPr marL="342900" lvl="0" indent="-304800" algn="l" rtl="0">
              <a:lnSpc>
                <a:spcPct val="100000"/>
              </a:lnSpc>
              <a:spcBef>
                <a:spcPts val="0"/>
              </a:spcBef>
              <a:spcAft>
                <a:spcPts val="0"/>
              </a:spcAft>
              <a:buClr>
                <a:srgbClr val="404040"/>
              </a:buClr>
              <a:buSzPts val="1800"/>
              <a:buChar char="❏"/>
            </a:pPr>
            <a:r>
              <a:rPr lang="bg" sz="1800" dirty="0"/>
              <a:t>Пропуски в контрола на ЕС</a:t>
            </a:r>
            <a:endParaRPr sz="1800" dirty="0"/>
          </a:p>
          <a:p>
            <a:pPr marL="0" lvl="0" indent="0" algn="l" rtl="0">
              <a:lnSpc>
                <a:spcPct val="100000"/>
              </a:lnSpc>
              <a:spcBef>
                <a:spcPts val="0"/>
              </a:spcBef>
              <a:spcAft>
                <a:spcPts val="0"/>
              </a:spcAft>
              <a:buNone/>
            </a:pPr>
            <a:endParaRPr sz="1800" b="1" dirty="0">
              <a:solidFill>
                <a:schemeClr val="dk1"/>
              </a:solidFill>
            </a:endParaRPr>
          </a:p>
          <a:p>
            <a:pPr marL="0" lvl="0" indent="0" algn="l" rtl="0">
              <a:lnSpc>
                <a:spcPct val="100000"/>
              </a:lnSpc>
              <a:spcBef>
                <a:spcPts val="0"/>
              </a:spcBef>
              <a:spcAft>
                <a:spcPts val="0"/>
              </a:spcAft>
              <a:buNone/>
            </a:pPr>
            <a:r>
              <a:rPr lang="bg" sz="1800" b="1" dirty="0">
                <a:solidFill>
                  <a:srgbClr val="108670"/>
                </a:solidFill>
              </a:rPr>
              <a:t>„Червените лампички“ </a:t>
            </a:r>
            <a:r>
              <a:rPr lang="bg" sz="1800" dirty="0">
                <a:solidFill>
                  <a:srgbClr val="108670"/>
                </a:solidFill>
              </a:rPr>
              <a:t>като </a:t>
            </a:r>
            <a:r>
              <a:rPr lang="bg" sz="1800" b="1" dirty="0">
                <a:solidFill>
                  <a:srgbClr val="108670"/>
                </a:solidFill>
              </a:rPr>
              <a:t>липсващи разрешителни, екологични щети и липса на отчетност </a:t>
            </a:r>
            <a:r>
              <a:rPr lang="bg" sz="1800" dirty="0">
                <a:solidFill>
                  <a:srgbClr val="108670"/>
                </a:solidFill>
              </a:rPr>
              <a:t>формираха основата за разкриване на корупционни практики в нещо, което трябваше да бъде инициатива за зелена енергия</a:t>
            </a:r>
            <a:endParaRPr sz="1800" dirty="0">
              <a:solidFill>
                <a:srgbClr val="108670"/>
              </a:solidFill>
            </a:endParaRPr>
          </a:p>
        </p:txBody>
      </p:sp>
      <p:sp>
        <p:nvSpPr>
          <p:cNvPr id="228" name="Google Shape;228;g3a7dbea6ce1_1_35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15</a:t>
            </a:fld>
            <a:endParaRPr/>
          </a:p>
        </p:txBody>
      </p:sp>
      <p:sp>
        <p:nvSpPr>
          <p:cNvPr id="229" name="Google Shape;229;g3a7dbea6ce1_1_350"/>
          <p:cNvSpPr txBox="1"/>
          <p:nvPr/>
        </p:nvSpPr>
        <p:spPr>
          <a:xfrm>
            <a:off x="546200" y="5815223"/>
            <a:ext cx="538479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bg" sz="1000" b="0" i="0" u="none" strike="noStrike" cap="none" dirty="0">
                <a:solidFill>
                  <a:srgbClr val="000000"/>
                </a:solidFill>
                <a:latin typeface="Arial"/>
                <a:ea typeface="Arial"/>
                <a:cs typeface="Arial"/>
                <a:sym typeface="Arial"/>
              </a:rPr>
              <a:t>https://www.business-humanrights.org/en/latest-news/eu-funded-hydropower-projects-linked-to-environmental-destruction-corruption-in-the-balkans/</a:t>
            </a:r>
            <a:endParaRPr sz="1000" b="0" i="0" u="none" strike="noStrike" cap="none" dirty="0">
              <a:solidFill>
                <a:srgbClr val="000000"/>
              </a:solidFill>
              <a:latin typeface="Arial"/>
              <a:ea typeface="Arial"/>
              <a:cs typeface="Arial"/>
              <a:sym typeface="Arial"/>
            </a:endParaRPr>
          </a:p>
        </p:txBody>
      </p:sp>
      <p:pic>
        <p:nvPicPr>
          <p:cNvPr id="2" name="Google Shape;230;g3a7dbea6ce1_1_350" descr="Finanse, Księgowość, Podatek">
            <a:extLst>
              <a:ext uri="{FF2B5EF4-FFF2-40B4-BE49-F238E27FC236}">
                <a16:creationId xmlns:a16="http://schemas.microsoft.com/office/drawing/2014/main" id="{FC3ABE54-9963-6CD9-76E0-AFE50908FDBA}"/>
              </a:ext>
            </a:extLst>
          </p:cNvPr>
          <p:cNvPicPr preferRelativeResize="0"/>
          <p:nvPr/>
        </p:nvPicPr>
        <p:blipFill rotWithShape="1">
          <a:blip r:embed="rId4">
            <a:alphaModFix/>
          </a:blip>
          <a:srcRect l="6545" r="14121"/>
          <a:stretch/>
        </p:blipFill>
        <p:spPr>
          <a:xfrm>
            <a:off x="546200" y="1152926"/>
            <a:ext cx="5384800" cy="4525963"/>
          </a:xfrm>
          <a:prstGeom prst="rect">
            <a:avLst/>
          </a:prstGeom>
          <a:noFill/>
          <a:ln>
            <a:noFill/>
          </a:ln>
        </p:spPr>
      </p:pic>
      <p:sp>
        <p:nvSpPr>
          <p:cNvPr id="3" name="Google Shape;142;g3a8d4f1cfa1_0_0">
            <a:extLst>
              <a:ext uri="{FF2B5EF4-FFF2-40B4-BE49-F238E27FC236}">
                <a16:creationId xmlns:a16="http://schemas.microsoft.com/office/drawing/2014/main" id="{29E2274D-52A3-12C1-072A-00B9093EAF2F}"/>
              </a:ext>
            </a:extLst>
          </p:cNvPr>
          <p:cNvSpPr txBox="1"/>
          <p:nvPr/>
        </p:nvSpPr>
        <p:spPr>
          <a:xfrm>
            <a:off x="546200" y="5317282"/>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highlight>
                  <a:srgbClr val="C0C0C0"/>
                </a:highlight>
                <a:latin typeface="Arial"/>
                <a:ea typeface="Arial"/>
                <a:cs typeface="Arial"/>
                <a:sym typeface="Arial"/>
              </a:rPr>
              <a:t>Източник изображение: </a:t>
            </a:r>
            <a:r>
              <a:rPr lang="bg-BG" sz="1000" b="0" i="0" u="none" strike="noStrike" cap="none" noProof="0" dirty="0" err="1">
                <a:solidFill>
                  <a:schemeClr val="tx1"/>
                </a:solidFill>
                <a:highlight>
                  <a:srgbClr val="C0C0C0"/>
                </a:highlight>
                <a:latin typeface="Arial"/>
                <a:ea typeface="Arial"/>
                <a:cs typeface="Arial"/>
                <a:sym typeface="Arial"/>
              </a:rPr>
              <a:t>Pixabay</a:t>
            </a:r>
            <a:endParaRPr lang="bg-BG" sz="1000" b="0" i="0" u="none" strike="noStrike" cap="none" noProof="0" dirty="0">
              <a:solidFill>
                <a:schemeClr val="tx1"/>
              </a:solidFill>
              <a:highlight>
                <a:srgbClr val="C0C0C0"/>
              </a:highlight>
              <a:latin typeface="Arial"/>
              <a:ea typeface="Arial"/>
              <a:cs typeface="Arial"/>
              <a:sym typeface="Arial"/>
            </a:endParaRPr>
          </a:p>
        </p:txBody>
      </p:sp>
      <p:sp>
        <p:nvSpPr>
          <p:cNvPr id="5" name="Google Shape;119;g3a7df22ecc4_1_0">
            <a:extLst>
              <a:ext uri="{FF2B5EF4-FFF2-40B4-BE49-F238E27FC236}">
                <a16:creationId xmlns:a16="http://schemas.microsoft.com/office/drawing/2014/main" id="{E0B71C94-CA0B-506D-D317-77CDE9768939}"/>
              </a:ext>
            </a:extLst>
          </p:cNvPr>
          <p:cNvSpPr txBox="1"/>
          <p:nvPr/>
        </p:nvSpPr>
        <p:spPr>
          <a:xfrm>
            <a:off x="0" y="-14064"/>
            <a:ext cx="12177993" cy="1143000"/>
          </a:xfrm>
          <a:prstGeom prst="rect">
            <a:avLst/>
          </a:prstGeom>
          <a:noFill/>
          <a:ln>
            <a:noFill/>
          </a:ln>
        </p:spPr>
        <p:txBody>
          <a:bodyPr spcFirstLastPara="1" wrap="square" lIns="91425" tIns="45700" rIns="91425" bIns="45700" anchor="ctr" anchorCtr="0">
            <a:noAutofit/>
          </a:bodyPr>
          <a:lstStyle/>
          <a:p>
            <a:pPr algn="ctr">
              <a:lnSpc>
                <a:spcPct val="115000"/>
              </a:lnSpc>
              <a:spcAft>
                <a:spcPts val="800"/>
              </a:spcAft>
            </a:pPr>
            <a:r>
              <a:rPr lang="bg-BG" sz="3400" noProof="0" dirty="0">
                <a:solidFill>
                  <a:srgbClr val="12856F"/>
                </a:solidFill>
              </a:rPr>
              <a:t>Казус: </a:t>
            </a:r>
            <a:r>
              <a:rPr lang="bg" sz="3400" dirty="0">
                <a:solidFill>
                  <a:srgbClr val="12856F"/>
                </a:solidFill>
              </a:rPr>
              <a:t>Малки водноелектрически централи</a:t>
            </a:r>
            <a:br>
              <a:rPr lang="bg-BG" sz="3000"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g3a7dbea6ce1_1_389"/>
          <p:cNvSpPr txBox="1">
            <a:spLocks noGrp="1"/>
          </p:cNvSpPr>
          <p:nvPr>
            <p:ph type="body" idx="2"/>
          </p:nvPr>
        </p:nvSpPr>
        <p:spPr>
          <a:xfrm>
            <a:off x="6197600" y="1600201"/>
            <a:ext cx="5384700" cy="45261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560"/>
              </a:spcBef>
              <a:spcAft>
                <a:spcPts val="0"/>
              </a:spcAft>
              <a:buClr>
                <a:srgbClr val="404040"/>
              </a:buClr>
              <a:buSzPts val="2800"/>
              <a:buFont typeface="Arial"/>
              <a:buChar char="•"/>
            </a:pPr>
            <a:r>
              <a:rPr lang="bg" sz="2000" dirty="0"/>
              <a:t>Мерки за ограничаване на риска от наводнения, закупуване на противопожарно оборудване и смекчаване на свлачища в региона</a:t>
            </a:r>
            <a:endParaRPr sz="2000" dirty="0"/>
          </a:p>
          <a:p>
            <a:pPr marL="457200" lvl="0" indent="-228600" algn="l" rtl="0">
              <a:lnSpc>
                <a:spcPct val="100000"/>
              </a:lnSpc>
              <a:spcBef>
                <a:spcPts val="560"/>
              </a:spcBef>
              <a:spcAft>
                <a:spcPts val="0"/>
              </a:spcAft>
              <a:buClr>
                <a:srgbClr val="404040"/>
              </a:buClr>
              <a:buSzPts val="2800"/>
              <a:buFont typeface="Arial"/>
              <a:buNone/>
            </a:pPr>
            <a:endParaRPr sz="2000" dirty="0"/>
          </a:p>
          <a:p>
            <a:pPr marL="457200" lvl="0" indent="-406400" algn="l" rtl="0">
              <a:lnSpc>
                <a:spcPct val="100000"/>
              </a:lnSpc>
              <a:spcBef>
                <a:spcPts val="560"/>
              </a:spcBef>
              <a:spcAft>
                <a:spcPts val="0"/>
              </a:spcAft>
              <a:buClr>
                <a:srgbClr val="404040"/>
              </a:buClr>
              <a:buSzPts val="2800"/>
              <a:buFont typeface="Arial"/>
              <a:buChar char="•"/>
            </a:pPr>
            <a:r>
              <a:rPr lang="bg" sz="2000" dirty="0"/>
              <a:t>Неправомерно отпускане на средства от ЕС чрез неизпълнение на проектите</a:t>
            </a:r>
            <a:endParaRPr sz="2000" dirty="0"/>
          </a:p>
          <a:p>
            <a:pPr marL="457200" lvl="0" indent="-228600" algn="l" rtl="0">
              <a:lnSpc>
                <a:spcPct val="100000"/>
              </a:lnSpc>
              <a:spcBef>
                <a:spcPts val="560"/>
              </a:spcBef>
              <a:spcAft>
                <a:spcPts val="0"/>
              </a:spcAft>
              <a:buClr>
                <a:srgbClr val="404040"/>
              </a:buClr>
              <a:buSzPts val="2800"/>
              <a:buFont typeface="Arial"/>
              <a:buNone/>
            </a:pPr>
            <a:endParaRPr sz="2000" dirty="0"/>
          </a:p>
          <a:p>
            <a:pPr marL="457200" lvl="0" indent="-406400" algn="l" rtl="0">
              <a:lnSpc>
                <a:spcPct val="100000"/>
              </a:lnSpc>
              <a:spcBef>
                <a:spcPts val="560"/>
              </a:spcBef>
              <a:spcAft>
                <a:spcPts val="0"/>
              </a:spcAft>
              <a:buClr>
                <a:srgbClr val="404040"/>
              </a:buClr>
              <a:buSzPts val="2800"/>
              <a:buFont typeface="Arial"/>
              <a:buChar char="•"/>
            </a:pPr>
            <a:r>
              <a:rPr lang="bg" sz="2000" dirty="0"/>
              <a:t>Пренасочване на средства от ЕС към рутинни дейности</a:t>
            </a:r>
            <a:endParaRPr dirty="0"/>
          </a:p>
          <a:p>
            <a:pPr marL="457200" lvl="0" indent="-228600" algn="l" rtl="0">
              <a:lnSpc>
                <a:spcPct val="100000"/>
              </a:lnSpc>
              <a:spcBef>
                <a:spcPts val="560"/>
              </a:spcBef>
              <a:spcAft>
                <a:spcPts val="0"/>
              </a:spcAft>
              <a:buClr>
                <a:srgbClr val="404040"/>
              </a:buClr>
              <a:buSzPts val="2800"/>
              <a:buFont typeface="Arial"/>
              <a:buNone/>
            </a:pPr>
            <a:endParaRPr sz="2000" dirty="0"/>
          </a:p>
          <a:p>
            <a:pPr marL="457200" lvl="0" indent="-228600" algn="l" rtl="0">
              <a:lnSpc>
                <a:spcPct val="100000"/>
              </a:lnSpc>
              <a:spcBef>
                <a:spcPts val="560"/>
              </a:spcBef>
              <a:spcAft>
                <a:spcPts val="0"/>
              </a:spcAft>
              <a:buClr>
                <a:srgbClr val="404040"/>
              </a:buClr>
              <a:buSzPts val="2800"/>
              <a:buFont typeface="Arial"/>
              <a:buNone/>
            </a:pPr>
            <a:endParaRPr sz="2000" dirty="0"/>
          </a:p>
        </p:txBody>
      </p:sp>
      <p:sp>
        <p:nvSpPr>
          <p:cNvPr id="240" name="Google Shape;240;g3a7dbea6ce1_1_38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16</a:t>
            </a:fld>
            <a:endParaRPr/>
          </a:p>
        </p:txBody>
      </p:sp>
      <p:sp>
        <p:nvSpPr>
          <p:cNvPr id="241" name="Google Shape;241;g3a7dbea6ce1_1_389"/>
          <p:cNvSpPr txBox="1"/>
          <p:nvPr/>
        </p:nvSpPr>
        <p:spPr>
          <a:xfrm>
            <a:off x="6339245" y="5499972"/>
            <a:ext cx="479671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bg" sz="1000" b="0" i="0" u="none" strike="noStrike" cap="none" dirty="0">
                <a:solidFill>
                  <a:srgbClr val="000000"/>
                </a:solidFill>
                <a:latin typeface="Arial"/>
                <a:ea typeface="Arial"/>
                <a:cs typeface="Arial"/>
                <a:sym typeface="Arial"/>
              </a:rPr>
              <a:t>https://antifraud-knowledge-centre.ec.europa.eu/library-good-practices-and-case-studies/case-studies/misappropriation-eu-funds-water-and-land-management_en</a:t>
            </a:r>
            <a:endParaRPr sz="1400" b="0" i="0" u="none" strike="noStrike" cap="none" dirty="0">
              <a:solidFill>
                <a:srgbClr val="000000"/>
              </a:solidFill>
              <a:latin typeface="Arial"/>
              <a:ea typeface="Arial"/>
              <a:cs typeface="Arial"/>
              <a:sym typeface="Arial"/>
            </a:endParaRPr>
          </a:p>
        </p:txBody>
      </p:sp>
      <p:pic>
        <p:nvPicPr>
          <p:cNvPr id="2" name="Google Shape;242;g3a7dbea6ce1_1_389" descr="img">
            <a:extLst>
              <a:ext uri="{FF2B5EF4-FFF2-40B4-BE49-F238E27FC236}">
                <a16:creationId xmlns:a16="http://schemas.microsoft.com/office/drawing/2014/main" id="{05D1FB5A-E3F8-D132-C269-2C1CE4A44FAB}"/>
              </a:ext>
            </a:extLst>
          </p:cNvPr>
          <p:cNvPicPr preferRelativeResize="0"/>
          <p:nvPr/>
        </p:nvPicPr>
        <p:blipFill rotWithShape="1">
          <a:blip r:embed="rId3">
            <a:alphaModFix/>
          </a:blip>
          <a:srcRect r="26188" b="10063"/>
          <a:stretch/>
        </p:blipFill>
        <p:spPr>
          <a:xfrm>
            <a:off x="609599" y="1358028"/>
            <a:ext cx="5384799" cy="4525963"/>
          </a:xfrm>
          <a:prstGeom prst="rect">
            <a:avLst/>
          </a:prstGeom>
          <a:noFill/>
          <a:ln>
            <a:noFill/>
          </a:ln>
        </p:spPr>
      </p:pic>
      <p:sp>
        <p:nvSpPr>
          <p:cNvPr id="6" name="TextBox 5">
            <a:extLst>
              <a:ext uri="{FF2B5EF4-FFF2-40B4-BE49-F238E27FC236}">
                <a16:creationId xmlns:a16="http://schemas.microsoft.com/office/drawing/2014/main" id="{293132C0-F29C-14AB-1B62-2731EDCB9E0E}"/>
              </a:ext>
            </a:extLst>
          </p:cNvPr>
          <p:cNvSpPr txBox="1"/>
          <p:nvPr/>
        </p:nvSpPr>
        <p:spPr>
          <a:xfrm>
            <a:off x="507997" y="5499972"/>
            <a:ext cx="548640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ru-RU" sz="1000" b="0" i="0" u="none" strike="noStrike" kern="0" cap="none" spc="0" normalizeH="0" baseline="0" noProof="0" dirty="0">
                <a:ln>
                  <a:noFill/>
                </a:ln>
                <a:solidFill>
                  <a:srgbClr val="000000"/>
                </a:solidFill>
                <a:effectLst/>
                <a:highlight>
                  <a:srgbClr val="C0C0C0"/>
                </a:highlight>
                <a:uLnTx/>
                <a:uFillTx/>
                <a:latin typeface="Arial"/>
                <a:ea typeface="Arial"/>
                <a:cs typeface="Arial"/>
                <a:sym typeface="Arial"/>
              </a:rPr>
              <a:t>Снимка: https://www.geoengineer.org/news/landslide-triggers-a-bridge-collapse-in-north-italy</a:t>
            </a:r>
            <a:endParaRPr kumimoji="0" lang="ru-RU" sz="1400" b="0" i="0" u="none" strike="noStrike" kern="0" cap="none" spc="0" normalizeH="0" baseline="0" noProof="0" dirty="0">
              <a:ln>
                <a:noFill/>
              </a:ln>
              <a:solidFill>
                <a:srgbClr val="000000"/>
              </a:solidFill>
              <a:effectLst/>
              <a:highlight>
                <a:srgbClr val="C0C0C0"/>
              </a:highlight>
              <a:uLnTx/>
              <a:uFillTx/>
              <a:latin typeface="Arial"/>
              <a:ea typeface="Arial"/>
              <a:cs typeface="Arial"/>
              <a:sym typeface="Arial"/>
            </a:endParaRPr>
          </a:p>
        </p:txBody>
      </p:sp>
      <p:sp>
        <p:nvSpPr>
          <p:cNvPr id="3" name="Google Shape;119;g3a7df22ecc4_1_0">
            <a:extLst>
              <a:ext uri="{FF2B5EF4-FFF2-40B4-BE49-F238E27FC236}">
                <a16:creationId xmlns:a16="http://schemas.microsoft.com/office/drawing/2014/main" id="{C9ED3987-2A92-5C5C-A68F-974AE020EBD9}"/>
              </a:ext>
            </a:extLst>
          </p:cNvPr>
          <p:cNvSpPr txBox="1"/>
          <p:nvPr/>
        </p:nvSpPr>
        <p:spPr>
          <a:xfrm>
            <a:off x="14007" y="136375"/>
            <a:ext cx="12177993" cy="1143000"/>
          </a:xfrm>
          <a:prstGeom prst="rect">
            <a:avLst/>
          </a:prstGeom>
          <a:noFill/>
          <a:ln>
            <a:noFill/>
          </a:ln>
        </p:spPr>
        <p:txBody>
          <a:bodyPr spcFirstLastPara="1" wrap="square" lIns="91425" tIns="45700" rIns="91425" bIns="45700" anchor="ctr" anchorCtr="0">
            <a:noAutofit/>
          </a:bodyPr>
          <a:lstStyle/>
          <a:p>
            <a:pPr algn="ctr">
              <a:lnSpc>
                <a:spcPct val="115000"/>
              </a:lnSpc>
              <a:spcAft>
                <a:spcPts val="800"/>
              </a:spcAft>
            </a:pPr>
            <a:r>
              <a:rPr lang="bg-BG" sz="3400" noProof="0" dirty="0">
                <a:solidFill>
                  <a:srgbClr val="12856F"/>
                </a:solidFill>
              </a:rPr>
              <a:t>Казус: </a:t>
            </a:r>
            <a:r>
              <a:rPr lang="bg" sz="3400" dirty="0">
                <a:solidFill>
                  <a:srgbClr val="108670"/>
                </a:solidFill>
              </a:rPr>
              <a:t>Фондове на ЕС за управление на водите и земите</a:t>
            </a:r>
            <a:br>
              <a:rPr lang="bg-BG" sz="3000" b="1"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1" name="Google Shape;251;g3a7dbea6ce1_1_399"/>
          <p:cNvSpPr txBox="1">
            <a:spLocks noGrp="1"/>
          </p:cNvSpPr>
          <p:nvPr>
            <p:ph type="body" idx="2"/>
          </p:nvPr>
        </p:nvSpPr>
        <p:spPr>
          <a:xfrm>
            <a:off x="6197600" y="1600201"/>
            <a:ext cx="5384700" cy="4526100"/>
          </a:xfrm>
          <a:prstGeom prst="rect">
            <a:avLst/>
          </a:prstGeom>
          <a:noFill/>
          <a:ln>
            <a:noFill/>
          </a:ln>
        </p:spPr>
        <p:txBody>
          <a:bodyPr spcFirstLastPara="1" wrap="square" lIns="91425" tIns="45700" rIns="91425" bIns="45700" anchor="t" anchorCtr="0">
            <a:normAutofit lnSpcReduction="10000"/>
          </a:bodyPr>
          <a:lstStyle/>
          <a:p>
            <a:pPr marL="50800" lvl="0" indent="0" algn="l" rtl="0">
              <a:lnSpc>
                <a:spcPct val="100000"/>
              </a:lnSpc>
              <a:spcBef>
                <a:spcPts val="560"/>
              </a:spcBef>
              <a:spcAft>
                <a:spcPts val="0"/>
              </a:spcAft>
              <a:buSzPts val="2800"/>
              <a:buNone/>
            </a:pPr>
            <a:r>
              <a:rPr lang="bg" sz="2000" b="1" dirty="0"/>
              <a:t>„Червени лампички“:</a:t>
            </a:r>
            <a:endParaRPr dirty="0"/>
          </a:p>
          <a:p>
            <a:pPr marL="50800" lvl="0" indent="0" algn="l" rtl="0">
              <a:lnSpc>
                <a:spcPct val="100000"/>
              </a:lnSpc>
              <a:spcBef>
                <a:spcPts val="560"/>
              </a:spcBef>
              <a:spcAft>
                <a:spcPts val="0"/>
              </a:spcAft>
              <a:buSzPts val="2800"/>
              <a:buNone/>
            </a:pPr>
            <a:endParaRPr sz="2000" b="1" dirty="0"/>
          </a:p>
          <a:p>
            <a:pPr marL="457200" lvl="0" indent="-406400" algn="l" rtl="0">
              <a:lnSpc>
                <a:spcPct val="100000"/>
              </a:lnSpc>
              <a:spcBef>
                <a:spcPts val="560"/>
              </a:spcBef>
              <a:spcAft>
                <a:spcPts val="0"/>
              </a:spcAft>
              <a:buClr>
                <a:srgbClr val="404040"/>
              </a:buClr>
              <a:buSzPts val="2800"/>
              <a:buFont typeface="Arial"/>
              <a:buChar char="•"/>
            </a:pPr>
            <a:r>
              <a:rPr lang="bg" sz="2000" dirty="0"/>
              <a:t>Проектите бяха предназначени да обхванат допълнителни дейности по смекчаване на рисковете от свлачища, но бяха представени в шаблонни описания, които изглеждаха сходни помежду си.</a:t>
            </a:r>
            <a:endParaRPr sz="2000" dirty="0"/>
          </a:p>
          <a:p>
            <a:pPr marL="50800" lvl="0" indent="0" algn="l" rtl="0">
              <a:lnSpc>
                <a:spcPct val="100000"/>
              </a:lnSpc>
              <a:spcBef>
                <a:spcPts val="560"/>
              </a:spcBef>
              <a:spcAft>
                <a:spcPts val="0"/>
              </a:spcAft>
              <a:buSzPts val="2800"/>
              <a:buNone/>
            </a:pPr>
            <a:endParaRPr sz="2000" dirty="0"/>
          </a:p>
          <a:p>
            <a:pPr marL="457200" lvl="0" indent="-406400" algn="l" rtl="0">
              <a:lnSpc>
                <a:spcPct val="100000"/>
              </a:lnSpc>
              <a:spcBef>
                <a:spcPts val="560"/>
              </a:spcBef>
              <a:spcAft>
                <a:spcPts val="0"/>
              </a:spcAft>
              <a:buClr>
                <a:srgbClr val="404040"/>
              </a:buClr>
              <a:buSzPts val="2800"/>
              <a:buFont typeface="Arial"/>
              <a:buChar char="•"/>
            </a:pPr>
            <a:r>
              <a:rPr lang="bg" sz="2000" dirty="0"/>
              <a:t>Проектите не са били изпълнени в райони с висок риск от свлачища, а в същите райони, където агенция е извършвала вече планирани обичайни дейности.</a:t>
            </a:r>
            <a:endParaRPr sz="2000" b="1" dirty="0"/>
          </a:p>
        </p:txBody>
      </p:sp>
      <p:sp>
        <p:nvSpPr>
          <p:cNvPr id="252" name="Google Shape;252;g3a7dbea6ce1_1_39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17</a:t>
            </a:fld>
            <a:endParaRPr/>
          </a:p>
        </p:txBody>
      </p:sp>
      <p:sp>
        <p:nvSpPr>
          <p:cNvPr id="253" name="Google Shape;253;g3a7dbea6ce1_1_399"/>
          <p:cNvSpPr txBox="1"/>
          <p:nvPr/>
        </p:nvSpPr>
        <p:spPr>
          <a:xfrm>
            <a:off x="6271282" y="5985729"/>
            <a:ext cx="493263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bg" sz="1000" b="0" i="0" u="none" strike="noStrike" cap="none" dirty="0">
                <a:solidFill>
                  <a:srgbClr val="000000"/>
                </a:solidFill>
                <a:latin typeface="Arial"/>
                <a:ea typeface="Arial"/>
                <a:cs typeface="Arial"/>
                <a:sym typeface="Arial"/>
              </a:rPr>
              <a:t>https://antifraud-knowledge-centre.ec.europa.eu/library-good-practices-and-case-studies/case-studies/misappropriation-eu-funds-water-and-land-management_en</a:t>
            </a:r>
            <a:endParaRPr sz="1400" b="0" i="0" u="none" strike="noStrike" cap="none" dirty="0">
              <a:solidFill>
                <a:srgbClr val="000000"/>
              </a:solidFill>
              <a:latin typeface="Arial"/>
              <a:ea typeface="Arial"/>
              <a:cs typeface="Arial"/>
              <a:sym typeface="Arial"/>
            </a:endParaRPr>
          </a:p>
        </p:txBody>
      </p:sp>
      <p:pic>
        <p:nvPicPr>
          <p:cNvPr id="2" name="Google Shape;254;g3a7dbea6ce1_1_399">
            <a:extLst>
              <a:ext uri="{FF2B5EF4-FFF2-40B4-BE49-F238E27FC236}">
                <a16:creationId xmlns:a16="http://schemas.microsoft.com/office/drawing/2014/main" id="{38E71E46-3E58-2A63-8619-9D8E2C38970B}"/>
              </a:ext>
            </a:extLst>
          </p:cNvPr>
          <p:cNvPicPr preferRelativeResize="0"/>
          <p:nvPr/>
        </p:nvPicPr>
        <p:blipFill>
          <a:blip r:embed="rId3">
            <a:alphaModFix/>
          </a:blip>
          <a:stretch>
            <a:fillRect/>
          </a:stretch>
        </p:blipFill>
        <p:spPr>
          <a:xfrm>
            <a:off x="328375" y="1331650"/>
            <a:ext cx="5719274" cy="4713925"/>
          </a:xfrm>
          <a:prstGeom prst="rect">
            <a:avLst/>
          </a:prstGeom>
          <a:noFill/>
          <a:ln>
            <a:noFill/>
          </a:ln>
        </p:spPr>
      </p:pic>
      <p:sp>
        <p:nvSpPr>
          <p:cNvPr id="3" name="Google Shape;142;g3a8d4f1cfa1_0_0">
            <a:extLst>
              <a:ext uri="{FF2B5EF4-FFF2-40B4-BE49-F238E27FC236}">
                <a16:creationId xmlns:a16="http://schemas.microsoft.com/office/drawing/2014/main" id="{3AB2449A-A0A7-161C-A7FF-862976F8A9BA}"/>
              </a:ext>
            </a:extLst>
          </p:cNvPr>
          <p:cNvSpPr txBox="1"/>
          <p:nvPr/>
        </p:nvSpPr>
        <p:spPr>
          <a:xfrm>
            <a:off x="328375" y="5624122"/>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highlight>
                  <a:srgbClr val="C0C0C0"/>
                </a:highlight>
                <a:latin typeface="Arial"/>
                <a:ea typeface="Arial"/>
                <a:cs typeface="Arial"/>
                <a:sym typeface="Arial"/>
              </a:rPr>
              <a:t>Източник изображение: </a:t>
            </a:r>
            <a:r>
              <a:rPr lang="bg-BG" sz="1000" b="0" i="0" u="none" strike="noStrike" cap="none" noProof="0" dirty="0" err="1">
                <a:solidFill>
                  <a:schemeClr val="tx1"/>
                </a:solidFill>
                <a:highlight>
                  <a:srgbClr val="C0C0C0"/>
                </a:highlight>
                <a:latin typeface="Arial"/>
                <a:ea typeface="Arial"/>
                <a:cs typeface="Arial"/>
                <a:sym typeface="Arial"/>
              </a:rPr>
              <a:t>Pixabay</a:t>
            </a:r>
            <a:endParaRPr lang="bg-BG" sz="1000" b="0" i="0" u="none" strike="noStrike" cap="none" noProof="0" dirty="0">
              <a:solidFill>
                <a:schemeClr val="tx1"/>
              </a:solidFill>
              <a:highlight>
                <a:srgbClr val="C0C0C0"/>
              </a:highlight>
              <a:latin typeface="Arial"/>
              <a:ea typeface="Arial"/>
              <a:cs typeface="Arial"/>
              <a:sym typeface="Arial"/>
            </a:endParaRPr>
          </a:p>
        </p:txBody>
      </p:sp>
      <p:sp>
        <p:nvSpPr>
          <p:cNvPr id="6" name="Google Shape;119;g3a7df22ecc4_1_0">
            <a:extLst>
              <a:ext uri="{FF2B5EF4-FFF2-40B4-BE49-F238E27FC236}">
                <a16:creationId xmlns:a16="http://schemas.microsoft.com/office/drawing/2014/main" id="{2DB8BC67-1895-ACD2-8A2A-23C6830E10C7}"/>
              </a:ext>
            </a:extLst>
          </p:cNvPr>
          <p:cNvSpPr txBox="1"/>
          <p:nvPr/>
        </p:nvSpPr>
        <p:spPr>
          <a:xfrm>
            <a:off x="14007" y="136375"/>
            <a:ext cx="12177993" cy="1143000"/>
          </a:xfrm>
          <a:prstGeom prst="rect">
            <a:avLst/>
          </a:prstGeom>
          <a:noFill/>
          <a:ln>
            <a:noFill/>
          </a:ln>
        </p:spPr>
        <p:txBody>
          <a:bodyPr spcFirstLastPara="1" wrap="square" lIns="91425" tIns="45700" rIns="91425" bIns="45700" anchor="ctr" anchorCtr="0">
            <a:noAutofit/>
          </a:bodyPr>
          <a:lstStyle/>
          <a:p>
            <a:pPr algn="ctr">
              <a:lnSpc>
                <a:spcPct val="115000"/>
              </a:lnSpc>
              <a:spcAft>
                <a:spcPts val="800"/>
              </a:spcAft>
            </a:pPr>
            <a:r>
              <a:rPr lang="bg-BG" sz="3400" noProof="0" dirty="0">
                <a:solidFill>
                  <a:srgbClr val="12856F"/>
                </a:solidFill>
              </a:rPr>
              <a:t>Казус: </a:t>
            </a:r>
            <a:r>
              <a:rPr lang="bg" sz="3400" dirty="0">
                <a:solidFill>
                  <a:srgbClr val="108670"/>
                </a:solidFill>
              </a:rPr>
              <a:t>Фондове на ЕС за управление на водите и земите</a:t>
            </a:r>
            <a:br>
              <a:rPr lang="bg-BG" sz="3000" b="1"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a7dbea6ce1_1_409"/>
          <p:cNvSpPr txBox="1">
            <a:spLocks noGrp="1"/>
          </p:cNvSpPr>
          <p:nvPr>
            <p:ph type="body" idx="1"/>
          </p:nvPr>
        </p:nvSpPr>
        <p:spPr>
          <a:xfrm>
            <a:off x="6500800" y="1579700"/>
            <a:ext cx="4730792" cy="4796386"/>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560"/>
              </a:spcBef>
              <a:spcAft>
                <a:spcPts val="0"/>
              </a:spcAft>
              <a:buSzPts val="1800"/>
              <a:buFont typeface="Arial"/>
              <a:buChar char="❏"/>
            </a:pPr>
            <a:r>
              <a:rPr lang="bg" sz="2400" b="1" dirty="0"/>
              <a:t>Да наблюдаваме </a:t>
            </a:r>
            <a:r>
              <a:rPr lang="bg" sz="1800" dirty="0"/>
              <a:t>изпълнението на проекти около нас</a:t>
            </a:r>
            <a:endParaRPr sz="1800" dirty="0"/>
          </a:p>
          <a:p>
            <a:pPr marL="457200" lvl="0" indent="-342900" algn="l" rtl="0">
              <a:lnSpc>
                <a:spcPct val="100000"/>
              </a:lnSpc>
              <a:spcBef>
                <a:spcPts val="560"/>
              </a:spcBef>
              <a:spcAft>
                <a:spcPts val="0"/>
              </a:spcAft>
              <a:buSzPts val="1800"/>
              <a:buFont typeface="Arial"/>
              <a:buChar char="❏"/>
            </a:pPr>
            <a:r>
              <a:rPr lang="bg" sz="2400" b="1" dirty="0"/>
              <a:t>Да сравняваме </a:t>
            </a:r>
            <a:r>
              <a:rPr lang="bg" sz="1800" dirty="0"/>
              <a:t>описанията на проекти в различните региони</a:t>
            </a:r>
            <a:endParaRPr sz="1800" dirty="0"/>
          </a:p>
          <a:p>
            <a:pPr marL="457200" lvl="0" indent="-342900" algn="l" rtl="0">
              <a:lnSpc>
                <a:spcPct val="100000"/>
              </a:lnSpc>
              <a:spcBef>
                <a:spcPts val="560"/>
              </a:spcBef>
              <a:spcAft>
                <a:spcPts val="0"/>
              </a:spcAft>
              <a:buSzPts val="1800"/>
              <a:buFont typeface="Arial"/>
              <a:buChar char="❏"/>
            </a:pPr>
            <a:r>
              <a:rPr lang="bg" sz="2400" b="1" dirty="0"/>
              <a:t>Да проследяваме</a:t>
            </a:r>
            <a:r>
              <a:rPr lang="bg" sz="1800" b="1" dirty="0"/>
              <a:t> </a:t>
            </a:r>
            <a:r>
              <a:rPr lang="bg" sz="1800" dirty="0"/>
              <a:t>бюджетни разпределения и резултати</a:t>
            </a:r>
            <a:endParaRPr sz="1800" dirty="0"/>
          </a:p>
          <a:p>
            <a:pPr marL="457200" lvl="0" indent="-342900" algn="l" rtl="0">
              <a:lnSpc>
                <a:spcPct val="100000"/>
              </a:lnSpc>
              <a:spcBef>
                <a:spcPts val="560"/>
              </a:spcBef>
              <a:spcAft>
                <a:spcPts val="0"/>
              </a:spcAft>
              <a:buSzPts val="1800"/>
              <a:buFont typeface="Arial"/>
              <a:buChar char="❏"/>
            </a:pPr>
            <a:r>
              <a:rPr lang="bg" sz="2400" b="1" dirty="0"/>
              <a:t>Да сигнализираме</a:t>
            </a:r>
            <a:r>
              <a:rPr lang="bg" sz="1800" b="1" dirty="0"/>
              <a:t> за </a:t>
            </a:r>
            <a:r>
              <a:rPr lang="bg" sz="1800" dirty="0"/>
              <a:t>подозрителни действия</a:t>
            </a:r>
            <a:endParaRPr sz="1800" dirty="0"/>
          </a:p>
          <a:p>
            <a:pPr marL="457200" lvl="0" indent="-342900" algn="l" rtl="0">
              <a:spcBef>
                <a:spcPts val="560"/>
              </a:spcBef>
              <a:spcAft>
                <a:spcPts val="0"/>
              </a:spcAft>
              <a:buSzPts val="1800"/>
              <a:buChar char="❏"/>
            </a:pPr>
            <a:r>
              <a:rPr lang="bg" sz="2400" b="1" dirty="0"/>
              <a:t>Да ангажираме</a:t>
            </a:r>
            <a:r>
              <a:rPr lang="bg" sz="1800" b="1" dirty="0"/>
              <a:t> </a:t>
            </a:r>
            <a:r>
              <a:rPr lang="bg" sz="1800" dirty="0"/>
              <a:t>местни медии или неправителствени организации</a:t>
            </a:r>
            <a:endParaRPr sz="1800" dirty="0"/>
          </a:p>
          <a:p>
            <a:pPr marL="457200" lvl="0" indent="-342900" algn="l" rtl="0">
              <a:spcBef>
                <a:spcPts val="560"/>
              </a:spcBef>
              <a:spcAft>
                <a:spcPts val="0"/>
              </a:spcAft>
              <a:buSzPts val="1800"/>
              <a:buChar char="❏"/>
            </a:pPr>
            <a:r>
              <a:rPr lang="bg" sz="2400" b="1" dirty="0"/>
              <a:t>Да участваме</a:t>
            </a:r>
            <a:r>
              <a:rPr lang="bg" sz="1800" b="1" dirty="0"/>
              <a:t> в </a:t>
            </a:r>
            <a:r>
              <a:rPr lang="bg" sz="1800" dirty="0"/>
              <a:t>публични срещи и да задаваме въпроси</a:t>
            </a:r>
            <a:endParaRPr sz="1800" dirty="0"/>
          </a:p>
          <a:p>
            <a:pPr marL="457200" lvl="0" indent="0" algn="l" rtl="0">
              <a:lnSpc>
                <a:spcPct val="100000"/>
              </a:lnSpc>
              <a:spcBef>
                <a:spcPts val="560"/>
              </a:spcBef>
              <a:spcAft>
                <a:spcPts val="0"/>
              </a:spcAft>
              <a:buNone/>
            </a:pPr>
            <a:endParaRPr sz="1800" dirty="0"/>
          </a:p>
        </p:txBody>
      </p:sp>
      <p:sp>
        <p:nvSpPr>
          <p:cNvPr id="262" name="Google Shape;262;g3a7dbea6ce1_1_40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18</a:t>
            </a:fld>
            <a:endParaRPr/>
          </a:p>
        </p:txBody>
      </p:sp>
      <p:sp>
        <p:nvSpPr>
          <p:cNvPr id="263" name="Google Shape;263;g3a7dbea6ce1_1_409"/>
          <p:cNvSpPr txBox="1"/>
          <p:nvPr/>
        </p:nvSpPr>
        <p:spPr>
          <a:xfrm>
            <a:off x="0" y="182075"/>
            <a:ext cx="11640300" cy="70785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bg" sz="3400" dirty="0">
                <a:solidFill>
                  <a:srgbClr val="12856F"/>
                </a:solidFill>
              </a:rPr>
              <a:t>Какво можем да направим като граждани?</a:t>
            </a:r>
            <a:r>
              <a:rPr lang="bg" sz="3400" dirty="0">
                <a:solidFill>
                  <a:srgbClr val="108670"/>
                </a:solidFill>
              </a:rPr>
              <a:t> </a:t>
            </a:r>
            <a:endParaRPr sz="3400" i="0" u="none" strike="noStrike" cap="none" dirty="0">
              <a:solidFill>
                <a:srgbClr val="12B795"/>
              </a:solidFill>
              <a:latin typeface="Arial"/>
              <a:ea typeface="Arial"/>
              <a:cs typeface="Arial"/>
              <a:sym typeface="Arial"/>
            </a:endParaRPr>
          </a:p>
        </p:txBody>
      </p:sp>
      <p:pic>
        <p:nvPicPr>
          <p:cNvPr id="265" name="Google Shape;265;g3a7dbea6ce1_1_409"/>
          <p:cNvPicPr preferRelativeResize="0"/>
          <p:nvPr/>
        </p:nvPicPr>
        <p:blipFill rotWithShape="1">
          <a:blip r:embed="rId3">
            <a:alphaModFix/>
          </a:blip>
          <a:srcRect b="14474"/>
          <a:stretch>
            <a:fillRect/>
          </a:stretch>
        </p:blipFill>
        <p:spPr>
          <a:xfrm>
            <a:off x="10128528" y="0"/>
            <a:ext cx="1921091" cy="2053087"/>
          </a:xfrm>
          <a:prstGeom prst="rect">
            <a:avLst/>
          </a:prstGeom>
          <a:noFill/>
          <a:ln>
            <a:noFill/>
          </a:ln>
        </p:spPr>
      </p:pic>
      <p:pic>
        <p:nvPicPr>
          <p:cNvPr id="2" name="Google Shape;264;g3a7dbea6ce1_1_409">
            <a:extLst>
              <a:ext uri="{FF2B5EF4-FFF2-40B4-BE49-F238E27FC236}">
                <a16:creationId xmlns:a16="http://schemas.microsoft.com/office/drawing/2014/main" id="{F71D6E7F-2396-4EAB-14C0-1653089FB18E}"/>
              </a:ext>
            </a:extLst>
          </p:cNvPr>
          <p:cNvPicPr preferRelativeResize="0"/>
          <p:nvPr/>
        </p:nvPicPr>
        <p:blipFill rotWithShape="1">
          <a:blip r:embed="rId4">
            <a:alphaModFix/>
          </a:blip>
          <a:srcRect l="6961" r="-35"/>
          <a:stretch>
            <a:fillRect/>
          </a:stretch>
        </p:blipFill>
        <p:spPr>
          <a:xfrm flipH="1">
            <a:off x="535762" y="1045200"/>
            <a:ext cx="5965038" cy="5060600"/>
          </a:xfrm>
          <a:prstGeom prst="rect">
            <a:avLst/>
          </a:prstGeom>
          <a:noFill/>
          <a:ln>
            <a:noFill/>
          </a:ln>
        </p:spPr>
      </p:pic>
      <p:sp>
        <p:nvSpPr>
          <p:cNvPr id="3" name="Google Shape;142;g3a8d4f1cfa1_0_0">
            <a:extLst>
              <a:ext uri="{FF2B5EF4-FFF2-40B4-BE49-F238E27FC236}">
                <a16:creationId xmlns:a16="http://schemas.microsoft.com/office/drawing/2014/main" id="{E22C3419-6AA1-BCA6-B24E-7859785F7E45}"/>
              </a:ext>
            </a:extLst>
          </p:cNvPr>
          <p:cNvSpPr txBox="1"/>
          <p:nvPr/>
        </p:nvSpPr>
        <p:spPr>
          <a:xfrm>
            <a:off x="4318799" y="6105800"/>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a7dbea6ce1_1_362"/>
          <p:cNvSpPr txBox="1">
            <a:spLocks noGrp="1"/>
          </p:cNvSpPr>
          <p:nvPr>
            <p:ph type="title"/>
          </p:nvPr>
        </p:nvSpPr>
        <p:spPr>
          <a:xfrm>
            <a:off x="1300350" y="1401299"/>
            <a:ext cx="9591300" cy="999000"/>
          </a:xfrm>
          <a:prstGeom prst="rect">
            <a:avLst/>
          </a:prstGeom>
          <a:noFill/>
          <a:ln>
            <a:noFill/>
          </a:ln>
        </p:spPr>
        <p:txBody>
          <a:bodyPr spcFirstLastPara="1" wrap="square" lIns="79925" tIns="39950" rIns="79925" bIns="39950" anchor="ctr" anchorCtr="0">
            <a:normAutofit/>
          </a:bodyPr>
          <a:lstStyle/>
          <a:p>
            <a:pPr marL="0" lvl="0" indent="0" algn="l" rtl="0">
              <a:lnSpc>
                <a:spcPct val="100000"/>
              </a:lnSpc>
              <a:spcBef>
                <a:spcPts val="0"/>
              </a:spcBef>
              <a:spcAft>
                <a:spcPts val="0"/>
              </a:spcAft>
              <a:buSzPts val="1224"/>
              <a:buNone/>
            </a:pPr>
            <a:r>
              <a:rPr lang="bg" sz="3583" dirty="0">
                <a:solidFill>
                  <a:srgbClr val="108670"/>
                </a:solidFill>
              </a:rPr>
              <a:t>Да се поупражняваме!</a:t>
            </a:r>
            <a:endParaRPr sz="3583" dirty="0">
              <a:solidFill>
                <a:srgbClr val="108670"/>
              </a:solidFill>
            </a:endParaRPr>
          </a:p>
        </p:txBody>
      </p:sp>
      <p:sp>
        <p:nvSpPr>
          <p:cNvPr id="272" name="Google Shape;272;g3a7dbea6ce1_1_362"/>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19</a:t>
            </a:fld>
            <a:endParaRPr/>
          </a:p>
        </p:txBody>
      </p:sp>
      <p:sp>
        <p:nvSpPr>
          <p:cNvPr id="273" name="Google Shape;273;g3a7dbea6ce1_1_362"/>
          <p:cNvSpPr/>
          <p:nvPr/>
        </p:nvSpPr>
        <p:spPr>
          <a:xfrm>
            <a:off x="5087888" y="6021288"/>
            <a:ext cx="1800300" cy="836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4" name="Google Shape;274;g3a7dbea6ce1_1_362"/>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75" name="Google Shape;275;g3a7dbea6ce1_1_362"/>
          <p:cNvSpPr txBox="1">
            <a:spLocks noGrp="1"/>
          </p:cNvSpPr>
          <p:nvPr>
            <p:ph type="body" idx="1"/>
          </p:nvPr>
        </p:nvSpPr>
        <p:spPr>
          <a:xfrm>
            <a:off x="1202275" y="2664251"/>
            <a:ext cx="8714400" cy="2805300"/>
          </a:xfrm>
          <a:prstGeom prst="rect">
            <a:avLst/>
          </a:prstGeom>
          <a:noFill/>
          <a:ln>
            <a:noFill/>
          </a:ln>
        </p:spPr>
        <p:txBody>
          <a:bodyPr spcFirstLastPara="1" wrap="square" lIns="79925" tIns="39950" rIns="79925" bIns="39950" anchor="t" anchorCtr="0">
            <a:normAutofit/>
          </a:bodyPr>
          <a:lstStyle/>
          <a:p>
            <a:pPr marL="44404" lvl="0" indent="0" algn="l" rtl="0">
              <a:lnSpc>
                <a:spcPct val="100000"/>
              </a:lnSpc>
              <a:spcBef>
                <a:spcPts val="489"/>
              </a:spcBef>
              <a:spcAft>
                <a:spcPts val="0"/>
              </a:spcAft>
              <a:buSzPts val="2447"/>
              <a:buNone/>
            </a:pPr>
            <a:r>
              <a:rPr lang="bg" sz="2185" b="1" dirty="0"/>
              <a:t>Проект за възобновяема енергия обещава значителни резултати с минимално финансиране и персонал. Какво би могло да означава това?</a:t>
            </a:r>
            <a:endParaRPr sz="2185" b="1" dirty="0"/>
          </a:p>
          <a:p>
            <a:pPr marL="44404" lvl="0" indent="0" algn="l" rtl="0">
              <a:lnSpc>
                <a:spcPct val="100000"/>
              </a:lnSpc>
              <a:spcBef>
                <a:spcPts val="489"/>
              </a:spcBef>
              <a:spcAft>
                <a:spcPts val="0"/>
              </a:spcAft>
              <a:buSzPts val="2447"/>
              <a:buNone/>
            </a:pPr>
            <a:endParaRPr sz="2185" b="1" dirty="0"/>
          </a:p>
          <a:p>
            <a:pPr marL="44404" lvl="0" indent="0" algn="l" rtl="0">
              <a:lnSpc>
                <a:spcPct val="100000"/>
              </a:lnSpc>
              <a:spcBef>
                <a:spcPts val="489"/>
              </a:spcBef>
              <a:spcAft>
                <a:spcPts val="0"/>
              </a:spcAft>
              <a:buSzPts val="2447"/>
              <a:buNone/>
            </a:pPr>
            <a:r>
              <a:rPr lang="en-US" sz="2185" b="1" dirty="0"/>
              <a:t>A</a:t>
            </a:r>
            <a:r>
              <a:rPr lang="bg" sz="2185" b="1" dirty="0"/>
              <a:t>. </a:t>
            </a:r>
            <a:r>
              <a:rPr lang="bg" sz="2185" dirty="0"/>
              <a:t>Увереност в ефективност</a:t>
            </a:r>
            <a:r>
              <a:rPr lang="bg-BG" sz="2185" dirty="0"/>
              <a:t>та на изпълнителите</a:t>
            </a:r>
            <a:endParaRPr sz="2185" dirty="0"/>
          </a:p>
          <a:p>
            <a:pPr marL="44404" lvl="0" indent="0" algn="l" rtl="0">
              <a:lnSpc>
                <a:spcPct val="100000"/>
              </a:lnSpc>
              <a:spcBef>
                <a:spcPts val="489"/>
              </a:spcBef>
              <a:spcAft>
                <a:spcPts val="0"/>
              </a:spcAft>
              <a:buSzPts val="2447"/>
              <a:buNone/>
            </a:pPr>
            <a:r>
              <a:rPr lang="en-US" sz="2185" b="1" dirty="0"/>
              <a:t>B</a:t>
            </a:r>
            <a:r>
              <a:rPr lang="bg" sz="2185" b="1" dirty="0"/>
              <a:t>. </a:t>
            </a:r>
            <a:r>
              <a:rPr lang="bg" sz="2185" dirty="0"/>
              <a:t>Подозрение за нереалистични твърдения</a:t>
            </a:r>
            <a:endParaRPr sz="2185" dirty="0"/>
          </a:p>
          <a:p>
            <a:pPr marL="44404" lvl="0" indent="0" algn="l" rtl="0">
              <a:lnSpc>
                <a:spcPct val="100000"/>
              </a:lnSpc>
              <a:spcBef>
                <a:spcPts val="489"/>
              </a:spcBef>
              <a:spcAft>
                <a:spcPts val="0"/>
              </a:spcAft>
              <a:buSzPts val="2447"/>
              <a:buNone/>
            </a:pPr>
            <a:r>
              <a:rPr lang="en-US" sz="2185" b="1" dirty="0"/>
              <a:t>C</a:t>
            </a:r>
            <a:r>
              <a:rPr lang="bg" sz="2185" b="1" dirty="0"/>
              <a:t>. </a:t>
            </a:r>
            <a:r>
              <a:rPr lang="bg" sz="2185" dirty="0"/>
              <a:t>Подкрепа за ускорено одобрение</a:t>
            </a:r>
            <a:endParaRPr sz="2185" dirty="0"/>
          </a:p>
          <a:p>
            <a:pPr marL="44404" lvl="0" indent="0" algn="l" rtl="0">
              <a:lnSpc>
                <a:spcPct val="100000"/>
              </a:lnSpc>
              <a:spcBef>
                <a:spcPts val="489"/>
              </a:spcBef>
              <a:spcAft>
                <a:spcPts val="0"/>
              </a:spcAft>
              <a:buSzPts val="2447"/>
              <a:buNone/>
            </a:pPr>
            <a:endParaRPr sz="2185" dirty="0"/>
          </a:p>
        </p:txBody>
      </p:sp>
      <p:sp>
        <p:nvSpPr>
          <p:cNvPr id="4" name="Google Shape;199;g38655a01f76_1_89">
            <a:extLst>
              <a:ext uri="{FF2B5EF4-FFF2-40B4-BE49-F238E27FC236}">
                <a16:creationId xmlns:a16="http://schemas.microsoft.com/office/drawing/2014/main" id="{B4551043-76B9-97F1-0BC9-26865EA53E75}"/>
              </a:ext>
            </a:extLst>
          </p:cNvPr>
          <p:cNvSpPr txBox="1">
            <a:spLocks/>
          </p:cNvSpPr>
          <p:nvPr/>
        </p:nvSpPr>
        <p:spPr>
          <a:xfrm>
            <a:off x="0" y="136374"/>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Некачествено или непълно изпълнение</a:t>
            </a:r>
            <a:br>
              <a:rPr lang="ru-RU" sz="3400" dirty="0">
                <a:solidFill>
                  <a:srgbClr val="12856F"/>
                </a:solidFill>
              </a:rPr>
            </a:br>
            <a:r>
              <a:rPr lang="bg-BG" sz="2500" noProof="0" dirty="0">
                <a:solidFill>
                  <a:srgbClr val="12856F"/>
                </a:solidFill>
              </a:rPr>
              <a:t>Стъпка 2 – Изпълнение на договора</a:t>
            </a:r>
            <a:endParaRPr lang="ru-RU" sz="2500" dirty="0">
              <a:solidFill>
                <a:srgbClr val="12856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3a7d4392a52_0_0"/>
          <p:cNvSpPr txBox="1">
            <a:spLocks noGrp="1"/>
          </p:cNvSpPr>
          <p:nvPr>
            <p:ph type="title"/>
          </p:nvPr>
        </p:nvSpPr>
        <p:spPr>
          <a:xfrm>
            <a:off x="609600" y="188640"/>
            <a:ext cx="10972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bg-BG" noProof="0" dirty="0">
                <a:solidFill>
                  <a:srgbClr val="12856F"/>
                </a:solidFill>
              </a:rPr>
              <a:t>Да започваме!</a:t>
            </a:r>
            <a:endParaRPr lang="bg-BG" noProof="0" dirty="0"/>
          </a:p>
        </p:txBody>
      </p:sp>
      <p:sp>
        <p:nvSpPr>
          <p:cNvPr id="89" name="Google Shape;89;g3a7d4392a52_0_0"/>
          <p:cNvSpPr txBox="1">
            <a:spLocks noGrp="1"/>
          </p:cNvSpPr>
          <p:nvPr>
            <p:ph type="body" idx="2"/>
          </p:nvPr>
        </p:nvSpPr>
        <p:spPr>
          <a:xfrm>
            <a:off x="5887450" y="2994125"/>
            <a:ext cx="5384700" cy="3080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bg-BG" sz="1900" b="1" noProof="0" dirty="0">
                <a:solidFill>
                  <a:srgbClr val="12856F"/>
                </a:solidFill>
              </a:rPr>
              <a:t>Стъпка 2 – Изпълнение на договора</a:t>
            </a:r>
            <a:endParaRPr lang="bg-BG" sz="1200" b="1" noProof="0" dirty="0">
              <a:solidFill>
                <a:srgbClr val="50B4C8"/>
              </a:solidFill>
            </a:endParaRPr>
          </a:p>
          <a:p>
            <a:pPr marL="0" lvl="0" indent="0" algn="l" rtl="0">
              <a:lnSpc>
                <a:spcPct val="115000"/>
              </a:lnSpc>
              <a:spcBef>
                <a:spcPts val="800"/>
              </a:spcBef>
              <a:spcAft>
                <a:spcPts val="0"/>
              </a:spcAft>
              <a:buNone/>
            </a:pPr>
            <a:endParaRPr lang="bg-BG" sz="1900" noProof="0" dirty="0">
              <a:solidFill>
                <a:srgbClr val="12856F"/>
              </a:solidFill>
            </a:endParaRPr>
          </a:p>
          <a:p>
            <a:pPr marL="0" lvl="0" indent="0" algn="l" rtl="0">
              <a:lnSpc>
                <a:spcPct val="115000"/>
              </a:lnSpc>
              <a:spcBef>
                <a:spcPts val="800"/>
              </a:spcBef>
              <a:spcAft>
                <a:spcPts val="0"/>
              </a:spcAft>
              <a:buClr>
                <a:schemeClr val="dk1"/>
              </a:buClr>
              <a:buSzPts val="1100"/>
              <a:buFont typeface="Arial"/>
              <a:buNone/>
            </a:pPr>
            <a:r>
              <a:rPr lang="bg-BG" sz="1900" b="1" noProof="0" dirty="0">
                <a:solidFill>
                  <a:srgbClr val="12856F"/>
                </a:solidFill>
              </a:rPr>
              <a:t>Корупционен модел: </a:t>
            </a:r>
            <a:br>
              <a:rPr lang="bg-BG" sz="1900" b="1" noProof="0" dirty="0">
                <a:solidFill>
                  <a:srgbClr val="12856F"/>
                </a:solidFill>
              </a:rPr>
            </a:br>
            <a:r>
              <a:rPr lang="bg-BG" sz="3000" b="1" noProof="0" dirty="0">
                <a:solidFill>
                  <a:srgbClr val="12856F"/>
                </a:solidFill>
              </a:rPr>
              <a:t>Некачествено или непълно изпълнение в сравнение с разплатеното</a:t>
            </a:r>
          </a:p>
          <a:p>
            <a:pPr marL="0" lvl="0" indent="0" algn="l" rtl="0">
              <a:lnSpc>
                <a:spcPct val="115000"/>
              </a:lnSpc>
              <a:spcBef>
                <a:spcPts val="0"/>
              </a:spcBef>
              <a:spcAft>
                <a:spcPts val="0"/>
              </a:spcAft>
              <a:buClr>
                <a:schemeClr val="dk1"/>
              </a:buClr>
              <a:buSzPts val="1100"/>
              <a:buFont typeface="Arial"/>
              <a:buNone/>
            </a:pPr>
            <a:endParaRPr lang="bg-BG" sz="1900" b="1" noProof="0" dirty="0">
              <a:solidFill>
                <a:srgbClr val="12856F"/>
              </a:solidFill>
            </a:endParaRPr>
          </a:p>
          <a:p>
            <a:pPr marL="0" lvl="0" indent="0" algn="l" rtl="0">
              <a:lnSpc>
                <a:spcPct val="115000"/>
              </a:lnSpc>
              <a:spcBef>
                <a:spcPts val="0"/>
              </a:spcBef>
              <a:spcAft>
                <a:spcPts val="0"/>
              </a:spcAft>
              <a:buClr>
                <a:schemeClr val="dk1"/>
              </a:buClr>
              <a:buSzPts val="1100"/>
              <a:buFont typeface="Arial"/>
              <a:buNone/>
            </a:pPr>
            <a:endParaRPr lang="bg-BG" sz="1900" b="1" noProof="0" dirty="0">
              <a:solidFill>
                <a:srgbClr val="12856F"/>
              </a:solidFill>
            </a:endParaRPr>
          </a:p>
          <a:p>
            <a:pPr marL="0" lvl="0" indent="0" algn="l" rtl="0">
              <a:lnSpc>
                <a:spcPct val="115000"/>
              </a:lnSpc>
              <a:spcBef>
                <a:spcPts val="0"/>
              </a:spcBef>
              <a:spcAft>
                <a:spcPts val="800"/>
              </a:spcAft>
              <a:buNone/>
            </a:pPr>
            <a:endParaRPr lang="bg-BG" sz="1900" noProof="0" dirty="0">
              <a:solidFill>
                <a:srgbClr val="12856F"/>
              </a:solidFill>
            </a:endParaRPr>
          </a:p>
        </p:txBody>
      </p:sp>
      <p:sp>
        <p:nvSpPr>
          <p:cNvPr id="90" name="Google Shape;90;g3a7d4392a52_0_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2</a:t>
            </a:fld>
            <a:endParaRPr lang="bg-BG" noProof="0" dirty="0"/>
          </a:p>
        </p:txBody>
      </p:sp>
      <p:pic>
        <p:nvPicPr>
          <p:cNvPr id="91" name="Google Shape;91;g3a7d4392a52_0_0"/>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2" name="Picture 1">
            <a:extLst>
              <a:ext uri="{FF2B5EF4-FFF2-40B4-BE49-F238E27FC236}">
                <a16:creationId xmlns:a16="http://schemas.microsoft.com/office/drawing/2014/main" id="{9ABD7F21-E5E8-2FDD-1C87-74BFF4234995}"/>
              </a:ext>
            </a:extLst>
          </p:cNvPr>
          <p:cNvPicPr>
            <a:picLocks noChangeAspect="1"/>
          </p:cNvPicPr>
          <p:nvPr/>
        </p:nvPicPr>
        <p:blipFill>
          <a:blip r:embed="rId4"/>
          <a:stretch>
            <a:fillRect/>
          </a:stretch>
        </p:blipFill>
        <p:spPr>
          <a:xfrm>
            <a:off x="520600" y="1200150"/>
            <a:ext cx="4346103" cy="5647765"/>
          </a:xfrm>
          <a:prstGeom prst="rect">
            <a:avLst/>
          </a:prstGeom>
          <a:ln>
            <a:solidFill>
              <a:schemeClr val="accent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a7dbea6ce1_1_371"/>
          <p:cNvSpPr txBox="1">
            <a:spLocks noGrp="1"/>
          </p:cNvSpPr>
          <p:nvPr>
            <p:ph type="title"/>
          </p:nvPr>
        </p:nvSpPr>
        <p:spPr>
          <a:xfrm>
            <a:off x="1272825" y="1712650"/>
            <a:ext cx="8617500" cy="897600"/>
          </a:xfrm>
          <a:prstGeom prst="rect">
            <a:avLst/>
          </a:prstGeom>
          <a:noFill/>
          <a:ln>
            <a:noFill/>
          </a:ln>
        </p:spPr>
        <p:txBody>
          <a:bodyPr spcFirstLastPara="1" wrap="square" lIns="71800" tIns="35875" rIns="71800" bIns="35875" anchor="ctr" anchorCtr="0">
            <a:normAutofit/>
          </a:bodyPr>
          <a:lstStyle/>
          <a:p>
            <a:pPr marL="0" lvl="0" indent="0" algn="l" rtl="0">
              <a:lnSpc>
                <a:spcPct val="100000"/>
              </a:lnSpc>
              <a:spcBef>
                <a:spcPts val="0"/>
              </a:spcBef>
              <a:spcAft>
                <a:spcPts val="0"/>
              </a:spcAft>
              <a:buSzPts val="1100"/>
              <a:buNone/>
            </a:pPr>
            <a:r>
              <a:rPr kumimoji="0" lang="bg" sz="3583" b="0" i="0" u="none" strike="noStrike" kern="0" cap="none" spc="0" normalizeH="0" baseline="0" noProof="0" dirty="0">
                <a:ln>
                  <a:noFill/>
                </a:ln>
                <a:solidFill>
                  <a:srgbClr val="108670"/>
                </a:solidFill>
                <a:effectLst/>
                <a:uLnTx/>
                <a:uFillTx/>
                <a:latin typeface="Arial"/>
                <a:cs typeface="Arial"/>
                <a:sym typeface="Arial"/>
              </a:rPr>
              <a:t>Да се поупражняваме!</a:t>
            </a:r>
            <a:endParaRPr sz="3455" dirty="0">
              <a:solidFill>
                <a:srgbClr val="108670"/>
              </a:solidFill>
            </a:endParaRPr>
          </a:p>
        </p:txBody>
      </p:sp>
      <p:sp>
        <p:nvSpPr>
          <p:cNvPr id="282" name="Google Shape;282;g3a7dbea6ce1_1_371"/>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20</a:t>
            </a:fld>
            <a:endParaRPr/>
          </a:p>
        </p:txBody>
      </p:sp>
      <p:sp>
        <p:nvSpPr>
          <p:cNvPr id="283" name="Google Shape;283;g3a7dbea6ce1_1_371"/>
          <p:cNvSpPr/>
          <p:nvPr/>
        </p:nvSpPr>
        <p:spPr>
          <a:xfrm>
            <a:off x="5087888" y="6021288"/>
            <a:ext cx="1800300" cy="836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4" name="Google Shape;284;g3a7dbea6ce1_1_371"/>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85" name="Google Shape;285;g3a7dbea6ce1_1_371"/>
          <p:cNvSpPr txBox="1">
            <a:spLocks noGrp="1"/>
          </p:cNvSpPr>
          <p:nvPr>
            <p:ph type="body" idx="1"/>
          </p:nvPr>
        </p:nvSpPr>
        <p:spPr>
          <a:xfrm>
            <a:off x="1272824" y="2821230"/>
            <a:ext cx="9729955" cy="3554700"/>
          </a:xfrm>
          <a:prstGeom prst="rect">
            <a:avLst/>
          </a:prstGeom>
          <a:noFill/>
          <a:ln>
            <a:noFill/>
          </a:ln>
        </p:spPr>
        <p:txBody>
          <a:bodyPr spcFirstLastPara="1" wrap="square" lIns="71800" tIns="35875" rIns="71800" bIns="35875" anchor="t" anchorCtr="0">
            <a:normAutofit/>
          </a:bodyPr>
          <a:lstStyle/>
          <a:p>
            <a:pPr marL="39894" lvl="0" indent="0" algn="l" rtl="0">
              <a:lnSpc>
                <a:spcPct val="100000"/>
              </a:lnSpc>
              <a:spcBef>
                <a:spcPts val="440"/>
              </a:spcBef>
              <a:spcAft>
                <a:spcPts val="0"/>
              </a:spcAft>
              <a:buSzPts val="2199"/>
              <a:buNone/>
            </a:pPr>
            <a:r>
              <a:rPr lang="bg" sz="2199" b="1" dirty="0"/>
              <a:t>Забелязвате, че докладите за напредъка на проекта не съответстват на първоначалното предложение. Коя е най-добрата следваща стъпка?</a:t>
            </a:r>
            <a:endParaRPr sz="2199" dirty="0"/>
          </a:p>
          <a:p>
            <a:pPr marL="39894" lvl="0" indent="0" algn="l" rtl="0">
              <a:lnSpc>
                <a:spcPct val="100000"/>
              </a:lnSpc>
              <a:spcBef>
                <a:spcPts val="440"/>
              </a:spcBef>
              <a:spcAft>
                <a:spcPts val="0"/>
              </a:spcAft>
              <a:buSzPts val="2199"/>
              <a:buNone/>
            </a:pPr>
            <a:endParaRPr sz="2199" b="1" dirty="0"/>
          </a:p>
          <a:p>
            <a:pPr marL="39894" lvl="0" indent="0" algn="l" rtl="0">
              <a:lnSpc>
                <a:spcPct val="100000"/>
              </a:lnSpc>
              <a:spcBef>
                <a:spcPts val="440"/>
              </a:spcBef>
              <a:spcAft>
                <a:spcPts val="0"/>
              </a:spcAft>
              <a:buSzPts val="2199"/>
              <a:buNone/>
            </a:pPr>
            <a:r>
              <a:rPr lang="en-US" sz="2199" b="1" dirty="0"/>
              <a:t>A</a:t>
            </a:r>
            <a:r>
              <a:rPr lang="bg" sz="2199" b="1" dirty="0"/>
              <a:t>. </a:t>
            </a:r>
            <a:r>
              <a:rPr lang="bg" sz="2199" dirty="0"/>
              <a:t>Игнорираме – вероятно е грешка </a:t>
            </a:r>
            <a:r>
              <a:rPr lang="bg-BG" sz="2199" dirty="0"/>
              <a:t>при </a:t>
            </a:r>
            <a:r>
              <a:rPr lang="bg-BG" sz="2199" noProof="0" dirty="0"/>
              <a:t>съставянето</a:t>
            </a:r>
            <a:r>
              <a:rPr lang="bg-BG" sz="2199" dirty="0"/>
              <a:t> на документа</a:t>
            </a:r>
            <a:endParaRPr sz="2199" dirty="0"/>
          </a:p>
          <a:p>
            <a:pPr marL="39894" lvl="0" indent="0" algn="l" rtl="0">
              <a:lnSpc>
                <a:spcPct val="100000"/>
              </a:lnSpc>
              <a:spcBef>
                <a:spcPts val="440"/>
              </a:spcBef>
              <a:spcAft>
                <a:spcPts val="0"/>
              </a:spcAft>
              <a:buSzPts val="2199"/>
              <a:buNone/>
            </a:pPr>
            <a:r>
              <a:rPr lang="en-US" sz="2199" b="1" dirty="0"/>
              <a:t>B</a:t>
            </a:r>
            <a:r>
              <a:rPr lang="bg" sz="2199" b="1" dirty="0"/>
              <a:t>. </a:t>
            </a:r>
            <a:r>
              <a:rPr lang="bg" sz="2199" dirty="0"/>
              <a:t>Приемаме, че в проекта са направени промени, за които не ни е известно</a:t>
            </a:r>
            <a:endParaRPr sz="2199" dirty="0"/>
          </a:p>
          <a:p>
            <a:pPr marL="39894" lvl="0" indent="0" algn="l" rtl="0">
              <a:lnSpc>
                <a:spcPct val="100000"/>
              </a:lnSpc>
              <a:spcBef>
                <a:spcPts val="440"/>
              </a:spcBef>
              <a:spcAft>
                <a:spcPts val="0"/>
              </a:spcAft>
              <a:buSzPts val="2199"/>
              <a:buNone/>
            </a:pPr>
            <a:r>
              <a:rPr lang="en-US" sz="2199" b="1" dirty="0"/>
              <a:t>C</a:t>
            </a:r>
            <a:r>
              <a:rPr lang="bg" sz="2199" b="1" dirty="0"/>
              <a:t>. </a:t>
            </a:r>
            <a:r>
              <a:rPr lang="bg" sz="2199" dirty="0"/>
              <a:t>Подаваме сигнал за несъответствието на контролните органи</a:t>
            </a:r>
            <a:endParaRPr sz="2199" dirty="0"/>
          </a:p>
          <a:p>
            <a:pPr marL="39894" lvl="0" indent="0" algn="l" rtl="0">
              <a:lnSpc>
                <a:spcPct val="100000"/>
              </a:lnSpc>
              <a:spcBef>
                <a:spcPts val="440"/>
              </a:spcBef>
              <a:spcAft>
                <a:spcPts val="0"/>
              </a:spcAft>
              <a:buSzPts val="2199"/>
              <a:buNone/>
            </a:pPr>
            <a:endParaRPr sz="2199" dirty="0"/>
          </a:p>
        </p:txBody>
      </p:sp>
      <p:sp>
        <p:nvSpPr>
          <p:cNvPr id="4" name="Google Shape;199;g38655a01f76_1_89">
            <a:extLst>
              <a:ext uri="{FF2B5EF4-FFF2-40B4-BE49-F238E27FC236}">
                <a16:creationId xmlns:a16="http://schemas.microsoft.com/office/drawing/2014/main" id="{64D48D8F-7D45-E57E-FB48-0A8805ADB5B7}"/>
              </a:ext>
            </a:extLst>
          </p:cNvPr>
          <p:cNvSpPr txBox="1">
            <a:spLocks/>
          </p:cNvSpPr>
          <p:nvPr/>
        </p:nvSpPr>
        <p:spPr>
          <a:xfrm>
            <a:off x="0" y="136374"/>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Некачествено или непълно изпълнение</a:t>
            </a:r>
            <a:br>
              <a:rPr lang="ru-RU" sz="3400" dirty="0">
                <a:solidFill>
                  <a:srgbClr val="12856F"/>
                </a:solidFill>
              </a:rPr>
            </a:br>
            <a:r>
              <a:rPr lang="bg-BG" sz="2500" noProof="0" dirty="0">
                <a:solidFill>
                  <a:srgbClr val="12856F"/>
                </a:solidFill>
              </a:rPr>
              <a:t>Стъпка 2 – Изпълнение на договора</a:t>
            </a:r>
            <a:endParaRPr lang="ru-RU" sz="2500" dirty="0">
              <a:solidFill>
                <a:srgbClr val="12856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a7dbea6ce1_1_380"/>
          <p:cNvSpPr txBox="1">
            <a:spLocks noGrp="1"/>
          </p:cNvSpPr>
          <p:nvPr>
            <p:ph type="title"/>
          </p:nvPr>
        </p:nvSpPr>
        <p:spPr>
          <a:xfrm>
            <a:off x="1162675" y="1670300"/>
            <a:ext cx="8713500" cy="868200"/>
          </a:xfrm>
          <a:prstGeom prst="rect">
            <a:avLst/>
          </a:prstGeom>
          <a:noFill/>
          <a:ln>
            <a:noFill/>
          </a:ln>
        </p:spPr>
        <p:txBody>
          <a:bodyPr spcFirstLastPara="1" wrap="square" lIns="69450" tIns="34725" rIns="69450" bIns="34725" anchor="ctr" anchorCtr="0">
            <a:normAutofit/>
          </a:bodyPr>
          <a:lstStyle/>
          <a:p>
            <a:pPr marL="0" lvl="0" indent="0" algn="l" rtl="0">
              <a:lnSpc>
                <a:spcPct val="100000"/>
              </a:lnSpc>
              <a:spcBef>
                <a:spcPts val="0"/>
              </a:spcBef>
              <a:spcAft>
                <a:spcPts val="0"/>
              </a:spcAft>
              <a:buSzPts val="1063"/>
              <a:buNone/>
            </a:pPr>
            <a:r>
              <a:rPr kumimoji="0" lang="bg" sz="3583" b="0" i="0" u="none" strike="noStrike" kern="0" cap="none" spc="0" normalizeH="0" baseline="0" noProof="0" dirty="0">
                <a:ln>
                  <a:noFill/>
                </a:ln>
                <a:solidFill>
                  <a:srgbClr val="108670"/>
                </a:solidFill>
                <a:effectLst/>
                <a:uLnTx/>
                <a:uFillTx/>
                <a:latin typeface="Arial"/>
                <a:cs typeface="Arial"/>
                <a:sym typeface="Arial"/>
              </a:rPr>
              <a:t>Да се поупражняваме!</a:t>
            </a:r>
            <a:endParaRPr sz="3341" dirty="0">
              <a:solidFill>
                <a:srgbClr val="108670"/>
              </a:solidFill>
            </a:endParaRPr>
          </a:p>
        </p:txBody>
      </p:sp>
      <p:sp>
        <p:nvSpPr>
          <p:cNvPr id="292" name="Google Shape;292;g3a7dbea6ce1_1_38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21</a:t>
            </a:fld>
            <a:endParaRPr/>
          </a:p>
        </p:txBody>
      </p:sp>
      <p:sp>
        <p:nvSpPr>
          <p:cNvPr id="293" name="Google Shape;293;g3a7dbea6ce1_1_380"/>
          <p:cNvSpPr/>
          <p:nvPr/>
        </p:nvSpPr>
        <p:spPr>
          <a:xfrm>
            <a:off x="5087888" y="6021288"/>
            <a:ext cx="1800300" cy="836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4" name="Google Shape;294;g3a7dbea6ce1_1_380"/>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95" name="Google Shape;295;g3a7dbea6ce1_1_380"/>
          <p:cNvSpPr txBox="1">
            <a:spLocks noGrp="1"/>
          </p:cNvSpPr>
          <p:nvPr>
            <p:ph type="body" idx="1"/>
          </p:nvPr>
        </p:nvSpPr>
        <p:spPr>
          <a:xfrm>
            <a:off x="1162674" y="2742571"/>
            <a:ext cx="9825115" cy="3438300"/>
          </a:xfrm>
          <a:prstGeom prst="rect">
            <a:avLst/>
          </a:prstGeom>
          <a:noFill/>
          <a:ln>
            <a:noFill/>
          </a:ln>
        </p:spPr>
        <p:txBody>
          <a:bodyPr spcFirstLastPara="1" wrap="square" lIns="69450" tIns="34725" rIns="69450" bIns="34725" anchor="t" anchorCtr="0">
            <a:normAutofit/>
          </a:bodyPr>
          <a:lstStyle/>
          <a:p>
            <a:pPr marL="38587" lvl="0" indent="0" algn="l" rtl="0">
              <a:lnSpc>
                <a:spcPct val="100000"/>
              </a:lnSpc>
              <a:spcBef>
                <a:spcPts val="425"/>
              </a:spcBef>
              <a:spcAft>
                <a:spcPts val="0"/>
              </a:spcAft>
              <a:buSzPts val="2127"/>
              <a:buNone/>
            </a:pPr>
            <a:r>
              <a:rPr lang="bg" sz="2126" b="1" dirty="0"/>
              <a:t>Водноелектрическа централа е построена в защитена зона без разрешителни. Какво подсказва това?</a:t>
            </a:r>
            <a:endParaRPr sz="2126" b="1" dirty="0"/>
          </a:p>
          <a:p>
            <a:pPr marL="38587" lvl="0" indent="0" algn="l" rtl="0">
              <a:lnSpc>
                <a:spcPct val="100000"/>
              </a:lnSpc>
              <a:spcBef>
                <a:spcPts val="425"/>
              </a:spcBef>
              <a:spcAft>
                <a:spcPts val="0"/>
              </a:spcAft>
              <a:buSzPts val="2127"/>
              <a:buNone/>
            </a:pPr>
            <a:endParaRPr sz="2126" b="1" dirty="0"/>
          </a:p>
          <a:p>
            <a:pPr marL="38587" lvl="0" indent="0" algn="l" rtl="0">
              <a:lnSpc>
                <a:spcPct val="100000"/>
              </a:lnSpc>
              <a:spcBef>
                <a:spcPts val="425"/>
              </a:spcBef>
              <a:spcAft>
                <a:spcPts val="0"/>
              </a:spcAft>
              <a:buSzPts val="2127"/>
              <a:buNone/>
            </a:pPr>
            <a:r>
              <a:rPr lang="en-US" sz="2126" b="1" dirty="0"/>
              <a:t>A</a:t>
            </a:r>
            <a:r>
              <a:rPr lang="bg" sz="2126" b="1" dirty="0"/>
              <a:t>. </a:t>
            </a:r>
            <a:r>
              <a:rPr lang="bg" sz="2126" dirty="0"/>
              <a:t>Проектът е екологично чист</a:t>
            </a:r>
            <a:endParaRPr sz="2126" dirty="0"/>
          </a:p>
          <a:p>
            <a:pPr marL="38587" lvl="0" indent="0" algn="l" rtl="0">
              <a:lnSpc>
                <a:spcPct val="100000"/>
              </a:lnSpc>
              <a:spcBef>
                <a:spcPts val="425"/>
              </a:spcBef>
              <a:spcAft>
                <a:spcPts val="0"/>
              </a:spcAft>
              <a:buSzPts val="2127"/>
              <a:buNone/>
            </a:pPr>
            <a:r>
              <a:rPr lang="en-US" sz="2126" b="1" dirty="0"/>
              <a:t>B</a:t>
            </a:r>
            <a:r>
              <a:rPr lang="bg" sz="2126" b="1" dirty="0"/>
              <a:t>. </a:t>
            </a:r>
            <a:r>
              <a:rPr lang="bg" sz="2126" dirty="0"/>
              <a:t>Може да има нарушение на разпоредбите за опазване на околната среда</a:t>
            </a:r>
            <a:endParaRPr sz="2126" dirty="0"/>
          </a:p>
          <a:p>
            <a:pPr marL="38587" lvl="0" indent="0" algn="l" rtl="0">
              <a:lnSpc>
                <a:spcPct val="100000"/>
              </a:lnSpc>
              <a:spcBef>
                <a:spcPts val="425"/>
              </a:spcBef>
              <a:spcAft>
                <a:spcPts val="0"/>
              </a:spcAft>
              <a:buSzPts val="2127"/>
              <a:buNone/>
            </a:pPr>
            <a:r>
              <a:rPr lang="en-US" sz="2126" b="1" dirty="0"/>
              <a:t>C</a:t>
            </a:r>
            <a:r>
              <a:rPr lang="bg" sz="2126" b="1" dirty="0"/>
              <a:t>. </a:t>
            </a:r>
            <a:r>
              <a:rPr lang="bg" sz="2126" dirty="0"/>
              <a:t>За зелени проекти не се изискват разрешителни</a:t>
            </a:r>
            <a:endParaRPr sz="2126" dirty="0"/>
          </a:p>
        </p:txBody>
      </p:sp>
      <p:sp>
        <p:nvSpPr>
          <p:cNvPr id="4" name="Google Shape;199;g38655a01f76_1_89">
            <a:extLst>
              <a:ext uri="{FF2B5EF4-FFF2-40B4-BE49-F238E27FC236}">
                <a16:creationId xmlns:a16="http://schemas.microsoft.com/office/drawing/2014/main" id="{D3D19C2D-ECBF-34DD-304E-D15B2A6AF864}"/>
              </a:ext>
            </a:extLst>
          </p:cNvPr>
          <p:cNvSpPr txBox="1">
            <a:spLocks/>
          </p:cNvSpPr>
          <p:nvPr/>
        </p:nvSpPr>
        <p:spPr>
          <a:xfrm>
            <a:off x="0" y="136374"/>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Некачествено или непълно изпълнение</a:t>
            </a:r>
            <a:br>
              <a:rPr lang="ru-RU" sz="3400" dirty="0">
                <a:solidFill>
                  <a:srgbClr val="12856F"/>
                </a:solidFill>
              </a:rPr>
            </a:br>
            <a:r>
              <a:rPr lang="bg-BG" sz="2500" noProof="0" dirty="0">
                <a:solidFill>
                  <a:srgbClr val="12856F"/>
                </a:solidFill>
              </a:rPr>
              <a:t>Стъпка 2 – Изпълнение на договора</a:t>
            </a:r>
            <a:endParaRPr lang="ru-RU" sz="2500" dirty="0">
              <a:solidFill>
                <a:srgbClr val="12856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g3a7876733d9_0_71"/>
          <p:cNvSpPr txBox="1"/>
          <p:nvPr/>
        </p:nvSpPr>
        <p:spPr>
          <a:xfrm>
            <a:off x="863100" y="1812466"/>
            <a:ext cx="5537700" cy="38779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bg" sz="3000" b="1" dirty="0">
                <a:solidFill>
                  <a:srgbClr val="12856F"/>
                </a:solidFill>
              </a:rPr>
              <a:t>Благодарим за вниманието!</a:t>
            </a:r>
            <a:endParaRPr sz="3000" b="1" dirty="0">
              <a:solidFill>
                <a:srgbClr val="12856F"/>
              </a:solidFill>
            </a:endParaRPr>
          </a:p>
          <a:p>
            <a:pPr marL="0" lvl="0" indent="0" algn="ctr" rtl="0">
              <a:spcBef>
                <a:spcPts val="0"/>
              </a:spcBef>
              <a:spcAft>
                <a:spcPts val="0"/>
              </a:spcAft>
              <a:buNone/>
            </a:pPr>
            <a:endParaRPr sz="3000" b="1" dirty="0">
              <a:solidFill>
                <a:srgbClr val="12856F"/>
              </a:solidFill>
            </a:endParaRPr>
          </a:p>
          <a:p>
            <a:pPr marL="0" lvl="0" indent="0" algn="ctr" rtl="0">
              <a:spcBef>
                <a:spcPts val="0"/>
              </a:spcBef>
              <a:spcAft>
                <a:spcPts val="0"/>
              </a:spcAft>
              <a:buNone/>
            </a:pPr>
            <a:r>
              <a:rPr lang="bg" sz="3000" b="1" dirty="0">
                <a:solidFill>
                  <a:srgbClr val="12856F"/>
                </a:solidFill>
              </a:rPr>
              <a:t>Надяваме се, че тези примери ще Ви бъдат полезни при наблюдението на обществени поръчки, свързани с опазването на околната среда и климата!</a:t>
            </a:r>
            <a:endParaRPr sz="3000" b="1" dirty="0">
              <a:solidFill>
                <a:srgbClr val="12856F"/>
              </a:solidFill>
            </a:endParaRPr>
          </a:p>
        </p:txBody>
      </p:sp>
      <p:pic>
        <p:nvPicPr>
          <p:cNvPr id="305" name="Google Shape;305;g3a7876733d9_0_71" descr="Ein Bild, das Logo, Grafiken, Schrift, Grafikdesign enthält.&#10;&#10;Automatisch generierte Beschreibung"/>
          <p:cNvPicPr preferRelativeResize="0"/>
          <p:nvPr/>
        </p:nvPicPr>
        <p:blipFill rotWithShape="1">
          <a:blip r:embed="rId3">
            <a:alphaModFix/>
          </a:blip>
          <a:srcRect/>
          <a:stretch/>
        </p:blipFill>
        <p:spPr>
          <a:xfrm>
            <a:off x="6487294" y="0"/>
            <a:ext cx="5487563" cy="6858002"/>
          </a:xfrm>
          <a:prstGeom prst="rect">
            <a:avLst/>
          </a:prstGeom>
          <a:noFill/>
          <a:ln>
            <a:noFill/>
          </a:ln>
        </p:spPr>
      </p:pic>
      <p:pic>
        <p:nvPicPr>
          <p:cNvPr id="2" name="Picture 1" descr="Blue and white text on a black background&#10;&#10;AI-generated content may be incorrect.">
            <a:extLst>
              <a:ext uri="{FF2B5EF4-FFF2-40B4-BE49-F238E27FC236}">
                <a16:creationId xmlns:a16="http://schemas.microsoft.com/office/drawing/2014/main" id="{C92C262B-8AE2-50AA-4DC7-B875A074065B}"/>
              </a:ext>
            </a:extLst>
          </p:cNvPr>
          <p:cNvPicPr>
            <a:picLocks noChangeAspect="1"/>
          </p:cNvPicPr>
          <p:nvPr/>
        </p:nvPicPr>
        <p:blipFill>
          <a:blip r:embed="rId4"/>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06E16AE7-62CE-77E6-E5EE-0B1A360A277C}"/>
              </a:ext>
            </a:extLst>
          </p:cNvPr>
          <p:cNvPicPr>
            <a:picLocks noChangeAspect="1"/>
          </p:cNvPicPr>
          <p:nvPr/>
        </p:nvPicPr>
        <p:blipFill>
          <a:blip r:embed="rId5"/>
          <a:stretch>
            <a:fillRect/>
          </a:stretch>
        </p:blipFill>
        <p:spPr>
          <a:xfrm>
            <a:off x="3234690" y="282290"/>
            <a:ext cx="6332220" cy="1013460"/>
          </a:xfrm>
          <a:prstGeom prst="rect">
            <a:avLst/>
          </a:prstGeom>
        </p:spPr>
      </p:pic>
      <p:sp>
        <p:nvSpPr>
          <p:cNvPr id="4" name="Google Shape;157;g3a812e12007_0_1">
            <a:extLst>
              <a:ext uri="{FF2B5EF4-FFF2-40B4-BE49-F238E27FC236}">
                <a16:creationId xmlns:a16="http://schemas.microsoft.com/office/drawing/2014/main" id="{DABABCBD-42C2-BB16-910D-3C240D1A63A3}"/>
              </a:ext>
            </a:extLst>
          </p:cNvPr>
          <p:cNvSpPr txBox="1"/>
          <p:nvPr/>
        </p:nvSpPr>
        <p:spPr>
          <a:xfrm>
            <a:off x="0" y="6519300"/>
            <a:ext cx="10295100" cy="338700"/>
          </a:xfrm>
          <a:prstGeom prst="rect">
            <a:avLst/>
          </a:prstGeom>
          <a:noFill/>
          <a:ln>
            <a:noFill/>
          </a:ln>
        </p:spPr>
        <p:txBody>
          <a:bodyPr spcFirstLastPara="1" wrap="square" lIns="91425" tIns="91425" rIns="91425" bIns="91425" anchor="t" anchorCtr="0">
            <a:spAutoFit/>
          </a:bodyPr>
          <a:lstStyle/>
          <a:p>
            <a:pPr lvl="0"/>
            <a:r>
              <a:rPr lang="bg" sz="1000" dirty="0">
                <a:solidFill>
                  <a:srgbClr val="404040"/>
                </a:solidFill>
              </a:rPr>
              <a:t>Автори: </a:t>
            </a:r>
            <a:r>
              <a:rPr lang="en-US" sz="1000" dirty="0">
                <a:solidFill>
                  <a:srgbClr val="404040"/>
                </a:solidFill>
              </a:rPr>
              <a:t>Przemysław Ostrowski</a:t>
            </a:r>
            <a:r>
              <a:rPr lang="bg-BG" sz="1000" dirty="0">
                <a:solidFill>
                  <a:srgbClr val="404040"/>
                </a:solidFill>
              </a:rPr>
              <a:t> </a:t>
            </a:r>
            <a:r>
              <a:rPr lang="bg" sz="1000" dirty="0">
                <a:solidFill>
                  <a:srgbClr val="404040"/>
                </a:solidFill>
              </a:rPr>
              <a:t>– експерт по обществени поръчки и </a:t>
            </a:r>
            <a:r>
              <a:rPr lang="en-US" sz="1000" dirty="0">
                <a:solidFill>
                  <a:srgbClr val="404040"/>
                </a:solidFill>
              </a:rPr>
              <a:t>Ewa Paderewska</a:t>
            </a:r>
            <a:r>
              <a:rPr lang="bg" sz="1000" dirty="0">
                <a:solidFill>
                  <a:srgbClr val="404040"/>
                </a:solidFill>
              </a:rPr>
              <a:t> – експерт по адаптация на климата и опазване на околната среда</a:t>
            </a:r>
            <a:endParaRPr sz="1000" dirty="0">
              <a:solidFill>
                <a:srgbClr val="40404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g3a45da9d7e7_1_330"/>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00" name="Google Shape;100;g3a45da9d7e7_1_33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3</a:t>
            </a:fld>
            <a:endParaRPr/>
          </a:p>
        </p:txBody>
      </p:sp>
      <p:sp>
        <p:nvSpPr>
          <p:cNvPr id="102" name="Google Shape;102;g3a45da9d7e7_1_330"/>
          <p:cNvSpPr txBox="1"/>
          <p:nvPr/>
        </p:nvSpPr>
        <p:spPr>
          <a:xfrm>
            <a:off x="6529033" y="5999019"/>
            <a:ext cx="3000000" cy="492412"/>
          </a:xfrm>
          <a:prstGeom prst="rect">
            <a:avLst/>
          </a:prstGeom>
          <a:noFill/>
          <a:ln>
            <a:noFill/>
          </a:ln>
        </p:spPr>
        <p:txBody>
          <a:bodyPr spcFirstLastPara="1" wrap="square" lIns="91425" tIns="91425" rIns="91425" bIns="91425" anchor="t" anchorCtr="0">
            <a:spAutoFit/>
          </a:bodyPr>
          <a:lstStyle/>
          <a:p>
            <a:pPr marL="0" lvl="0" indent="0" algn="r" rtl="0">
              <a:buNone/>
            </a:pPr>
            <a:r>
              <a:rPr lang="bg" sz="1000" dirty="0">
                <a:solidFill>
                  <a:srgbClr val="404040"/>
                </a:solidFill>
              </a:rPr>
              <a:t>Източник: Изображение, генерирано от изкуствен интелект</a:t>
            </a:r>
            <a:endParaRPr sz="1000" dirty="0">
              <a:solidFill>
                <a:srgbClr val="404040"/>
              </a:solidFill>
            </a:endParaRPr>
          </a:p>
        </p:txBody>
      </p:sp>
      <p:pic>
        <p:nvPicPr>
          <p:cNvPr id="2" name="Google Shape;101;g3a45da9d7e7_1_330">
            <a:extLst>
              <a:ext uri="{FF2B5EF4-FFF2-40B4-BE49-F238E27FC236}">
                <a16:creationId xmlns:a16="http://schemas.microsoft.com/office/drawing/2014/main" id="{3A2C912A-1591-3CC0-6652-7FBED0793BCA}"/>
              </a:ext>
            </a:extLst>
          </p:cNvPr>
          <p:cNvPicPr preferRelativeResize="0"/>
          <p:nvPr/>
        </p:nvPicPr>
        <p:blipFill>
          <a:blip r:embed="rId4">
            <a:alphaModFix/>
          </a:blip>
          <a:stretch>
            <a:fillRect/>
          </a:stretch>
        </p:blipFill>
        <p:spPr>
          <a:xfrm>
            <a:off x="2254684" y="1331639"/>
            <a:ext cx="7274349" cy="4661737"/>
          </a:xfrm>
          <a:prstGeom prst="rect">
            <a:avLst/>
          </a:prstGeom>
          <a:noFill/>
          <a:ln>
            <a:noFill/>
          </a:ln>
        </p:spPr>
      </p:pic>
      <p:sp>
        <p:nvSpPr>
          <p:cNvPr id="5" name="Google Shape;199;g38655a01f76_1_89">
            <a:extLst>
              <a:ext uri="{FF2B5EF4-FFF2-40B4-BE49-F238E27FC236}">
                <a16:creationId xmlns:a16="http://schemas.microsoft.com/office/drawing/2014/main" id="{63FD8389-567D-1A33-1B4C-B4EBFFD2A84B}"/>
              </a:ext>
            </a:extLst>
          </p:cNvPr>
          <p:cNvSpPr txBox="1">
            <a:spLocks/>
          </p:cNvSpPr>
          <p:nvPr/>
        </p:nvSpPr>
        <p:spPr>
          <a:xfrm>
            <a:off x="0" y="136374"/>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Некачествено или непълно изпълнение</a:t>
            </a:r>
            <a:br>
              <a:rPr lang="ru-RU" sz="3400" dirty="0">
                <a:solidFill>
                  <a:srgbClr val="12856F"/>
                </a:solidFill>
              </a:rPr>
            </a:br>
            <a:r>
              <a:rPr lang="bg-BG" sz="2500" noProof="0" dirty="0">
                <a:solidFill>
                  <a:srgbClr val="12856F"/>
                </a:solidFill>
              </a:rPr>
              <a:t>Стъпка 2 – Изпълнение на договора</a:t>
            </a:r>
            <a:endParaRPr lang="ru-RU" sz="2500" dirty="0">
              <a:solidFill>
                <a:srgbClr val="12856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3a7dbea6ce1_1_507"/>
          <p:cNvSpPr txBox="1">
            <a:spLocks noGrp="1"/>
          </p:cNvSpPr>
          <p:nvPr>
            <p:ph type="title"/>
          </p:nvPr>
        </p:nvSpPr>
        <p:spPr>
          <a:xfrm>
            <a:off x="1131700" y="1487898"/>
            <a:ext cx="8377800" cy="872700"/>
          </a:xfrm>
          <a:prstGeom prst="rect">
            <a:avLst/>
          </a:prstGeom>
          <a:noFill/>
          <a:ln>
            <a:noFill/>
          </a:ln>
        </p:spPr>
        <p:txBody>
          <a:bodyPr spcFirstLastPara="1" wrap="square" lIns="69800" tIns="34900" rIns="69800" bIns="34900" anchor="ctr" anchorCtr="0">
            <a:normAutofit/>
          </a:bodyPr>
          <a:lstStyle/>
          <a:p>
            <a:pPr marL="0" lvl="0" indent="0" algn="l" rtl="0">
              <a:lnSpc>
                <a:spcPct val="100000"/>
              </a:lnSpc>
              <a:spcBef>
                <a:spcPts val="0"/>
              </a:spcBef>
              <a:spcAft>
                <a:spcPts val="0"/>
              </a:spcAft>
              <a:buSzPts val="1069"/>
              <a:buNone/>
            </a:pPr>
            <a:r>
              <a:rPr lang="bg" sz="3359" dirty="0">
                <a:solidFill>
                  <a:srgbClr val="108670"/>
                </a:solidFill>
              </a:rPr>
              <a:t>Да се поупражняваме!</a:t>
            </a:r>
            <a:endParaRPr sz="3359" dirty="0">
              <a:solidFill>
                <a:srgbClr val="108670"/>
              </a:solidFill>
            </a:endParaRPr>
          </a:p>
        </p:txBody>
      </p:sp>
      <p:sp>
        <p:nvSpPr>
          <p:cNvPr id="108" name="Google Shape;108;g3a7dbea6ce1_1_50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sp>
        <p:nvSpPr>
          <p:cNvPr id="109" name="Google Shape;109;g3a7dbea6ce1_1_507"/>
          <p:cNvSpPr/>
          <p:nvPr/>
        </p:nvSpPr>
        <p:spPr>
          <a:xfrm>
            <a:off x="5087888" y="6021288"/>
            <a:ext cx="1800300" cy="836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0" name="Google Shape;110;g3a7dbea6ce1_1_507"/>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11" name="Google Shape;111;g3a7dbea6ce1_1_507"/>
          <p:cNvSpPr txBox="1">
            <a:spLocks noGrp="1"/>
          </p:cNvSpPr>
          <p:nvPr>
            <p:ph type="body" idx="1"/>
          </p:nvPr>
        </p:nvSpPr>
        <p:spPr>
          <a:xfrm>
            <a:off x="1131700" y="2565612"/>
            <a:ext cx="7611600" cy="3455700"/>
          </a:xfrm>
          <a:prstGeom prst="rect">
            <a:avLst/>
          </a:prstGeom>
          <a:noFill/>
          <a:ln>
            <a:noFill/>
          </a:ln>
        </p:spPr>
        <p:txBody>
          <a:bodyPr spcFirstLastPara="1" wrap="square" lIns="69800" tIns="34900" rIns="69800" bIns="34900" anchor="t" anchorCtr="0">
            <a:normAutofit fontScale="92500" lnSpcReduction="10000"/>
          </a:bodyPr>
          <a:lstStyle/>
          <a:p>
            <a:pPr marL="38784" lvl="0" indent="0" algn="l" rtl="0">
              <a:lnSpc>
                <a:spcPct val="100000"/>
              </a:lnSpc>
              <a:spcBef>
                <a:spcPts val="428"/>
              </a:spcBef>
              <a:spcAft>
                <a:spcPts val="0"/>
              </a:spcAft>
              <a:buSzPts val="2138"/>
              <a:buNone/>
            </a:pPr>
            <a:r>
              <a:rPr lang="bg" sz="2137" b="1" dirty="0"/>
              <a:t>Как гражданите могат да допринесат за по-добър контрол в етапа на изпълнението на договор за възлагане на обществена поръчка?</a:t>
            </a:r>
            <a:endParaRPr sz="2137" dirty="0"/>
          </a:p>
          <a:p>
            <a:pPr marL="38784" lvl="0" indent="0" algn="l" rtl="0">
              <a:lnSpc>
                <a:spcPct val="100000"/>
              </a:lnSpc>
              <a:spcBef>
                <a:spcPts val="428"/>
              </a:spcBef>
              <a:spcAft>
                <a:spcPts val="0"/>
              </a:spcAft>
              <a:buSzPts val="2138"/>
              <a:buNone/>
            </a:pPr>
            <a:endParaRPr sz="2137" b="1" dirty="0"/>
          </a:p>
          <a:p>
            <a:pPr marL="38784" lvl="0" indent="0" algn="l" rtl="0">
              <a:lnSpc>
                <a:spcPct val="100000"/>
              </a:lnSpc>
              <a:spcBef>
                <a:spcPts val="600"/>
              </a:spcBef>
              <a:spcAft>
                <a:spcPts val="600"/>
              </a:spcAft>
              <a:buSzPts val="2138"/>
              <a:buNone/>
            </a:pPr>
            <a:r>
              <a:rPr lang="en-US" sz="2137" b="1" dirty="0"/>
              <a:t>A</a:t>
            </a:r>
            <a:r>
              <a:rPr lang="bg" sz="2137" b="1" dirty="0"/>
              <a:t>. </a:t>
            </a:r>
            <a:r>
              <a:rPr lang="bg" sz="2137" dirty="0"/>
              <a:t>Като избягват участие или намеса, за да останат неутрални</a:t>
            </a:r>
            <a:endParaRPr sz="2137" dirty="0"/>
          </a:p>
          <a:p>
            <a:pPr marL="38784" lvl="0" indent="0" algn="l" rtl="0">
              <a:lnSpc>
                <a:spcPct val="100000"/>
              </a:lnSpc>
              <a:spcBef>
                <a:spcPts val="600"/>
              </a:spcBef>
              <a:spcAft>
                <a:spcPts val="600"/>
              </a:spcAft>
              <a:buSzPts val="2138"/>
              <a:buNone/>
            </a:pPr>
            <a:r>
              <a:rPr lang="en-US" sz="2137" b="1" dirty="0"/>
              <a:t>B</a:t>
            </a:r>
            <a:r>
              <a:rPr lang="bg" sz="2137" b="1" dirty="0"/>
              <a:t>. </a:t>
            </a:r>
            <a:r>
              <a:rPr lang="bg" sz="2137" dirty="0"/>
              <a:t>Като предприемат каквито и да било действия само ако са поканети от длъжностни лица</a:t>
            </a:r>
            <a:endParaRPr sz="2137" dirty="0"/>
          </a:p>
          <a:p>
            <a:pPr marL="38784" lvl="0" indent="0" algn="l" rtl="0">
              <a:lnSpc>
                <a:spcPct val="100000"/>
              </a:lnSpc>
              <a:spcBef>
                <a:spcPts val="600"/>
              </a:spcBef>
              <a:spcAft>
                <a:spcPts val="600"/>
              </a:spcAft>
              <a:buSzPts val="2138"/>
              <a:buNone/>
            </a:pPr>
            <a:r>
              <a:rPr lang="en-US" sz="2137" b="1" dirty="0"/>
              <a:t>C</a:t>
            </a:r>
            <a:r>
              <a:rPr lang="bg" sz="2137" b="1" dirty="0"/>
              <a:t>. </a:t>
            </a:r>
            <a:r>
              <a:rPr lang="bg" sz="2137" dirty="0"/>
              <a:t>Като наблюдават напредъка на проекта и сравняват с договорения план за изпълнение</a:t>
            </a:r>
            <a:endParaRPr sz="2137" dirty="0"/>
          </a:p>
        </p:txBody>
      </p:sp>
      <p:sp>
        <p:nvSpPr>
          <p:cNvPr id="4" name="Google Shape;199;g38655a01f76_1_89">
            <a:extLst>
              <a:ext uri="{FF2B5EF4-FFF2-40B4-BE49-F238E27FC236}">
                <a16:creationId xmlns:a16="http://schemas.microsoft.com/office/drawing/2014/main" id="{82F90CD1-3D24-6FB5-800F-1790C315FBD1}"/>
              </a:ext>
            </a:extLst>
          </p:cNvPr>
          <p:cNvSpPr txBox="1">
            <a:spLocks/>
          </p:cNvSpPr>
          <p:nvPr/>
        </p:nvSpPr>
        <p:spPr>
          <a:xfrm>
            <a:off x="0" y="136374"/>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Некачествено или непълно изпълнение</a:t>
            </a:r>
            <a:br>
              <a:rPr lang="ru-RU" sz="3400" dirty="0">
                <a:solidFill>
                  <a:srgbClr val="12856F"/>
                </a:solidFill>
              </a:rPr>
            </a:br>
            <a:r>
              <a:rPr lang="bg-BG" sz="2500" noProof="0" dirty="0">
                <a:solidFill>
                  <a:srgbClr val="12856F"/>
                </a:solidFill>
              </a:rPr>
              <a:t>Стъпка 2 – Изпълнение на договора</a:t>
            </a:r>
            <a:endParaRPr lang="ru-RU" sz="2500" dirty="0">
              <a:solidFill>
                <a:srgbClr val="12856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a7df22ecc4_1_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5</a:t>
            </a:fld>
            <a:endParaRPr lang="bg-BG" noProof="0" dirty="0"/>
          </a:p>
        </p:txBody>
      </p:sp>
      <p:sp>
        <p:nvSpPr>
          <p:cNvPr id="119" name="Google Shape;119;g3a7df22ecc4_1_0"/>
          <p:cNvSpPr txBox="1"/>
          <p:nvPr/>
        </p:nvSpPr>
        <p:spPr>
          <a:xfrm>
            <a:off x="1" y="188640"/>
            <a:ext cx="11726562"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None/>
            </a:pPr>
            <a:r>
              <a:rPr lang="bg-BG" sz="3400" noProof="0" dirty="0">
                <a:solidFill>
                  <a:srgbClr val="12856F"/>
                </a:solidFill>
              </a:rPr>
              <a:t>Казус: Изсичане на дървета в Тракай (Литва) </a:t>
            </a:r>
            <a:br>
              <a:rPr lang="bg-BG" sz="3000" b="1"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pic>
        <p:nvPicPr>
          <p:cNvPr id="121" name="Google Shape;121;g3a7df22ecc4_1_0"/>
          <p:cNvPicPr preferRelativeResize="0"/>
          <p:nvPr/>
        </p:nvPicPr>
        <p:blipFill rotWithShape="1">
          <a:blip r:embed="rId3">
            <a:alphaModFix/>
          </a:blip>
          <a:srcRect l="18519" b="10"/>
          <a:stretch>
            <a:fillRect/>
          </a:stretch>
        </p:blipFill>
        <p:spPr>
          <a:xfrm>
            <a:off x="10484285" y="0"/>
            <a:ext cx="1565334" cy="2400300"/>
          </a:xfrm>
          <a:prstGeom prst="rect">
            <a:avLst/>
          </a:prstGeom>
          <a:noFill/>
          <a:ln>
            <a:noFill/>
          </a:ln>
        </p:spPr>
      </p:pic>
      <p:sp>
        <p:nvSpPr>
          <p:cNvPr id="122" name="Google Shape;122;g3a7df22ecc4_1_0"/>
          <p:cNvSpPr txBox="1"/>
          <p:nvPr/>
        </p:nvSpPr>
        <p:spPr>
          <a:xfrm>
            <a:off x="2226175" y="5299373"/>
            <a:ext cx="7343550" cy="71555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bg-BG" sz="1000" noProof="0" dirty="0">
                <a:solidFill>
                  <a:srgbClr val="404040"/>
                </a:solidFill>
              </a:rPr>
              <a:t>Снимка с </a:t>
            </a:r>
            <a:r>
              <a:rPr lang="bg-BG" sz="1000" noProof="0" dirty="0" err="1">
                <a:solidFill>
                  <a:srgbClr val="404040"/>
                </a:solidFill>
              </a:rPr>
              <a:t>дрон</a:t>
            </a:r>
            <a:r>
              <a:rPr lang="bg-BG" sz="1000" noProof="0" dirty="0">
                <a:solidFill>
                  <a:srgbClr val="404040"/>
                </a:solidFill>
              </a:rPr>
              <a:t> на Тракай</a:t>
            </a:r>
            <a:r>
              <a:rPr lang="bg-BG" sz="1000" dirty="0">
                <a:solidFill>
                  <a:srgbClr val="404040"/>
                </a:solidFill>
              </a:rPr>
              <a:t>, автор</a:t>
            </a:r>
            <a:r>
              <a:rPr lang="bg-BG" sz="1000" noProof="0" dirty="0">
                <a:solidFill>
                  <a:srgbClr val="404040"/>
                </a:solidFill>
              </a:rPr>
              <a:t> </a:t>
            </a:r>
            <a:r>
              <a:rPr lang="bg-BG" sz="1000" noProof="0" dirty="0" err="1">
                <a:solidFill>
                  <a:srgbClr val="404040"/>
                </a:solidFill>
              </a:rPr>
              <a:t>Zygimantas</a:t>
            </a:r>
            <a:r>
              <a:rPr lang="bg-BG" sz="1000" noProof="0" dirty="0">
                <a:solidFill>
                  <a:srgbClr val="404040"/>
                </a:solidFill>
              </a:rPr>
              <a:t> </a:t>
            </a:r>
            <a:r>
              <a:rPr lang="bg-BG" sz="1000" noProof="0" dirty="0" err="1">
                <a:solidFill>
                  <a:srgbClr val="404040"/>
                </a:solidFill>
              </a:rPr>
              <a:t>Abromavičius</a:t>
            </a:r>
            <a:r>
              <a:rPr lang="bg-BG" sz="1000" noProof="0" dirty="0">
                <a:solidFill>
                  <a:srgbClr val="404040"/>
                </a:solidFill>
              </a:rPr>
              <a:t> </a:t>
            </a:r>
            <a:br>
              <a:rPr lang="bg-BG" sz="1000" noProof="0" dirty="0">
                <a:solidFill>
                  <a:srgbClr val="404040"/>
                </a:solidFill>
              </a:rPr>
            </a:br>
            <a:r>
              <a:rPr lang="bg-BG" sz="1000" noProof="0" dirty="0">
                <a:solidFill>
                  <a:srgbClr val="404040"/>
                </a:solidFill>
              </a:rPr>
              <a:t>Източник: https://www.daivarepeckaite.com/en/media-portfolio/chainsaw-landscaping-collaborative-project-on-biodiversity-funding-used-to-cut-trees-in-trakai/</a:t>
            </a:r>
          </a:p>
        </p:txBody>
      </p:sp>
      <p:pic>
        <p:nvPicPr>
          <p:cNvPr id="2" name="Google Shape;120;g3a7df22ecc4_1_0">
            <a:extLst>
              <a:ext uri="{FF2B5EF4-FFF2-40B4-BE49-F238E27FC236}">
                <a16:creationId xmlns:a16="http://schemas.microsoft.com/office/drawing/2014/main" id="{A7264CBB-F417-759B-7FE4-28D62A6389D9}"/>
              </a:ext>
            </a:extLst>
          </p:cNvPr>
          <p:cNvPicPr preferRelativeResize="0"/>
          <p:nvPr/>
        </p:nvPicPr>
        <p:blipFill>
          <a:blip r:embed="rId4">
            <a:alphaModFix/>
          </a:blip>
          <a:stretch>
            <a:fillRect/>
          </a:stretch>
        </p:blipFill>
        <p:spPr>
          <a:xfrm>
            <a:off x="2254525" y="1184573"/>
            <a:ext cx="7315200" cy="4114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g3a45da9d7e7_1_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6</a:t>
            </a:fld>
            <a:endParaRPr/>
          </a:p>
        </p:txBody>
      </p:sp>
      <p:sp>
        <p:nvSpPr>
          <p:cNvPr id="133" name="Google Shape;133;g3a45da9d7e7_1_0"/>
          <p:cNvSpPr txBox="1"/>
          <p:nvPr/>
        </p:nvSpPr>
        <p:spPr>
          <a:xfrm>
            <a:off x="0" y="6444509"/>
            <a:ext cx="3000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bg" sz="1000">
                <a:solidFill>
                  <a:schemeClr val="lt1"/>
                </a:solidFill>
              </a:rPr>
              <a:t>Източник: Pixabay</a:t>
            </a:r>
            <a:endParaRPr sz="1000">
              <a:solidFill>
                <a:schemeClr val="lt1"/>
              </a:solidFill>
            </a:endParaRPr>
          </a:p>
        </p:txBody>
      </p:sp>
      <p:pic>
        <p:nvPicPr>
          <p:cNvPr id="2" name="Google Shape;130;g3a45da9d7e7_1_0">
            <a:extLst>
              <a:ext uri="{FF2B5EF4-FFF2-40B4-BE49-F238E27FC236}">
                <a16:creationId xmlns:a16="http://schemas.microsoft.com/office/drawing/2014/main" id="{E0EDDA90-2845-B9DE-620E-9C4279762DD9}"/>
              </a:ext>
            </a:extLst>
          </p:cNvPr>
          <p:cNvPicPr preferRelativeResize="0"/>
          <p:nvPr/>
        </p:nvPicPr>
        <p:blipFill rotWithShape="1">
          <a:blip r:embed="rId3">
            <a:alphaModFix/>
          </a:blip>
          <a:srcRect t="19327" b="20518"/>
          <a:stretch/>
        </p:blipFill>
        <p:spPr>
          <a:xfrm>
            <a:off x="0" y="1331650"/>
            <a:ext cx="12249299" cy="5526350"/>
          </a:xfrm>
          <a:prstGeom prst="rect">
            <a:avLst/>
          </a:prstGeom>
          <a:noFill/>
          <a:ln>
            <a:noFill/>
          </a:ln>
        </p:spPr>
      </p:pic>
      <p:sp>
        <p:nvSpPr>
          <p:cNvPr id="3" name="Google Shape;119;g3a7df22ecc4_1_0">
            <a:extLst>
              <a:ext uri="{FF2B5EF4-FFF2-40B4-BE49-F238E27FC236}">
                <a16:creationId xmlns:a16="http://schemas.microsoft.com/office/drawing/2014/main" id="{F748585A-4069-EC82-6763-492610E0D2EB}"/>
              </a:ext>
            </a:extLst>
          </p:cNvPr>
          <p:cNvSpPr txBox="1"/>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None/>
            </a:pPr>
            <a:r>
              <a:rPr lang="bg-BG" sz="3400" noProof="0" dirty="0">
                <a:solidFill>
                  <a:srgbClr val="12856F"/>
                </a:solidFill>
              </a:rPr>
              <a:t>Казус: Изсичане на дървета в Тракай </a:t>
            </a:r>
            <a:br>
              <a:rPr lang="bg-BG" sz="3000"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
        <p:nvSpPr>
          <p:cNvPr id="4" name="Google Shape;142;g3a8d4f1cfa1_0_0">
            <a:extLst>
              <a:ext uri="{FF2B5EF4-FFF2-40B4-BE49-F238E27FC236}">
                <a16:creationId xmlns:a16="http://schemas.microsoft.com/office/drawing/2014/main" id="{C810669B-1B53-EAAB-C36A-0B53297DDD49}"/>
              </a:ext>
            </a:extLst>
          </p:cNvPr>
          <p:cNvSpPr txBox="1"/>
          <p:nvPr/>
        </p:nvSpPr>
        <p:spPr>
          <a:xfrm>
            <a:off x="203207" y="6444509"/>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bg1"/>
                </a:solidFill>
                <a:latin typeface="Arial"/>
                <a:ea typeface="Arial"/>
                <a:cs typeface="Arial"/>
                <a:sym typeface="Arial"/>
              </a:rPr>
              <a:t>Източник изображение: </a:t>
            </a:r>
            <a:r>
              <a:rPr lang="bg-BG" sz="1000" b="0" i="0" u="none" strike="noStrike" cap="none" noProof="0" dirty="0" err="1">
                <a:solidFill>
                  <a:schemeClr val="bg1"/>
                </a:solidFill>
                <a:latin typeface="Arial"/>
                <a:ea typeface="Arial"/>
                <a:cs typeface="Arial"/>
                <a:sym typeface="Arial"/>
              </a:rPr>
              <a:t>Pixabay</a:t>
            </a:r>
            <a:endParaRPr lang="bg-BG" sz="1000" b="0" i="0" u="none" strike="noStrike" cap="none" noProof="0" dirty="0">
              <a:solidFill>
                <a:schemeClr val="bg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g3a7df22ecc4_0_15"/>
          <p:cNvSpPr txBox="1">
            <a:spLocks noGrp="1"/>
          </p:cNvSpPr>
          <p:nvPr>
            <p:ph type="body" idx="2"/>
          </p:nvPr>
        </p:nvSpPr>
        <p:spPr>
          <a:xfrm>
            <a:off x="6439632" y="1606378"/>
            <a:ext cx="4956999" cy="34230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560"/>
              </a:spcBef>
              <a:spcAft>
                <a:spcPts val="0"/>
              </a:spcAft>
              <a:buSzPts val="1800"/>
              <a:buChar char="❏"/>
            </a:pPr>
            <a:r>
              <a:rPr lang="bg-BG" sz="1800" noProof="0" dirty="0"/>
              <a:t>Средствата от ЕС за биоразнообразие се използват за унищожаване на дървета и павиране на пътеки, вместо за екологично възстановяване</a:t>
            </a:r>
          </a:p>
          <a:p>
            <a:pPr marL="457200" lvl="0" indent="-342900" algn="l" rtl="0">
              <a:lnSpc>
                <a:spcPct val="115000"/>
              </a:lnSpc>
              <a:spcBef>
                <a:spcPts val="0"/>
              </a:spcBef>
              <a:spcAft>
                <a:spcPts val="0"/>
              </a:spcAft>
              <a:buSzPts val="1800"/>
              <a:buChar char="❏"/>
            </a:pPr>
            <a:r>
              <a:rPr lang="bg-BG" sz="1800" noProof="0" dirty="0"/>
              <a:t>Здрави дървета, отсечени под претекст „опасни“ или „препречващи“</a:t>
            </a:r>
          </a:p>
          <a:p>
            <a:pPr marL="457200" lvl="0" indent="-342900" algn="l" rtl="0">
              <a:lnSpc>
                <a:spcPct val="115000"/>
              </a:lnSpc>
              <a:spcBef>
                <a:spcPts val="0"/>
              </a:spcBef>
              <a:spcAft>
                <a:spcPts val="0"/>
              </a:spcAft>
              <a:buSzPts val="1800"/>
              <a:buChar char="❏"/>
            </a:pPr>
            <a:r>
              <a:rPr lang="bg-BG" sz="1800" noProof="0" dirty="0"/>
              <a:t>Договорите са разплатени изцяло въпреки екологичните щети и непостигането на целите за биоразнообразие</a:t>
            </a:r>
          </a:p>
        </p:txBody>
      </p:sp>
      <p:sp>
        <p:nvSpPr>
          <p:cNvPr id="141" name="Google Shape;141;g3a7df22ecc4_0_15"/>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7</a:t>
            </a:fld>
            <a:endParaRPr lang="bg-BG" noProof="0" dirty="0"/>
          </a:p>
        </p:txBody>
      </p:sp>
      <p:sp>
        <p:nvSpPr>
          <p:cNvPr id="144" name="Google Shape;144;g3a7df22ecc4_0_15"/>
          <p:cNvSpPr txBox="1"/>
          <p:nvPr/>
        </p:nvSpPr>
        <p:spPr>
          <a:xfrm>
            <a:off x="6439632" y="5005416"/>
            <a:ext cx="5400002"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BG" sz="1000" noProof="0" dirty="0">
                <a:solidFill>
                  <a:srgbClr val="404040"/>
                </a:solidFill>
              </a:rPr>
              <a:t>Източник: ttps://www.greeneuropeanjeurnal.eu/more-harm-than-good-the-misuse-of-european-biodiversity-funds/</a:t>
            </a:r>
          </a:p>
        </p:txBody>
      </p:sp>
      <p:pic>
        <p:nvPicPr>
          <p:cNvPr id="2" name="Google Shape;143;g3a7df22ecc4_0_15">
            <a:extLst>
              <a:ext uri="{FF2B5EF4-FFF2-40B4-BE49-F238E27FC236}">
                <a16:creationId xmlns:a16="http://schemas.microsoft.com/office/drawing/2014/main" id="{FAC05081-098B-31CD-90A7-9E9867A0639A}"/>
              </a:ext>
            </a:extLst>
          </p:cNvPr>
          <p:cNvPicPr preferRelativeResize="0"/>
          <p:nvPr/>
        </p:nvPicPr>
        <p:blipFill rotWithShape="1">
          <a:blip r:embed="rId3">
            <a:alphaModFix/>
          </a:blip>
          <a:srcRect l="11534" r="5895"/>
          <a:stretch/>
        </p:blipFill>
        <p:spPr>
          <a:xfrm>
            <a:off x="486450" y="1600200"/>
            <a:ext cx="5614550" cy="4526101"/>
          </a:xfrm>
          <a:prstGeom prst="rect">
            <a:avLst/>
          </a:prstGeom>
          <a:noFill/>
          <a:ln>
            <a:noFill/>
          </a:ln>
        </p:spPr>
      </p:pic>
      <p:sp>
        <p:nvSpPr>
          <p:cNvPr id="3" name="Google Shape;142;g3a8d4f1cfa1_0_0">
            <a:extLst>
              <a:ext uri="{FF2B5EF4-FFF2-40B4-BE49-F238E27FC236}">
                <a16:creationId xmlns:a16="http://schemas.microsoft.com/office/drawing/2014/main" id="{AC14C51D-0421-1A92-EAD2-DC5EEE74ED9C}"/>
              </a:ext>
            </a:extLst>
          </p:cNvPr>
          <p:cNvSpPr txBox="1"/>
          <p:nvPr/>
        </p:nvSpPr>
        <p:spPr>
          <a:xfrm>
            <a:off x="4009205" y="6121818"/>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
        <p:nvSpPr>
          <p:cNvPr id="4" name="Google Shape;119;g3a7df22ecc4_1_0">
            <a:extLst>
              <a:ext uri="{FF2B5EF4-FFF2-40B4-BE49-F238E27FC236}">
                <a16:creationId xmlns:a16="http://schemas.microsoft.com/office/drawing/2014/main" id="{0060335B-DC9E-59DD-6D59-89B67D46552E}"/>
              </a:ext>
            </a:extLst>
          </p:cNvPr>
          <p:cNvSpPr txBox="1"/>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None/>
            </a:pPr>
            <a:r>
              <a:rPr lang="bg-BG" sz="3400" noProof="0" dirty="0">
                <a:solidFill>
                  <a:srgbClr val="12856F"/>
                </a:solidFill>
              </a:rPr>
              <a:t>Казус: Изсичане на дървета в Тракай </a:t>
            </a:r>
            <a:br>
              <a:rPr lang="bg-BG" sz="3000" b="1" noProof="0" dirty="0">
                <a:solidFill>
                  <a:srgbClr val="12856F"/>
                </a:solidFill>
              </a:rPr>
            </a:br>
            <a:r>
              <a:rPr lang="bg-BG" sz="1200" b="1"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g3a45da9d7e7_1_2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8</a:t>
            </a:fld>
            <a:endParaRPr/>
          </a:p>
        </p:txBody>
      </p:sp>
      <p:sp>
        <p:nvSpPr>
          <p:cNvPr id="154" name="Google Shape;154;g3a45da9d7e7_1_20"/>
          <p:cNvSpPr txBox="1"/>
          <p:nvPr/>
        </p:nvSpPr>
        <p:spPr>
          <a:xfrm>
            <a:off x="2977623" y="5722014"/>
            <a:ext cx="702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bg" dirty="0"/>
              <a:t>Източник: https://acqj.al/en/elbasan-inceneratori-qe-nuk-djeg/</a:t>
            </a:r>
            <a:endParaRPr dirty="0"/>
          </a:p>
        </p:txBody>
      </p:sp>
      <p:pic>
        <p:nvPicPr>
          <p:cNvPr id="2" name="Google Shape;155;g3a45da9d7e7_1_20">
            <a:extLst>
              <a:ext uri="{FF2B5EF4-FFF2-40B4-BE49-F238E27FC236}">
                <a16:creationId xmlns:a16="http://schemas.microsoft.com/office/drawing/2014/main" id="{496A0FEB-AFA1-4A06-4222-E17858B9497C}"/>
              </a:ext>
            </a:extLst>
          </p:cNvPr>
          <p:cNvPicPr preferRelativeResize="0"/>
          <p:nvPr/>
        </p:nvPicPr>
        <p:blipFill>
          <a:blip r:embed="rId3">
            <a:alphaModFix/>
          </a:blip>
          <a:srcRect l="1366" r="1190"/>
          <a:stretch>
            <a:fillRect/>
          </a:stretch>
        </p:blipFill>
        <p:spPr>
          <a:xfrm>
            <a:off x="0" y="1471975"/>
            <a:ext cx="7306926" cy="4256600"/>
          </a:xfrm>
          <a:prstGeom prst="rect">
            <a:avLst/>
          </a:prstGeom>
          <a:noFill/>
          <a:ln>
            <a:noFill/>
          </a:ln>
        </p:spPr>
      </p:pic>
      <p:pic>
        <p:nvPicPr>
          <p:cNvPr id="3" name="Google Shape;156;g3a45da9d7e7_1_20">
            <a:extLst>
              <a:ext uri="{FF2B5EF4-FFF2-40B4-BE49-F238E27FC236}">
                <a16:creationId xmlns:a16="http://schemas.microsoft.com/office/drawing/2014/main" id="{9CEB17FD-F6F7-3B0D-EE71-F0CA79ABBCCD}"/>
              </a:ext>
            </a:extLst>
          </p:cNvPr>
          <p:cNvPicPr preferRelativeResize="0"/>
          <p:nvPr/>
        </p:nvPicPr>
        <p:blipFill>
          <a:blip r:embed="rId4">
            <a:alphaModFix/>
          </a:blip>
          <a:stretch>
            <a:fillRect/>
          </a:stretch>
        </p:blipFill>
        <p:spPr>
          <a:xfrm>
            <a:off x="7306926" y="1545806"/>
            <a:ext cx="4843089" cy="4053197"/>
          </a:xfrm>
          <a:prstGeom prst="rect">
            <a:avLst/>
          </a:prstGeom>
          <a:noFill/>
          <a:ln>
            <a:noFill/>
          </a:ln>
        </p:spPr>
      </p:pic>
      <p:sp>
        <p:nvSpPr>
          <p:cNvPr id="4" name="Google Shape;119;g3a7df22ecc4_1_0">
            <a:extLst>
              <a:ext uri="{FF2B5EF4-FFF2-40B4-BE49-F238E27FC236}">
                <a16:creationId xmlns:a16="http://schemas.microsoft.com/office/drawing/2014/main" id="{FD3A3823-AF10-A274-AC0D-F21ABE6A53BF}"/>
              </a:ext>
            </a:extLst>
          </p:cNvPr>
          <p:cNvSpPr txBox="1"/>
          <p:nvPr/>
        </p:nvSpPr>
        <p:spPr>
          <a:xfrm>
            <a:off x="745958" y="136375"/>
            <a:ext cx="10972800" cy="1143000"/>
          </a:xfrm>
          <a:prstGeom prst="rect">
            <a:avLst/>
          </a:prstGeom>
          <a:noFill/>
          <a:ln>
            <a:noFill/>
          </a:ln>
        </p:spPr>
        <p:txBody>
          <a:bodyPr spcFirstLastPara="1" wrap="square" lIns="91425" tIns="45700" rIns="91425" bIns="45700" anchor="ctr" anchorCtr="0">
            <a:noAutofit/>
          </a:bodyPr>
          <a:lstStyle/>
          <a:p>
            <a:pPr lvl="0" algn="ctr">
              <a:lnSpc>
                <a:spcPct val="115000"/>
              </a:lnSpc>
              <a:spcAft>
                <a:spcPts val="800"/>
              </a:spcAft>
            </a:pPr>
            <a:r>
              <a:rPr lang="bg-BG" sz="3400" noProof="0" dirty="0">
                <a:solidFill>
                  <a:srgbClr val="12856F"/>
                </a:solidFill>
              </a:rPr>
              <a:t>Казус: </a:t>
            </a:r>
            <a:r>
              <a:rPr lang="bg" sz="3400" dirty="0">
                <a:solidFill>
                  <a:srgbClr val="12856F"/>
                </a:solidFill>
              </a:rPr>
              <a:t>Инсинератори за отпадъци в Албания</a:t>
            </a:r>
            <a:r>
              <a:rPr lang="bg-BG" sz="3400" noProof="0" dirty="0">
                <a:solidFill>
                  <a:srgbClr val="12856F"/>
                </a:solidFill>
              </a:rPr>
              <a:t> </a:t>
            </a:r>
            <a:br>
              <a:rPr lang="bg-BG" sz="3000"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3a812f62ffd_0_0"/>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9</a:t>
            </a:fld>
            <a:endParaRPr/>
          </a:p>
        </p:txBody>
      </p:sp>
      <p:sp>
        <p:nvSpPr>
          <p:cNvPr id="165" name="Google Shape;165;g3a812f62ffd_0_0"/>
          <p:cNvSpPr txBox="1">
            <a:spLocks noGrp="1"/>
          </p:cNvSpPr>
          <p:nvPr>
            <p:ph type="body" idx="1"/>
          </p:nvPr>
        </p:nvSpPr>
        <p:spPr>
          <a:xfrm>
            <a:off x="5302000" y="1800375"/>
            <a:ext cx="6381600" cy="4526100"/>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ctr" rtl="0">
              <a:lnSpc>
                <a:spcPct val="115000"/>
              </a:lnSpc>
              <a:spcBef>
                <a:spcPts val="1160"/>
              </a:spcBef>
              <a:spcAft>
                <a:spcPts val="0"/>
              </a:spcAft>
              <a:buSzPts val="1800"/>
              <a:buNone/>
            </a:pPr>
            <a:endParaRPr sz="1800" dirty="0">
              <a:latin typeface="Arial"/>
              <a:ea typeface="Arial"/>
              <a:cs typeface="Arial"/>
              <a:sym typeface="Arial"/>
            </a:endParaRPr>
          </a:p>
          <a:p>
            <a:pPr marL="0" lvl="0" indent="0" algn="ctr" rtl="0">
              <a:lnSpc>
                <a:spcPct val="115000"/>
              </a:lnSpc>
              <a:spcBef>
                <a:spcPts val="1160"/>
              </a:spcBef>
              <a:spcAft>
                <a:spcPts val="0"/>
              </a:spcAft>
              <a:buSzPts val="1800"/>
              <a:buNone/>
            </a:pPr>
            <a:r>
              <a:rPr lang="bg" sz="1800" b="1" dirty="0">
                <a:solidFill>
                  <a:srgbClr val="12856F"/>
                </a:solidFill>
              </a:rPr>
              <a:t>Рисковете от корупция (освен всичко останало) произтичат от начина, по който са били сключени договорите</a:t>
            </a:r>
            <a:endParaRPr sz="1800" b="1" dirty="0">
              <a:solidFill>
                <a:srgbClr val="12856F"/>
              </a:solidFill>
            </a:endParaRPr>
          </a:p>
          <a:p>
            <a:pPr marL="0" lvl="0" indent="0" algn="ctr" rtl="0">
              <a:lnSpc>
                <a:spcPct val="115000"/>
              </a:lnSpc>
              <a:spcBef>
                <a:spcPts val="1160"/>
              </a:spcBef>
              <a:spcAft>
                <a:spcPts val="0"/>
              </a:spcAft>
              <a:buSzPts val="1800"/>
              <a:buNone/>
            </a:pPr>
            <a:endParaRPr sz="1800" b="1" dirty="0">
              <a:solidFill>
                <a:srgbClr val="12856F"/>
              </a:solidFill>
            </a:endParaRPr>
          </a:p>
          <a:p>
            <a:pPr marL="0" lvl="0" indent="0" algn="ctr" rtl="0">
              <a:lnSpc>
                <a:spcPct val="115000"/>
              </a:lnSpc>
              <a:spcBef>
                <a:spcPts val="1160"/>
              </a:spcBef>
              <a:spcAft>
                <a:spcPts val="0"/>
              </a:spcAft>
              <a:buSzPts val="1800"/>
              <a:buNone/>
            </a:pPr>
            <a:r>
              <a:rPr lang="bg" sz="1800" b="1" dirty="0">
                <a:solidFill>
                  <a:srgbClr val="12856F"/>
                </a:solidFill>
              </a:rPr>
              <a:t>Липса на разпоредби, обвързващи плащанията с действителния (…) напредък.</a:t>
            </a:r>
            <a:r>
              <a:rPr lang="bg" sz="1800" b="1" dirty="0"/>
              <a:t> </a:t>
            </a:r>
            <a:endParaRPr sz="1800" b="1" dirty="0"/>
          </a:p>
          <a:p>
            <a:pPr marL="457200" lvl="0" indent="-342900" algn="ctr" rtl="0">
              <a:lnSpc>
                <a:spcPct val="115000"/>
              </a:lnSpc>
              <a:spcBef>
                <a:spcPts val="1160"/>
              </a:spcBef>
              <a:spcAft>
                <a:spcPts val="0"/>
              </a:spcAft>
              <a:buSzPts val="1800"/>
              <a:buNone/>
            </a:pPr>
            <a:endParaRPr sz="1800" b="1" dirty="0"/>
          </a:p>
          <a:p>
            <a:pPr marL="0" lvl="0" indent="0" algn="ctr" rtl="0">
              <a:lnSpc>
                <a:spcPct val="115000"/>
              </a:lnSpc>
              <a:spcBef>
                <a:spcPts val="1160"/>
              </a:spcBef>
              <a:spcAft>
                <a:spcPts val="0"/>
              </a:spcAft>
              <a:buSzPts val="1800"/>
              <a:buNone/>
            </a:pPr>
            <a:r>
              <a:rPr lang="bg" sz="1800" b="1" dirty="0"/>
              <a:t>Договорите са сключени в евро, докато властите е следвало да поемат разходите от обмяна в местната валута</a:t>
            </a:r>
            <a:endParaRPr sz="1800" b="1" dirty="0"/>
          </a:p>
          <a:p>
            <a:pPr marL="457200" lvl="0" indent="-342900" algn="ctr" rtl="0">
              <a:lnSpc>
                <a:spcPct val="115000"/>
              </a:lnSpc>
              <a:spcBef>
                <a:spcPts val="1160"/>
              </a:spcBef>
              <a:spcAft>
                <a:spcPts val="0"/>
              </a:spcAft>
              <a:buSzPts val="1800"/>
              <a:buNone/>
            </a:pPr>
            <a:endParaRPr sz="1800" b="1" dirty="0">
              <a:solidFill>
                <a:srgbClr val="12856F"/>
              </a:solidFill>
            </a:endParaRPr>
          </a:p>
          <a:p>
            <a:pPr marL="457200" lvl="0" indent="-342900" algn="ctr" rtl="0">
              <a:lnSpc>
                <a:spcPct val="115000"/>
              </a:lnSpc>
              <a:spcBef>
                <a:spcPts val="1160"/>
              </a:spcBef>
              <a:spcAft>
                <a:spcPts val="0"/>
              </a:spcAft>
              <a:buSzPts val="1800"/>
              <a:buNone/>
            </a:pPr>
            <a:r>
              <a:rPr lang="bg" sz="1800" b="1" dirty="0">
                <a:solidFill>
                  <a:srgbClr val="12856F"/>
                </a:solidFill>
              </a:rPr>
              <a:t>               </a:t>
            </a:r>
            <a:endParaRPr sz="1800" b="1" dirty="0"/>
          </a:p>
        </p:txBody>
      </p:sp>
      <p:pic>
        <p:nvPicPr>
          <p:cNvPr id="2" name="Google Shape;166;g3a812f62ffd_0_0">
            <a:extLst>
              <a:ext uri="{FF2B5EF4-FFF2-40B4-BE49-F238E27FC236}">
                <a16:creationId xmlns:a16="http://schemas.microsoft.com/office/drawing/2014/main" id="{934A831B-7141-6284-356A-6B64D081B630}"/>
              </a:ext>
            </a:extLst>
          </p:cNvPr>
          <p:cNvPicPr preferRelativeResize="0"/>
          <p:nvPr/>
        </p:nvPicPr>
        <p:blipFill>
          <a:blip r:embed="rId3">
            <a:alphaModFix/>
          </a:blip>
          <a:stretch>
            <a:fillRect/>
          </a:stretch>
        </p:blipFill>
        <p:spPr>
          <a:xfrm>
            <a:off x="288375" y="1800375"/>
            <a:ext cx="4875725" cy="3752176"/>
          </a:xfrm>
          <a:prstGeom prst="rect">
            <a:avLst/>
          </a:prstGeom>
          <a:noFill/>
          <a:ln>
            <a:noFill/>
          </a:ln>
        </p:spPr>
      </p:pic>
      <p:sp>
        <p:nvSpPr>
          <p:cNvPr id="3" name="Google Shape;142;g3a8d4f1cfa1_0_0">
            <a:extLst>
              <a:ext uri="{FF2B5EF4-FFF2-40B4-BE49-F238E27FC236}">
                <a16:creationId xmlns:a16="http://schemas.microsoft.com/office/drawing/2014/main" id="{3586E2EE-B06F-AC82-01BE-6F18568EFAA6}"/>
              </a:ext>
            </a:extLst>
          </p:cNvPr>
          <p:cNvSpPr txBox="1"/>
          <p:nvPr/>
        </p:nvSpPr>
        <p:spPr>
          <a:xfrm>
            <a:off x="3077305" y="5569322"/>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
        <p:nvSpPr>
          <p:cNvPr id="6" name="Google Shape;119;g3a7df22ecc4_1_0">
            <a:extLst>
              <a:ext uri="{FF2B5EF4-FFF2-40B4-BE49-F238E27FC236}">
                <a16:creationId xmlns:a16="http://schemas.microsoft.com/office/drawing/2014/main" id="{5B542924-BD9C-A308-ADC9-062BD17762DF}"/>
              </a:ext>
            </a:extLst>
          </p:cNvPr>
          <p:cNvSpPr txBox="1"/>
          <p:nvPr/>
        </p:nvSpPr>
        <p:spPr>
          <a:xfrm>
            <a:off x="745958" y="136375"/>
            <a:ext cx="10972800" cy="1143000"/>
          </a:xfrm>
          <a:prstGeom prst="rect">
            <a:avLst/>
          </a:prstGeom>
          <a:noFill/>
          <a:ln>
            <a:noFill/>
          </a:ln>
        </p:spPr>
        <p:txBody>
          <a:bodyPr spcFirstLastPara="1" wrap="square" lIns="91425" tIns="45700" rIns="91425" bIns="45700" anchor="ctr" anchorCtr="0">
            <a:noAutofit/>
          </a:bodyPr>
          <a:lstStyle/>
          <a:p>
            <a:pPr lvl="0" algn="ctr">
              <a:lnSpc>
                <a:spcPct val="115000"/>
              </a:lnSpc>
              <a:spcAft>
                <a:spcPts val="800"/>
              </a:spcAft>
            </a:pPr>
            <a:r>
              <a:rPr lang="bg-BG" sz="3400" noProof="0" dirty="0">
                <a:solidFill>
                  <a:srgbClr val="12856F"/>
                </a:solidFill>
              </a:rPr>
              <a:t>Казус: </a:t>
            </a:r>
            <a:r>
              <a:rPr lang="bg" sz="3400" dirty="0">
                <a:solidFill>
                  <a:srgbClr val="12856F"/>
                </a:solidFill>
              </a:rPr>
              <a:t>Инсинератори за отпадъци в Албания</a:t>
            </a:r>
            <a:r>
              <a:rPr lang="bg-BG" sz="3400" noProof="0" dirty="0">
                <a:solidFill>
                  <a:srgbClr val="12856F"/>
                </a:solidFill>
              </a:rPr>
              <a:t> </a:t>
            </a:r>
            <a:br>
              <a:rPr lang="bg-BG" sz="3000" b="1" noProof="0" dirty="0">
                <a:solidFill>
                  <a:srgbClr val="12856F"/>
                </a:solidFill>
              </a:rPr>
            </a:br>
            <a:r>
              <a:rPr lang="bg-BG" sz="1600" noProof="0" dirty="0">
                <a:solidFill>
                  <a:srgbClr val="12856F"/>
                </a:solidFill>
              </a:rPr>
              <a:t>Корупционен модел: Некачествено или непълно изпълнение в сравнение с разплатеното</a:t>
            </a:r>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4987</Words>
  <Application>Microsoft Office PowerPoint</Application>
  <PresentationFormat>Widescreen</PresentationFormat>
  <Paragraphs>255</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Trebuchet MS</vt:lpstr>
      <vt:lpstr>Alapértelmezett terv</vt:lpstr>
      <vt:lpstr>PowerPoint Presentation</vt:lpstr>
      <vt:lpstr>Да започваме!</vt:lpstr>
      <vt:lpstr>PowerPoint Presentation</vt:lpstr>
      <vt:lpstr>Да се поупражняваме!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Да се поупражняваме!</vt:lpstr>
      <vt:lpstr>Да се поупражняваме!</vt:lpstr>
      <vt:lpstr>Да се поупражняваме!</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Bianca Vaz Mondo</dc:creator>
  <cp:lastModifiedBy>Ecaterina Camenscic</cp:lastModifiedBy>
  <cp:revision>147</cp:revision>
  <dcterms:created xsi:type="dcterms:W3CDTF">2023-11-21T10:14:06Z</dcterms:created>
  <dcterms:modified xsi:type="dcterms:W3CDTF">2026-02-23T13:11:39Z</dcterms:modified>
</cp:coreProperties>
</file>