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wTjKZHJB2f7Q6PDFbEWCj6nH/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31" autoAdjust="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a7eb5816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74" name="Google Shape;74;g3a7eb5816c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a:p>
        </p:txBody>
      </p:sp>
      <p:sp>
        <p:nvSpPr>
          <p:cNvPr id="75" name="Google Shape;75;g3a7eb5816c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rebuchet MS"/>
              <a:buNone/>
            </a:pPr>
            <a:fld id="{00000000-1234-1234-1234-123412341234}" type="slidenum">
              <a:rPr lang="en-US" sz="1200" b="1" i="0" u="none" strike="noStrike" cap="none">
                <a:solidFill>
                  <a:srgbClr val="000000"/>
                </a:solidFill>
                <a:latin typeface="Trebuchet MS"/>
                <a:ea typeface="Trebuchet MS"/>
                <a:cs typeface="Trebuchet MS"/>
                <a:sym typeface="Trebuchet MS"/>
              </a:rPr>
              <a:t>1</a:t>
            </a:fld>
            <a:endParaRPr sz="1200" b="1" i="0" u="none" strike="noStrike" cap="none">
              <a:solidFill>
                <a:srgbClr val="000000"/>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810bed74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BG" sz="1100" noProof="0" dirty="0">
                <a:latin typeface="Arial"/>
                <a:ea typeface="Arial"/>
                <a:cs typeface="Arial"/>
                <a:sym typeface="Arial"/>
              </a:rPr>
              <a:t>Възложителят изменя договора въз основа на неясни „клаузи за преразглеждане“ без описание на метода за валидиране, обосновка и изчисляване на стойността на изменението</a:t>
            </a:r>
            <a:r>
              <a:rPr lang="bg" sz="1100" dirty="0">
                <a:latin typeface="Arial"/>
                <a:ea typeface="Arial"/>
                <a:cs typeface="Arial"/>
                <a:sym typeface="Arial"/>
              </a:rPr>
              <a: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0" dirty="0">
                <a:latin typeface="Arial"/>
                <a:ea typeface="Arial"/>
                <a:cs typeface="Arial"/>
                <a:sym typeface="Arial"/>
              </a:rPr>
              <a:t>Как да установим това?</a:t>
            </a:r>
            <a:endParaRPr sz="1100" b="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Стъпка 3: </a:t>
            </a:r>
            <a:r>
              <a:rPr lang="bg-BG" sz="1100" noProof="0" dirty="0"/>
              <a:t>Запознайте се с приложенията към договорите или се свържете с институциите, които се занимават с контрола на усвояването на средствата </a:t>
            </a:r>
            <a:r>
              <a:rPr lang="ru-RU" sz="1100" dirty="0"/>
              <a:t>от ЕС</a:t>
            </a:r>
            <a:endParaRPr sz="1100" dirty="0">
              <a:latin typeface="Arial"/>
              <a:ea typeface="Arial"/>
              <a:cs typeface="Arial"/>
              <a:sym typeface="Arial"/>
            </a:endParaRPr>
          </a:p>
        </p:txBody>
      </p:sp>
      <p:sp>
        <p:nvSpPr>
          <p:cNvPr id="159" name="Google Shape;159;g3a810bed74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a846672fcd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ru-RU" sz="1100" b="1" dirty="0">
                <a:latin typeface="Arial"/>
                <a:ea typeface="Arial"/>
                <a:cs typeface="Arial"/>
                <a:sym typeface="Arial"/>
              </a:rPr>
              <a:t>Индикации за риск по </a:t>
            </a:r>
            <a:r>
              <a:rPr lang="bg-BG" sz="1100" b="1" noProof="0" dirty="0">
                <a:latin typeface="Arial"/>
                <a:ea typeface="Arial"/>
                <a:cs typeface="Arial"/>
                <a:sym typeface="Arial"/>
              </a:rPr>
              <a:t>време на етапа на изпълнение на </a:t>
            </a:r>
            <a:r>
              <a:rPr lang="ru-RU" sz="1100" b="1" dirty="0">
                <a:latin typeface="Arial"/>
                <a:ea typeface="Arial"/>
                <a:cs typeface="Arial"/>
                <a:sym typeface="Arial"/>
              </a:rPr>
              <a:t>договора</a:t>
            </a: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При промяна на договора, може да има и друга индикация за сериозен риск: смяна на изпълнителя, без надлежна проверка дали новият в действителност разполага с необходимия капацитет.</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Как да установим това? </a:t>
            </a:r>
            <a:r>
              <a:rPr lang="bg" sz="1100" dirty="0">
                <a:latin typeface="Arial"/>
                <a:ea typeface="Arial"/>
                <a:cs typeface="Arial"/>
                <a:sym typeface="Arial"/>
              </a:rPr>
              <a:t>Прегледайте отново тръжната документация, особено в частта, касаеща </a:t>
            </a:r>
            <a:r>
              <a:rPr lang="bg" sz="1100" dirty="0"/>
              <a:t>изискванията за </a:t>
            </a:r>
            <a:r>
              <a:rPr lang="bg-BG" sz="1100" noProof="0" dirty="0"/>
              <a:t>годност (правоспособност) за упражняване на професионална дейност и технически и професионални </a:t>
            </a:r>
            <a:r>
              <a:rPr lang="ru-RU" sz="1100" dirty="0"/>
              <a:t>способности</a:t>
            </a:r>
            <a:r>
              <a:rPr lang="bg" sz="1100" dirty="0">
                <a:latin typeface="Arial"/>
                <a:ea typeface="Arial"/>
                <a:cs typeface="Arial"/>
                <a:sym typeface="Arial"/>
              </a:rPr>
              <a:t>. Прегледайте въпросите, зададени по време тръжната процедура и разясненията към тях. Вижте дали е имало изразени опасения относно тези изисквания.</a:t>
            </a:r>
            <a:endParaRPr dirty="0"/>
          </a:p>
        </p:txBody>
      </p:sp>
      <p:sp>
        <p:nvSpPr>
          <p:cNvPr id="169" name="Google Shape;169;g3a846672fc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a846672fc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ru-RU" sz="1100" b="1" dirty="0">
                <a:solidFill>
                  <a:srgbClr val="12856F"/>
                </a:solidFill>
              </a:rPr>
              <a:t>Индикации за риск по </a:t>
            </a:r>
            <a:r>
              <a:rPr lang="bg-BG" sz="1100" b="1" noProof="0" dirty="0">
                <a:solidFill>
                  <a:srgbClr val="12856F"/>
                </a:solidFill>
              </a:rPr>
              <a:t>време на етапа на изпълнение </a:t>
            </a:r>
            <a:r>
              <a:rPr lang="ru-RU" sz="1100" b="1" dirty="0">
                <a:solidFill>
                  <a:srgbClr val="12856F"/>
                </a:solidFill>
              </a:rPr>
              <a:t>на договора</a:t>
            </a:r>
            <a:r>
              <a:rPr lang="bg" sz="1100" b="1" dirty="0">
                <a:latin typeface="Arial"/>
                <a:ea typeface="Arial"/>
                <a:cs typeface="Arial"/>
                <a:sym typeface="Arial"/>
              </a:rPr>
              <a:t>. </a:t>
            </a:r>
            <a:r>
              <a:rPr lang="bg" sz="1100" dirty="0">
                <a:latin typeface="Arial"/>
                <a:ea typeface="Arial"/>
                <a:cs typeface="Arial"/>
                <a:sym typeface="Arial"/>
              </a:rPr>
              <a:t>Смяната на изпълнителя по време на етапа на изпълнение на договора без надлежна проверка дали новият в действителност разполага с необходимия капацитет може да е предупредителен сигнал.</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Как да установим това? </a:t>
            </a:r>
            <a:r>
              <a:rPr lang="bg" sz="1100" dirty="0">
                <a:latin typeface="Arial"/>
                <a:ea typeface="Arial"/>
                <a:cs typeface="Arial"/>
                <a:sym typeface="Arial"/>
              </a:rPr>
              <a:t>Добър начин е внимателно да прегледате приложенията към договора. Ако нещо изглежда неясно, можете също да се обърнете към </a:t>
            </a:r>
            <a:r>
              <a:rPr lang="bg-BG" sz="1100" dirty="0"/>
              <a:t>институциите, които се занимават с контрола на усвояването на средствата </a:t>
            </a:r>
            <a:r>
              <a:rPr lang="ru-RU" sz="1100" dirty="0"/>
              <a:t>от ЕС</a:t>
            </a:r>
            <a:r>
              <a:rPr lang="bg" sz="1100" dirty="0">
                <a:latin typeface="Arial"/>
                <a:ea typeface="Arial"/>
                <a:cs typeface="Arial"/>
                <a:sym typeface="Arial"/>
              </a:rPr>
              <a:t>. Такива са например управляващите органи на съответните програми, посреднически организации или институции, изпълняващи програми на ЕС в дадена държава членка на ЕС, в зависимост от това как са разпределили отговорностите, свързани със системата за управление и контрол. В Полша например е определена отделна институция, която осъществява контрол: контролът по разходване на средствата от Европейския съюз в полша се осъществява от ръководителя на Националната приходна администрация, който на свой ред е на подчинение на Министерството на финансите (</a:t>
            </a:r>
            <a:r>
              <a:rPr lang="bg" sz="1100" i="1" u="sng" dirty="0">
                <a:latin typeface="Arial"/>
                <a:ea typeface="Arial"/>
                <a:cs typeface="Arial"/>
                <a:sym typeface="Arial"/>
              </a:rPr>
              <a:t>бел. </a:t>
            </a:r>
            <a:r>
              <a:rPr lang="ru-RU" sz="1100" i="1" u="sng" dirty="0">
                <a:latin typeface="Arial"/>
                <a:ea typeface="Arial"/>
                <a:cs typeface="Arial"/>
                <a:sym typeface="Arial"/>
              </a:rPr>
              <a:t>п</a:t>
            </a:r>
            <a:r>
              <a:rPr lang="bg" sz="1100" i="1" u="sng" dirty="0">
                <a:latin typeface="Arial"/>
                <a:ea typeface="Arial"/>
                <a:cs typeface="Arial"/>
                <a:sym typeface="Arial"/>
              </a:rPr>
              <a:t>рев.</a:t>
            </a:r>
            <a:r>
              <a:rPr lang="bg" sz="1100" i="1" dirty="0">
                <a:latin typeface="Arial"/>
                <a:ea typeface="Arial"/>
                <a:cs typeface="Arial"/>
                <a:sym typeface="Arial"/>
              </a:rPr>
              <a:t>: аналогът в България е данъчния орган – Националната агенция за приходите</a:t>
            </a:r>
            <a:r>
              <a:rPr lang="bg" sz="1100" dirty="0">
                <a:latin typeface="Arial"/>
                <a:ea typeface="Arial"/>
                <a:cs typeface="Arial"/>
                <a:sym typeface="Arial"/>
              </a:rPr>
              <a:t>).</a:t>
            </a:r>
            <a:endParaRPr sz="1100" dirty="0">
              <a:latin typeface="Arial"/>
              <a:ea typeface="Arial"/>
              <a:cs typeface="Arial"/>
              <a:sym typeface="Arial"/>
            </a:endParaRPr>
          </a:p>
        </p:txBody>
      </p:sp>
      <p:sp>
        <p:nvSpPr>
          <p:cNvPr id="178" name="Google Shape;178;g3a846672fc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a846672fcd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Следващият пример за рисков индикатор по време на етапа на изпълнение на договора е сключването на споразумение между изпълнителя и възложителя, според което изпълнителят се съгласява да извърши допълнителни дейности или предостави допълнителни стоки/услуги в замяна на отказ на възложителя от претенции към неизпълнение на основният договор. В правото съществува понятие, наречено </a:t>
            </a:r>
            <a:r>
              <a:rPr lang="bg" sz="1100" i="1" dirty="0">
                <a:latin typeface="Arial"/>
                <a:ea typeface="Arial"/>
                <a:cs typeface="Arial"/>
                <a:sym typeface="Arial"/>
              </a:rPr>
              <a:t>datio in solutum</a:t>
            </a:r>
            <a:r>
              <a:rPr lang="bg" sz="1100" dirty="0">
                <a:latin typeface="Arial"/>
                <a:ea typeface="Arial"/>
                <a:cs typeface="Arial"/>
                <a:sym typeface="Arial"/>
              </a:rPr>
              <a:t>. Това означава, че длъжникът може да се освободи от задължение, като предложи нещо различно от първоначално договореното в замяна. В контекста на договорите за обществени поръчки тази практика е проблематична. Обществените поръчки следва да спазват строги правила и условия, посочени в тръжната документация и офертата на изпълнителя. Позволяването на изпълнителя да замени един резултат с друг – дори и двете страни да са съгласни – подкопава прозрачността, справедливостта и равнопоставеността на другите участници в търга. Така че, докато </a:t>
            </a:r>
            <a:r>
              <a:rPr lang="bg" sz="1100" i="1" dirty="0">
                <a:latin typeface="Arial"/>
                <a:ea typeface="Arial"/>
                <a:cs typeface="Arial"/>
                <a:sym typeface="Arial"/>
              </a:rPr>
              <a:t>datio in solutum </a:t>
            </a:r>
            <a:r>
              <a:rPr lang="bg" sz="1100" dirty="0">
                <a:latin typeface="Arial"/>
                <a:ea typeface="Arial"/>
                <a:cs typeface="Arial"/>
                <a:sym typeface="Arial"/>
              </a:rPr>
              <a:t>може да е приемливо в частното право, при обществените поръчки често това е проблематично, а понякога дори и незаконно.</a:t>
            </a:r>
            <a:endParaRPr dirty="0"/>
          </a:p>
        </p:txBody>
      </p:sp>
      <p:sp>
        <p:nvSpPr>
          <p:cNvPr id="187" name="Google Shape;187;g3a846672fcd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846672fcd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Съдът на Европейския съюз, по дело C-549/14 </a:t>
            </a:r>
            <a:r>
              <a:rPr lang="bg" sz="1100" i="1" dirty="0">
                <a:latin typeface="Arial"/>
                <a:ea typeface="Arial"/>
                <a:cs typeface="Arial"/>
                <a:sym typeface="Arial"/>
              </a:rPr>
              <a:t>Finn Frogne A/S </a:t>
            </a:r>
            <a:r>
              <a:rPr lang="bg" sz="1100" dirty="0">
                <a:latin typeface="Arial"/>
                <a:ea typeface="Arial"/>
                <a:cs typeface="Arial"/>
                <a:sym typeface="Arial"/>
              </a:rPr>
              <a:t>, ясно постановява: след като обществената поръчка е възложена, съществени изменения на този договор не може да бъдат направени без обявяване на нова процедура за възлагане на обществена поръчка. Това правило се прилага дори ако изменението е под формата на извенсъдебно споразумение. Така че ключовият момент е, че споразуменията, които променят същността на договора – като добавяне на ново оборудване или промяна на задължения – могат да се разглеждат като незаконни изменения. Те подкопават прозрачността и лоялната конкуренция и затова пораждат подозрение по време на изпълнението на договора.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bg" dirty="0"/>
          </a:p>
          <a:p>
            <a:pPr marL="0" lvl="0" indent="0" algn="l" rtl="0">
              <a:lnSpc>
                <a:spcPct val="115000"/>
              </a:lnSpc>
              <a:spcBef>
                <a:spcPts val="1200"/>
              </a:spcBef>
              <a:spcAft>
                <a:spcPts val="0"/>
              </a:spcAft>
              <a:buClr>
                <a:schemeClr val="dk1"/>
              </a:buClr>
              <a:buSzPts val="1100"/>
              <a:buFont typeface="Arial"/>
              <a:buNone/>
            </a:pPr>
            <a:r>
              <a:rPr lang="bg" dirty="0"/>
              <a:t>Знаейки това, гражданите, които наблюдават договори или изменения при договори за обществени поръчки, могат да идентифицират „червени лампички“, включително всички споменати по-горе, чрез анализ на информацията за измененията в договорите, които се изискват от европейското или националното законодателство. Същевременно, в случай на проекти, съфинансирани от фондове на ЕС или други източници, е силно препоръчително да се направи справка или да се осъществи достъп до данни от съответните институции. Средствата за изпълнение на договори по обществени поръчки или програми на ЕС са публични средства. Следователно, те са наши общи (обществени) средства, които следва да се изразходват прозрачно и в съответствие със закона.</a:t>
            </a:r>
            <a:endParaRPr dirty="0"/>
          </a:p>
        </p:txBody>
      </p:sp>
      <p:sp>
        <p:nvSpPr>
          <p:cNvPr id="195" name="Google Shape;195;g3a846672fcd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a846672fcd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Верен отговор: </a:t>
            </a:r>
            <a:r>
              <a:rPr lang="en-US" sz="1100" dirty="0">
                <a:latin typeface="Arial"/>
                <a:ea typeface="Arial"/>
                <a:cs typeface="Arial"/>
                <a:sym typeface="Arial"/>
              </a:rPr>
              <a:t>B.</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Обосновка: </a:t>
            </a:r>
            <a:r>
              <a:rPr lang="bg" sz="1100" dirty="0">
                <a:latin typeface="Arial"/>
                <a:ea typeface="Arial"/>
                <a:cs typeface="Arial"/>
                <a:sym typeface="Arial"/>
              </a:rPr>
              <a:t>Съкращаването  на обхвата на договора без надлежна обосновка означава, че </a:t>
            </a:r>
            <a:r>
              <a:rPr lang="bg" sz="1100" dirty="0"/>
              <a:t>екологичните цели за възстановяване не са постигнати</a:t>
            </a:r>
            <a:r>
              <a:rPr lang="bg" sz="1100" dirty="0">
                <a:latin typeface="Arial"/>
                <a:ea typeface="Arial"/>
                <a:cs typeface="Arial"/>
                <a:sym typeface="Arial"/>
              </a:rPr>
              <a:t>. Гражданите могат да установят това, като сравнят първоначалния договор с реално извършената работа.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По документи, изпълнителят е завършил „новия“ обхват. Но в действителност, екологичният ефект е бил загубен. Замърсяването е останало нагоре по течението, ерозията е продължила надолу по течението, а речната екосистема не е била възстановена. Сравнявайки първоначалния договор с действителния обем на извършените дейности, гражданите лесно могат да установят, че проектът вече не отговаря на първоначално заложените екологични цели.</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Това е риск от корупция: неоправдани промени в договора, които намаляват обхвата. Тази практика спестява разходи на изпълнителя, но разхищава публични средства и оставя околната среда незащитена.</a:t>
            </a:r>
            <a:endParaRPr sz="1100" dirty="0">
              <a:latin typeface="Arial"/>
              <a:ea typeface="Arial"/>
              <a:cs typeface="Arial"/>
              <a:sym typeface="Arial"/>
            </a:endParaRPr>
          </a:p>
        </p:txBody>
      </p:sp>
      <p:sp>
        <p:nvSpPr>
          <p:cNvPr id="204" name="Google Shape;204;g3a846672fcd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7876733d9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212" name="Google Shape;212;g3a7876733d9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3a7876733d9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a7d4392a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85" name="Google Shape;85;g3a7d4392a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BG" noProof="0" dirty="0">
                <a:latin typeface="Arial"/>
                <a:ea typeface="Arial"/>
                <a:cs typeface="Arial"/>
                <a:sym typeface="Arial"/>
              </a:rPr>
              <a:t>Здравейте! И тук виждате формуляра за доклад от наблюдението. </a:t>
            </a:r>
            <a:r>
              <a:rPr lang="bg-BG" noProof="0" dirty="0"/>
              <a:t>Този инструмент е предназначен да Ви води през процеса на наблюдение по ясен и структуриран начин</a:t>
            </a:r>
            <a:r>
              <a:rPr lang="bg-BG" noProof="0" dirty="0">
                <a:latin typeface="Arial"/>
                <a:ea typeface="Arial"/>
                <a:cs typeface="Arial"/>
                <a:sym typeface="Arial"/>
              </a:rPr>
              <a:t>.</a:t>
            </a:r>
          </a:p>
          <a:p>
            <a:pPr marL="0" lvl="0" indent="0" algn="l" rtl="0">
              <a:lnSpc>
                <a:spcPct val="115000"/>
              </a:lnSpc>
              <a:spcBef>
                <a:spcPts val="1200"/>
              </a:spcBef>
              <a:spcAft>
                <a:spcPts val="0"/>
              </a:spcAft>
              <a:buClr>
                <a:schemeClr val="dk1"/>
              </a:buClr>
              <a:buSzPts val="1100"/>
              <a:buFont typeface="Arial"/>
              <a:buNone/>
            </a:pPr>
            <a:endParaRPr lang="bg-BG" noProof="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BG" noProof="0" dirty="0"/>
              <a:t>Формулярът за доклад от наблюдението на iMonitor е разделен на три стъпки. Първата стъпка е кабинетно проучване – в тази част преглеждаме достъпните документи от обществената поръчка и индикираме потенциални корупционни рискове. Втората стъпка се фокусира върху изпълнението на договора – проверка дали проектът в действителност се изпълнява по договорения начин. А третата стъпка разглежда резултатите и въздействието – оценява дали резултатите отговарят на целите и обслужват обществения</a:t>
            </a:r>
            <a:r>
              <a:rPr lang="ru-RU" noProof="0" dirty="0"/>
              <a:t> </a:t>
            </a:r>
            <a:r>
              <a:rPr lang="ru-RU" dirty="0"/>
              <a:t>интерес</a:t>
            </a:r>
            <a:r>
              <a:rPr lang="ru-RU" dirty="0">
                <a:latin typeface="Arial"/>
                <a:ea typeface="Arial"/>
                <a:cs typeface="Arial"/>
                <a:sym typeface="Arial"/>
              </a:rPr>
              <a:t>.</a:t>
            </a:r>
          </a:p>
          <a:p>
            <a:pPr marL="0" lvl="0" indent="0" algn="l" rtl="0">
              <a:lnSpc>
                <a:spcPct val="115000"/>
              </a:lnSpc>
              <a:spcBef>
                <a:spcPts val="1200"/>
              </a:spcBef>
              <a:spcAft>
                <a:spcPts val="0"/>
              </a:spcAft>
              <a:buClr>
                <a:schemeClr val="dk1"/>
              </a:buClr>
              <a:buSzPts val="1100"/>
              <a:buFont typeface="Arial"/>
              <a:buNone/>
            </a:pPr>
            <a:endParaRPr lang="bg"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dirty="0">
                <a:latin typeface="Arial"/>
                <a:ea typeface="Arial"/>
                <a:cs typeface="Arial"/>
                <a:sym typeface="Arial"/>
              </a:rPr>
              <a:t>В тази част ще се съсредоточим върху измененията в договорите и корупционните практики, които могат да възникнат при необосновани промени. Ще разгледаме защо измененията са важни, как могат да подкопаят отчетността и за какви предупредителни знаци трябва да внимаваме като наблюдатели. Разбирайки тези сигнали, ще бъдем по-подготвени за ранно откриване на нередности, което спомага за засилване на обществения контрол и за гарантиране, че проектите се изпълняват спрямо поставените цели.</a:t>
            </a:r>
            <a:endParaRPr dirty="0">
              <a:latin typeface="Arial"/>
              <a:ea typeface="Arial"/>
              <a:cs typeface="Arial"/>
              <a:sym typeface="Arial"/>
            </a:endParaRPr>
          </a:p>
        </p:txBody>
      </p:sp>
      <p:sp>
        <p:nvSpPr>
          <p:cNvPr id="86" name="Google Shape;86;g3a7d4392a5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a45da9d7e7_1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95" name="Google Shape;95;g3a45da9d7e7_1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bg" dirty="0"/>
              <a:t>Един от най-ефективните методи за откриване на индикации от корупционен риск при обществените поръчки е чрез пряко наблюдение на случващото се на строителната площадка. Именно тук, на място, несъответствията между договорените условия и реалното изпълнение стават видими.</a:t>
            </a:r>
            <a:endParaRPr dirty="0"/>
          </a:p>
          <a:p>
            <a:pPr marL="0" lvl="0" indent="0" algn="l" rtl="0">
              <a:lnSpc>
                <a:spcPct val="100000"/>
              </a:lnSpc>
              <a:spcBef>
                <a:spcPts val="0"/>
              </a:spcBef>
              <a:spcAft>
                <a:spcPts val="0"/>
              </a:spcAft>
              <a:buSzPts val="1400"/>
              <a:buNone/>
            </a:pPr>
            <a:r>
              <a:rPr lang="bg" dirty="0"/>
              <a:t>Знаци като забавяне на напредъка, заместване на договорени материали или необясними промени в обхвата на дейностите могат да сочат към потенциални рискове. Внимателното наблюдение гарантира, че проектът остава прозрачен, отчетен и съобразен с предназначението си. Като наблюдаваме отблизо, ние защитаваме публичните ресурси и гарантираме, че дейностите – например засаждането на зелена раститолност в нашия квартал – наистина носи стойност на общността и опазва околната среда.</a:t>
            </a:r>
            <a:endParaRPr dirty="0"/>
          </a:p>
        </p:txBody>
      </p:sp>
      <p:sp>
        <p:nvSpPr>
          <p:cNvPr id="96" name="Google Shape;96;g3a45da9d7e7_1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dirty="0"/>
              <a:t>Ключовите признаци на този вид корупционен модел включват:</a:t>
            </a:r>
            <a:endParaRPr dirty="0"/>
          </a:p>
          <a:p>
            <a:pPr marL="457200" lvl="0" indent="-298450" algn="l" rtl="0">
              <a:lnSpc>
                <a:spcPct val="115000"/>
              </a:lnSpc>
              <a:spcBef>
                <a:spcPts val="1200"/>
              </a:spcBef>
              <a:spcAft>
                <a:spcPts val="0"/>
              </a:spcAft>
              <a:buClr>
                <a:schemeClr val="dk1"/>
              </a:buClr>
              <a:buSzPts val="1100"/>
              <a:buChar char="●"/>
            </a:pPr>
            <a:r>
              <a:rPr lang="bg" dirty="0"/>
              <a:t>Множество промени в договора или големи удължавания – особено по клауза 13 от договорите на FIDIC.</a:t>
            </a:r>
            <a:endParaRPr dirty="0"/>
          </a:p>
          <a:p>
            <a:pPr marL="457200" lvl="0" indent="-298450" algn="l" rtl="0">
              <a:lnSpc>
                <a:spcPct val="115000"/>
              </a:lnSpc>
              <a:spcBef>
                <a:spcPts val="0"/>
              </a:spcBef>
              <a:spcAft>
                <a:spcPts val="0"/>
              </a:spcAft>
              <a:buClr>
                <a:schemeClr val="dk1"/>
              </a:buClr>
              <a:buSzPts val="1100"/>
              <a:buChar char="●"/>
            </a:pPr>
            <a:r>
              <a:rPr lang="bg" dirty="0"/>
              <a:t>Допълнителни работи, които изглеждат като подобрения, но всъщност не са необходими за завършване на оригиналния проект.</a:t>
            </a:r>
            <a:endParaRPr dirty="0"/>
          </a:p>
          <a:p>
            <a:pPr marL="457200" lvl="0" indent="-298450" algn="l" rtl="0">
              <a:lnSpc>
                <a:spcPct val="115000"/>
              </a:lnSpc>
              <a:spcBef>
                <a:spcPts val="0"/>
              </a:spcBef>
              <a:spcAft>
                <a:spcPts val="0"/>
              </a:spcAft>
              <a:buClr>
                <a:schemeClr val="dk1"/>
              </a:buClr>
              <a:buSzPts val="1100"/>
              <a:buChar char="●"/>
            </a:pPr>
            <a:r>
              <a:rPr lang="bg" dirty="0"/>
              <a:t>Алтернативни или заместващи работи, при които елементи от проекта или съоръжения се заменят или подменят с други.</a:t>
            </a:r>
            <a:endParaRPr dirty="0"/>
          </a:p>
          <a:p>
            <a:pPr marL="0" lvl="0" indent="0" algn="l" rtl="0">
              <a:lnSpc>
                <a:spcPct val="100000"/>
              </a:lnSpc>
              <a:spcBef>
                <a:spcPts val="1200"/>
              </a:spcBef>
              <a:spcAft>
                <a:spcPts val="0"/>
              </a:spcAft>
              <a:buSzPts val="1400"/>
              <a:buNone/>
            </a:pPr>
            <a:endParaRPr dirty="0"/>
          </a:p>
        </p:txBody>
      </p:sp>
      <p:sp>
        <p:nvSpPr>
          <p:cNvPr id="105" name="Google Shape;10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846672fcd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bg" dirty="0"/>
              <a:t>Нека сега насочим вниманието Ви към друг интересен пример.</a:t>
            </a:r>
            <a:r>
              <a:rPr lang="bg" sz="1600" dirty="0"/>
              <a:t> </a:t>
            </a:r>
            <a:r>
              <a:rPr lang="bg" dirty="0"/>
              <a:t>Обявена е процедура за възлагане на обществена поръчка и е подписан договор за: „</a:t>
            </a:r>
            <a:r>
              <a:rPr lang="ru-RU" dirty="0"/>
              <a:t>Модернизация на </a:t>
            </a:r>
            <a:r>
              <a:rPr lang="bg-BG" noProof="0" dirty="0"/>
              <a:t>отоплителната система и съоръженията в сградата </a:t>
            </a:r>
            <a:r>
              <a:rPr lang="bg" dirty="0"/>
              <a:t>на местното полицейското управление“.</a:t>
            </a:r>
            <a:endParaRPr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bg" dirty="0"/>
              <a:t>Според доклада на Върховната одитна </a:t>
            </a:r>
            <a:r>
              <a:rPr lang="bg-BG" sz="1200" noProof="0" dirty="0"/>
              <a:t>служба на Р. Полша</a:t>
            </a:r>
            <a:r>
              <a:rPr lang="bg" dirty="0"/>
              <a:t>, която е извършила проверка на случая, в рамките на строителните дейности чрез анекс към първоначалното споразумение са били добавени редица допълнителни работи, включително преоборудване на котелното помещение, полагане на нова мазилка на една от сградите и подмяна на подовете. На изпълнителя са заплатени допълнително най-малко 450 900 злоти за тези допълнителни работи, въпреки че в действителност те е следвало да бъдат обхванати от основния договор.</a:t>
            </a:r>
            <a:endParaRPr dirty="0"/>
          </a:p>
        </p:txBody>
      </p:sp>
      <p:sp>
        <p:nvSpPr>
          <p:cNvPr id="114" name="Google Shape;114;g3a846672fc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a846672fcd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BG" noProof="0" dirty="0"/>
              <a:t>Върховната одитна </a:t>
            </a:r>
            <a:r>
              <a:rPr lang="ru-RU" dirty="0"/>
              <a:t>служба</a:t>
            </a:r>
            <a:r>
              <a:rPr lang="bg" dirty="0"/>
              <a:t> също така установява (в цитирания доклад), че общината не е начислила и събрала договорни неустойки от изпълнителя. Като минимум тези неустойки е трябвало да бъдат 3,3 милиона злоти, но в действителност те е трябвало да надхвърлят 7,4 милиона злоти. Пропускайки налагането на неустойките, общината на практика ощетява държавната хазна.</a:t>
            </a:r>
            <a:endParaRPr dirty="0"/>
          </a:p>
        </p:txBody>
      </p:sp>
      <p:sp>
        <p:nvSpPr>
          <p:cNvPr id="124" name="Google Shape;124;g3a846672fc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846672fc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Как да разпознаете допълнителни работи и договорни неустойки</a:t>
            </a:r>
            <a:endParaRPr sz="1100" b="1"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bg" sz="1100" dirty="0">
                <a:latin typeface="Arial"/>
                <a:ea typeface="Arial"/>
                <a:cs typeface="Arial"/>
                <a:sym typeface="Arial"/>
              </a:rPr>
              <a:t>Първо, проучете обявлението за изменение на договора — това е официалното известие в Официалния вестник на ЕС или в Регистъра на обществените поръчки (за България).</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След това проверете стойността на договора и изчислете с колко цената се е увеличила, в процентно изражение.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За да разберете дали увеличението е адекватно, можете да използвате специализирани издания и бази данни, в които фигурират пазарни цени за материали, труд и оборудване. За Полша например бихте могли да разгледате SEKOCENBUD, INTERCENBUD или ORGBUD.</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Не забравяйте да прегледате самия договор, за да видите какво пише в него за неустойките.</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bg" sz="1100" dirty="0">
                <a:latin typeface="Arial"/>
                <a:ea typeface="Arial"/>
                <a:cs typeface="Arial"/>
                <a:sym typeface="Arial"/>
              </a:rPr>
              <a:t>Накрая, ако е необходимо, извършете посещение на място — но имайте предвид, че това изисква професионални технически познания.</a:t>
            </a:r>
            <a:endParaRPr dirty="0"/>
          </a:p>
        </p:txBody>
      </p:sp>
      <p:sp>
        <p:nvSpPr>
          <p:cNvPr id="133" name="Google Shape;133;g3a846672fc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a846672fc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Индикации за риск по време на етапа на изпълнение на договора</a:t>
            </a:r>
            <a:r>
              <a:rPr lang="bg"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dirty="0">
                <a:latin typeface="Arial"/>
                <a:ea typeface="Arial"/>
                <a:cs typeface="Arial"/>
                <a:sym typeface="Arial"/>
              </a:rPr>
              <a:t>Пример за индикация за риск е, когато възложителят позволява по договора да са заети лица, които не притежават същото ниво на квалификация, опит или ценз, които са били сред изискванията и критериите при възлагането на обществената поръчка. Тоест, екипът, който в действителност изпълнява проекта не е достатъчно квалифициран, в сравнение с предложеното по оферта.</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Как да установим това?</a:t>
            </a:r>
            <a:endParaRPr sz="1100" b="1"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Проверете отново тръжната документация. Вижте каква квалификация и ценз са били сред изискванията за ключовия експертен екип.</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Прегледайте въпросите, зададени по време тръжната процедура и разясненията към тях. Вижте дали е имало изразени опасения относно твърде високите или непропорционалните условия на договора.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Разгледайте приложенията към договора. Ако е необходимо, свържете се със съответните институции – например тези, които се занимават с професионални разрешения или сертификати, за да верифицирате квалификацията на експертния екип.</a:t>
            </a:r>
            <a:endParaRPr dirty="0"/>
          </a:p>
        </p:txBody>
      </p:sp>
      <p:sp>
        <p:nvSpPr>
          <p:cNvPr id="141" name="Google Shape;141;g3a846672fc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7dca4a19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ru-RU" sz="1100" b="1" dirty="0">
                <a:latin typeface="Arial"/>
                <a:ea typeface="Arial"/>
                <a:cs typeface="Arial"/>
                <a:sym typeface="Arial"/>
              </a:rPr>
              <a:t>Индикации за риск по </a:t>
            </a:r>
            <a:r>
              <a:rPr lang="bg-BG" sz="1100" b="1" noProof="0" dirty="0">
                <a:latin typeface="Arial"/>
                <a:ea typeface="Arial"/>
                <a:cs typeface="Arial"/>
                <a:sym typeface="Arial"/>
              </a:rPr>
              <a:t>време на етапа на изпълнение </a:t>
            </a:r>
            <a:r>
              <a:rPr lang="ru-RU" sz="1100" b="1" dirty="0">
                <a:latin typeface="Arial"/>
                <a:ea typeface="Arial"/>
                <a:cs typeface="Arial"/>
                <a:sym typeface="Arial"/>
              </a:rPr>
              <a:t>на договора</a:t>
            </a:r>
          </a:p>
          <a:p>
            <a:pPr marL="0" lvl="0" indent="0" algn="l" rtl="0">
              <a:lnSpc>
                <a:spcPct val="115000"/>
              </a:lnSpc>
              <a:spcBef>
                <a:spcPts val="1200"/>
              </a:spcBef>
              <a:spcAft>
                <a:spcPts val="0"/>
              </a:spcAft>
              <a:buClr>
                <a:schemeClr val="dk1"/>
              </a:buClr>
              <a:buSzPts val="1100"/>
              <a:buFont typeface="Arial"/>
              <a:buNone/>
            </a:pPr>
            <a:r>
              <a:rPr lang="ru-RU" sz="1100" dirty="0">
                <a:latin typeface="Arial"/>
                <a:ea typeface="Arial"/>
                <a:cs typeface="Arial"/>
                <a:sym typeface="Arial"/>
              </a:rPr>
              <a:t>На </a:t>
            </a:r>
            <a:r>
              <a:rPr lang="bg-BG" sz="1100" noProof="0" dirty="0">
                <a:latin typeface="Arial"/>
                <a:ea typeface="Arial"/>
                <a:cs typeface="Arial"/>
                <a:sym typeface="Arial"/>
              </a:rPr>
              <a:t>следващо място</a:t>
            </a:r>
            <a:r>
              <a:rPr lang="ru-RU" sz="1100" dirty="0">
                <a:latin typeface="Arial"/>
                <a:ea typeface="Arial"/>
                <a:cs typeface="Arial"/>
                <a:sym typeface="Arial"/>
              </a:rPr>
              <a:t>, </a:t>
            </a:r>
            <a:r>
              <a:rPr lang="bg" sz="1100" dirty="0">
                <a:latin typeface="Arial"/>
                <a:ea typeface="Arial"/>
                <a:cs typeface="Arial"/>
                <a:sym typeface="Arial"/>
              </a:rPr>
              <a:t>вероятността от корупционен риск може да е налице, когато възложителят изменя договора, използвайки много неясни „клаузи за преразглеждане“. Ако тези клаузи не обясняват как стойността на промяната ще бъде изчислена, това е подозрително и възможно несправедливо.</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bg" sz="1100" b="1" dirty="0">
                <a:latin typeface="Arial"/>
                <a:ea typeface="Arial"/>
                <a:cs typeface="Arial"/>
                <a:sym typeface="Arial"/>
              </a:rPr>
              <a:t>Как да установим това?</a:t>
            </a:r>
            <a:endParaRPr sz="1100" b="1"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bg" sz="1100" dirty="0">
                <a:latin typeface="Arial"/>
                <a:ea typeface="Arial"/>
                <a:cs typeface="Arial"/>
                <a:sym typeface="Arial"/>
              </a:rPr>
              <a:t>Стъпка 1: Проверете отново тръжната документация. Проверете какво всъщност предвиждат клаузите относно измененията.</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bg" sz="1100" dirty="0">
                <a:latin typeface="Arial"/>
                <a:ea typeface="Arial"/>
                <a:cs typeface="Arial"/>
                <a:sym typeface="Arial"/>
              </a:rPr>
              <a:t>Стъпка 2: Прегледайте въпросите, зададени по време тръжната процедура и разясненията към тях. Вижте дали е имало изразени опасения относно </a:t>
            </a:r>
            <a:r>
              <a:rPr lang="bg-BG" sz="1100" dirty="0">
                <a:latin typeface="Arial"/>
                <a:ea typeface="Arial"/>
                <a:cs typeface="Arial"/>
                <a:sym typeface="Arial"/>
              </a:rPr>
              <a:t>тези договорни условия.</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149" name="Google Shape;149;g3a7dca4a1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13"/>
        <p:cNvGrpSpPr/>
        <p:nvPr/>
      </p:nvGrpSpPr>
      <p:grpSpPr>
        <a:xfrm>
          <a:off x="0" y="0"/>
          <a:ext cx="0" cy="0"/>
          <a:chOff x="0" y="0"/>
          <a:chExt cx="0" cy="0"/>
        </a:xfrm>
      </p:grpSpPr>
      <p:sp>
        <p:nvSpPr>
          <p:cNvPr id="14" name="Google Shape;14;g3a45da9d7e7_0_74"/>
          <p:cNvSpPr txBox="1">
            <a:spLocks noGrp="1"/>
          </p:cNvSpPr>
          <p:nvPr>
            <p:ph type="dt" idx="10"/>
          </p:nvPr>
        </p:nvSpPr>
        <p:spPr>
          <a:xfrm>
            <a:off x="609600" y="6245225"/>
            <a:ext cx="28449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g3a45da9d7e7_0_74"/>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rot="5400000">
            <a:off x="3833019" y="-173863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16"/>
        <p:cNvGrpSpPr/>
        <p:nvPr/>
      </p:nvGrpSpPr>
      <p:grpSpPr>
        <a:xfrm>
          <a:off x="0" y="0"/>
          <a:ext cx="0" cy="0"/>
          <a:chOff x="0" y="0"/>
          <a:chExt cx="0" cy="0"/>
        </a:xfrm>
      </p:grpSpPr>
      <p:sp>
        <p:nvSpPr>
          <p:cNvPr id="17" name="Google Shape;17;p8"/>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9" name="Google Shape;19;p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404040"/>
              </a:buClr>
              <a:buSzPts val="2800"/>
              <a:buFont typeface="Arial"/>
              <a:buChar char="•"/>
              <a:defRPr sz="2800"/>
            </a:lvl1pPr>
            <a:lvl2pPr marL="914400" lvl="1" indent="-381000" algn="l">
              <a:lnSpc>
                <a:spcPct val="100000"/>
              </a:lnSpc>
              <a:spcBef>
                <a:spcPts val="480"/>
              </a:spcBef>
              <a:spcAft>
                <a:spcPts val="0"/>
              </a:spcAft>
              <a:buClr>
                <a:srgbClr val="404040"/>
              </a:buClr>
              <a:buSzPts val="2400"/>
              <a:buFont typeface="Arial"/>
              <a:buChar char="–"/>
              <a:defRPr sz="2400"/>
            </a:lvl2pPr>
            <a:lvl3pPr marL="1371600" lvl="2" indent="-355600" algn="l">
              <a:lnSpc>
                <a:spcPct val="100000"/>
              </a:lnSpc>
              <a:spcBef>
                <a:spcPts val="400"/>
              </a:spcBef>
              <a:spcAft>
                <a:spcPts val="0"/>
              </a:spcAft>
              <a:buClr>
                <a:srgbClr val="404040"/>
              </a:buClr>
              <a:buSzPts val="2000"/>
              <a:buFont typeface="Arial"/>
              <a:buChar char="•"/>
              <a:defRPr sz="2000"/>
            </a:lvl3pPr>
            <a:lvl4pPr marL="1828800" lvl="3" indent="-342900" algn="l">
              <a:lnSpc>
                <a:spcPct val="100000"/>
              </a:lnSpc>
              <a:spcBef>
                <a:spcPts val="360"/>
              </a:spcBef>
              <a:spcAft>
                <a:spcPts val="0"/>
              </a:spcAft>
              <a:buClr>
                <a:srgbClr val="404040"/>
              </a:buClr>
              <a:buSzPts val="1800"/>
              <a:buFont typeface="Arial"/>
              <a:buChar char="–"/>
              <a:defRPr sz="1800"/>
            </a:lvl4pPr>
            <a:lvl5pPr marL="2286000" lvl="4" indent="-342900" algn="l">
              <a:lnSpc>
                <a:spcPct val="100000"/>
              </a:lnSpc>
              <a:spcBef>
                <a:spcPts val="360"/>
              </a:spcBef>
              <a:spcAft>
                <a:spcPts val="0"/>
              </a:spcAft>
              <a:buClr>
                <a:srgbClr val="404040"/>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0" name="Google Shape;20;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Blue and white text on a black background&#10;&#10;AI-generated content may be incorrect.">
            <a:extLst>
              <a:ext uri="{FF2B5EF4-FFF2-40B4-BE49-F238E27FC236}">
                <a16:creationId xmlns:a16="http://schemas.microsoft.com/office/drawing/2014/main" id="{894E1474-3482-C436-57C0-7DE1A2ACACC1}"/>
              </a:ext>
            </a:extLst>
          </p:cNvPr>
          <p:cNvPicPr>
            <a:picLocks noChangeAspect="1"/>
          </p:cNvPicPr>
          <p:nvPr userDrawn="1"/>
        </p:nvPicPr>
        <p:blipFill>
          <a:blip r:embed="rId2"/>
          <a:stretch>
            <a:fillRect/>
          </a:stretch>
        </p:blipFill>
        <p:spPr>
          <a:xfrm>
            <a:off x="609600" y="6220156"/>
            <a:ext cx="2388502" cy="5263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404040"/>
              </a:buClr>
              <a:buSzPts val="1800"/>
              <a:buChar char="•"/>
              <a:defRPr/>
            </a:lvl1pPr>
            <a:lvl2pPr marL="914400" lvl="1" indent="-342900" algn="l">
              <a:lnSpc>
                <a:spcPct val="100000"/>
              </a:lnSpc>
              <a:spcBef>
                <a:spcPts val="360"/>
              </a:spcBef>
              <a:spcAft>
                <a:spcPts val="0"/>
              </a:spcAft>
              <a:buClr>
                <a:srgbClr val="404040"/>
              </a:buClr>
              <a:buSzPts val="1800"/>
              <a:buChar char="–"/>
              <a:defRPr/>
            </a:lvl2pPr>
            <a:lvl3pPr marL="1371600" lvl="2" indent="-342900" algn="l">
              <a:lnSpc>
                <a:spcPct val="100000"/>
              </a:lnSpc>
              <a:spcBef>
                <a:spcPts val="360"/>
              </a:spcBef>
              <a:spcAft>
                <a:spcPts val="0"/>
              </a:spcAft>
              <a:buClr>
                <a:srgbClr val="404040"/>
              </a:buClr>
              <a:buSzPts val="1800"/>
              <a:buChar char="•"/>
              <a:defRPr/>
            </a:lvl3pPr>
            <a:lvl4pPr marL="1828800" lvl="3" indent="-342900" algn="l">
              <a:lnSpc>
                <a:spcPct val="100000"/>
              </a:lnSpc>
              <a:spcBef>
                <a:spcPts val="360"/>
              </a:spcBef>
              <a:spcAft>
                <a:spcPts val="0"/>
              </a:spcAft>
              <a:buClr>
                <a:srgbClr val="404040"/>
              </a:buClr>
              <a:buSzPts val="1800"/>
              <a:buChar char="–"/>
              <a:defRPr/>
            </a:lvl4pPr>
            <a:lvl5pPr marL="2286000" lvl="4" indent="-342900" algn="l">
              <a:lnSpc>
                <a:spcPct val="100000"/>
              </a:lnSpc>
              <a:spcBef>
                <a:spcPts val="360"/>
              </a:spcBef>
              <a:spcAft>
                <a:spcPts val="0"/>
              </a:spcAft>
              <a:buClr>
                <a:srgbClr val="40404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50B4C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28"/>
        <p:cNvGrpSpPr/>
        <p:nvPr/>
      </p:nvGrpSpPr>
      <p:grpSpPr>
        <a:xfrm>
          <a:off x="0" y="0"/>
          <a:ext cx="0" cy="0"/>
          <a:chOff x="0" y="0"/>
          <a:chExt cx="0" cy="0"/>
        </a:xfrm>
      </p:grpSpPr>
      <p:sp>
        <p:nvSpPr>
          <p:cNvPr id="29" name="Google Shape;29;p10"/>
          <p:cNvSpPr txBox="1">
            <a:spLocks noGrp="1"/>
          </p:cNvSpPr>
          <p:nvPr>
            <p:ph type="ctrTitle"/>
          </p:nvPr>
        </p:nvSpPr>
        <p:spPr>
          <a:xfrm>
            <a:off x="914400" y="1700809"/>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0"/>
          <p:cNvSpPr txBox="1">
            <a:spLocks noGrp="1"/>
          </p:cNvSpPr>
          <p:nvPr>
            <p:ph type="subTitle" idx="1"/>
          </p:nvPr>
        </p:nvSpPr>
        <p:spPr>
          <a:xfrm>
            <a:off x="1828800" y="3284984"/>
            <a:ext cx="8534400" cy="129614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404040"/>
              </a:buClr>
              <a:buSzPts val="3200"/>
              <a:buFont typeface="Arial"/>
              <a:buNone/>
              <a:defRPr/>
            </a:lvl1pPr>
            <a:lvl2pPr lvl="1" algn="ctr">
              <a:lnSpc>
                <a:spcPct val="100000"/>
              </a:lnSpc>
              <a:spcBef>
                <a:spcPts val="560"/>
              </a:spcBef>
              <a:spcAft>
                <a:spcPts val="0"/>
              </a:spcAft>
              <a:buClr>
                <a:srgbClr val="404040"/>
              </a:buClr>
              <a:buSzPts val="2800"/>
              <a:buFont typeface="Arial"/>
              <a:buNone/>
              <a:defRPr/>
            </a:lvl2pPr>
            <a:lvl3pPr lvl="2" algn="ctr">
              <a:lnSpc>
                <a:spcPct val="100000"/>
              </a:lnSpc>
              <a:spcBef>
                <a:spcPts val="480"/>
              </a:spcBef>
              <a:spcAft>
                <a:spcPts val="0"/>
              </a:spcAft>
              <a:buClr>
                <a:srgbClr val="404040"/>
              </a:buClr>
              <a:buSzPts val="2400"/>
              <a:buFont typeface="Arial"/>
              <a:buNone/>
              <a:defRPr/>
            </a:lvl3pPr>
            <a:lvl4pPr lvl="3" algn="ctr">
              <a:lnSpc>
                <a:spcPct val="100000"/>
              </a:lnSpc>
              <a:spcBef>
                <a:spcPts val="400"/>
              </a:spcBef>
              <a:spcAft>
                <a:spcPts val="0"/>
              </a:spcAft>
              <a:buClr>
                <a:srgbClr val="404040"/>
              </a:buClr>
              <a:buSzPts val="2000"/>
              <a:buFont typeface="Arial"/>
              <a:buNone/>
              <a:defRPr/>
            </a:lvl4pPr>
            <a:lvl5pPr lvl="4" algn="ctr">
              <a:lnSpc>
                <a:spcPct val="100000"/>
              </a:lnSpc>
              <a:spcBef>
                <a:spcPts val="400"/>
              </a:spcBef>
              <a:spcAft>
                <a:spcPts val="0"/>
              </a:spcAft>
              <a:buClr>
                <a:srgbClr val="404040"/>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31" name="Google Shape;31;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404040"/>
              </a:buClr>
              <a:buSzPts val="2000"/>
              <a:buFont typeface="Arial"/>
              <a:buNone/>
              <a:defRPr sz="2000"/>
            </a:lvl1pPr>
            <a:lvl2pPr marL="914400" lvl="1" indent="-228600" algn="l">
              <a:lnSpc>
                <a:spcPct val="100000"/>
              </a:lnSpc>
              <a:spcBef>
                <a:spcPts val="360"/>
              </a:spcBef>
              <a:spcAft>
                <a:spcPts val="0"/>
              </a:spcAft>
              <a:buClr>
                <a:srgbClr val="404040"/>
              </a:buClr>
              <a:buSzPts val="1800"/>
              <a:buFont typeface="Arial"/>
              <a:buNone/>
              <a:defRPr sz="1800"/>
            </a:lvl2pPr>
            <a:lvl3pPr marL="1371600" lvl="2" indent="-228600" algn="l">
              <a:lnSpc>
                <a:spcPct val="100000"/>
              </a:lnSpc>
              <a:spcBef>
                <a:spcPts val="320"/>
              </a:spcBef>
              <a:spcAft>
                <a:spcPts val="0"/>
              </a:spcAft>
              <a:buClr>
                <a:srgbClr val="404040"/>
              </a:buClr>
              <a:buSzPts val="1600"/>
              <a:buFont typeface="Arial"/>
              <a:buNone/>
              <a:defRPr sz="1600"/>
            </a:lvl3pPr>
            <a:lvl4pPr marL="1828800" lvl="3" indent="-228600" algn="l">
              <a:lnSpc>
                <a:spcPct val="100000"/>
              </a:lnSpc>
              <a:spcBef>
                <a:spcPts val="280"/>
              </a:spcBef>
              <a:spcAft>
                <a:spcPts val="0"/>
              </a:spcAft>
              <a:buClr>
                <a:srgbClr val="404040"/>
              </a:buClr>
              <a:buSzPts val="1400"/>
              <a:buFont typeface="Arial"/>
              <a:buNone/>
              <a:defRPr sz="1400"/>
            </a:lvl4pPr>
            <a:lvl5pPr marL="2286000" lvl="4" indent="-228600" algn="l">
              <a:lnSpc>
                <a:spcPct val="100000"/>
              </a:lnSpc>
              <a:spcBef>
                <a:spcPts val="280"/>
              </a:spcBef>
              <a:spcAft>
                <a:spcPts val="0"/>
              </a:spcAft>
              <a:buClr>
                <a:srgbClr val="404040"/>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6" name="Google Shape;36;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1" name="Google Shape;41;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2" name="Google Shape;42;p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404040"/>
              </a:buClr>
              <a:buSzPts val="2400"/>
              <a:buFont typeface="Arial"/>
              <a:buNone/>
              <a:defRPr sz="2400" b="1"/>
            </a:lvl1pPr>
            <a:lvl2pPr marL="914400" lvl="1" indent="-228600" algn="l">
              <a:lnSpc>
                <a:spcPct val="100000"/>
              </a:lnSpc>
              <a:spcBef>
                <a:spcPts val="400"/>
              </a:spcBef>
              <a:spcAft>
                <a:spcPts val="0"/>
              </a:spcAft>
              <a:buClr>
                <a:srgbClr val="404040"/>
              </a:buClr>
              <a:buSzPts val="2000"/>
              <a:buFont typeface="Arial"/>
              <a:buNone/>
              <a:defRPr sz="2000" b="1"/>
            </a:lvl2pPr>
            <a:lvl3pPr marL="1371600" lvl="2" indent="-228600" algn="l">
              <a:lnSpc>
                <a:spcPct val="100000"/>
              </a:lnSpc>
              <a:spcBef>
                <a:spcPts val="360"/>
              </a:spcBef>
              <a:spcAft>
                <a:spcPts val="0"/>
              </a:spcAft>
              <a:buClr>
                <a:srgbClr val="404040"/>
              </a:buClr>
              <a:buSzPts val="1800"/>
              <a:buFont typeface="Arial"/>
              <a:buNone/>
              <a:defRPr sz="1800" b="1"/>
            </a:lvl3pPr>
            <a:lvl4pPr marL="1828800" lvl="3" indent="-228600" algn="l">
              <a:lnSpc>
                <a:spcPct val="100000"/>
              </a:lnSpc>
              <a:spcBef>
                <a:spcPts val="320"/>
              </a:spcBef>
              <a:spcAft>
                <a:spcPts val="0"/>
              </a:spcAft>
              <a:buClr>
                <a:srgbClr val="404040"/>
              </a:buClr>
              <a:buSzPts val="1600"/>
              <a:buFont typeface="Arial"/>
              <a:buNone/>
              <a:defRPr sz="1600" b="1"/>
            </a:lvl4pPr>
            <a:lvl5pPr marL="2286000" lvl="4" indent="-228600" algn="l">
              <a:lnSpc>
                <a:spcPct val="100000"/>
              </a:lnSpc>
              <a:spcBef>
                <a:spcPts val="320"/>
              </a:spcBef>
              <a:spcAft>
                <a:spcPts val="0"/>
              </a:spcAft>
              <a:buClr>
                <a:srgbClr val="404040"/>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3" name="Google Shape;43;p1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404040"/>
              </a:buClr>
              <a:buSzPts val="2400"/>
              <a:buFont typeface="Arial"/>
              <a:buChar char="•"/>
              <a:defRPr sz="2400"/>
            </a:lvl1pPr>
            <a:lvl2pPr marL="914400" lvl="1" indent="-355600" algn="l">
              <a:lnSpc>
                <a:spcPct val="100000"/>
              </a:lnSpc>
              <a:spcBef>
                <a:spcPts val="400"/>
              </a:spcBef>
              <a:spcAft>
                <a:spcPts val="0"/>
              </a:spcAft>
              <a:buClr>
                <a:srgbClr val="404040"/>
              </a:buClr>
              <a:buSzPts val="2000"/>
              <a:buFont typeface="Arial"/>
              <a:buChar char="–"/>
              <a:defRPr sz="2000"/>
            </a:lvl2pPr>
            <a:lvl3pPr marL="1371600" lvl="2" indent="-342900" algn="l">
              <a:lnSpc>
                <a:spcPct val="100000"/>
              </a:lnSpc>
              <a:spcBef>
                <a:spcPts val="360"/>
              </a:spcBef>
              <a:spcAft>
                <a:spcPts val="0"/>
              </a:spcAft>
              <a:buClr>
                <a:srgbClr val="404040"/>
              </a:buClr>
              <a:buSzPts val="1800"/>
              <a:buFont typeface="Arial"/>
              <a:buChar char="•"/>
              <a:defRPr sz="1800"/>
            </a:lvl3pPr>
            <a:lvl4pPr marL="1828800" lvl="3" indent="-330200" algn="l">
              <a:lnSpc>
                <a:spcPct val="100000"/>
              </a:lnSpc>
              <a:spcBef>
                <a:spcPts val="320"/>
              </a:spcBef>
              <a:spcAft>
                <a:spcPts val="0"/>
              </a:spcAft>
              <a:buClr>
                <a:srgbClr val="404040"/>
              </a:buClr>
              <a:buSzPts val="1600"/>
              <a:buFont typeface="Arial"/>
              <a:buChar char="–"/>
              <a:defRPr sz="1600"/>
            </a:lvl4pPr>
            <a:lvl5pPr marL="2286000" lvl="4" indent="-330200" algn="l">
              <a:lnSpc>
                <a:spcPct val="100000"/>
              </a:lnSpc>
              <a:spcBef>
                <a:spcPts val="320"/>
              </a:spcBef>
              <a:spcAft>
                <a:spcPts val="0"/>
              </a:spcAft>
              <a:buClr>
                <a:srgbClr val="404040"/>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4" name="Google Shape;44;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404040"/>
              </a:buClr>
              <a:buSzPts val="3200"/>
              <a:buFont typeface="Arial"/>
              <a:buChar char="•"/>
              <a:defRPr sz="3200"/>
            </a:lvl1pPr>
            <a:lvl2pPr marL="914400" lvl="1" indent="-406400" algn="l">
              <a:lnSpc>
                <a:spcPct val="100000"/>
              </a:lnSpc>
              <a:spcBef>
                <a:spcPts val="560"/>
              </a:spcBef>
              <a:spcAft>
                <a:spcPts val="0"/>
              </a:spcAft>
              <a:buClr>
                <a:srgbClr val="404040"/>
              </a:buClr>
              <a:buSzPts val="2800"/>
              <a:buFont typeface="Arial"/>
              <a:buChar char="–"/>
              <a:defRPr sz="2800"/>
            </a:lvl2pPr>
            <a:lvl3pPr marL="1371600" lvl="2" indent="-381000" algn="l">
              <a:lnSpc>
                <a:spcPct val="100000"/>
              </a:lnSpc>
              <a:spcBef>
                <a:spcPts val="480"/>
              </a:spcBef>
              <a:spcAft>
                <a:spcPts val="0"/>
              </a:spcAft>
              <a:buClr>
                <a:srgbClr val="404040"/>
              </a:buClr>
              <a:buSzPts val="2400"/>
              <a:buFont typeface="Arial"/>
              <a:buChar char="•"/>
              <a:defRPr sz="2400"/>
            </a:lvl3pPr>
            <a:lvl4pPr marL="1828800" lvl="3" indent="-355600" algn="l">
              <a:lnSpc>
                <a:spcPct val="100000"/>
              </a:lnSpc>
              <a:spcBef>
                <a:spcPts val="400"/>
              </a:spcBef>
              <a:spcAft>
                <a:spcPts val="0"/>
              </a:spcAft>
              <a:buClr>
                <a:srgbClr val="404040"/>
              </a:buClr>
              <a:buSzPts val="2000"/>
              <a:buFont typeface="Arial"/>
              <a:buChar char="–"/>
              <a:defRPr sz="2000"/>
            </a:lvl4pPr>
            <a:lvl5pPr marL="2286000" lvl="4" indent="-355600" algn="l">
              <a:lnSpc>
                <a:spcPct val="100000"/>
              </a:lnSpc>
              <a:spcBef>
                <a:spcPts val="400"/>
              </a:spcBef>
              <a:spcAft>
                <a:spcPts val="0"/>
              </a:spcAft>
              <a:buClr>
                <a:srgbClr val="404040"/>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3" name="Google Shape;53;p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4" name="Google Shape;54;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5"/>
          <p:cNvSpPr>
            <a:spLocks noGrp="1"/>
          </p:cNvSpPr>
          <p:nvPr>
            <p:ph type="pic" idx="2"/>
          </p:nvPr>
        </p:nvSpPr>
        <p:spPr>
          <a:xfrm>
            <a:off x="2389717" y="612775"/>
            <a:ext cx="7315200" cy="4114800"/>
          </a:xfrm>
          <a:prstGeom prst="rect">
            <a:avLst/>
          </a:prstGeom>
          <a:noFill/>
          <a:ln>
            <a:noFill/>
          </a:ln>
        </p:spPr>
        <p:txBody>
          <a:bodyPr/>
          <a:lstStyle/>
          <a:p>
            <a:endParaRPr lang="en-GB"/>
          </a:p>
        </p:txBody>
      </p:sp>
      <p:sp>
        <p:nvSpPr>
          <p:cNvPr id="59" name="Google Shape;59;p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404040"/>
              </a:buClr>
              <a:buSzPts val="1400"/>
              <a:buFont typeface="Arial"/>
              <a:buNone/>
              <a:defRPr sz="1400"/>
            </a:lvl1pPr>
            <a:lvl2pPr marL="914400" lvl="1" indent="-228600" algn="l">
              <a:lnSpc>
                <a:spcPct val="100000"/>
              </a:lnSpc>
              <a:spcBef>
                <a:spcPts val="240"/>
              </a:spcBef>
              <a:spcAft>
                <a:spcPts val="0"/>
              </a:spcAft>
              <a:buClr>
                <a:srgbClr val="404040"/>
              </a:buClr>
              <a:buSzPts val="1200"/>
              <a:buFont typeface="Arial"/>
              <a:buNone/>
              <a:defRPr sz="1200"/>
            </a:lvl2pPr>
            <a:lvl3pPr marL="1371600" lvl="2" indent="-228600" algn="l">
              <a:lnSpc>
                <a:spcPct val="100000"/>
              </a:lnSpc>
              <a:spcBef>
                <a:spcPts val="200"/>
              </a:spcBef>
              <a:spcAft>
                <a:spcPts val="0"/>
              </a:spcAft>
              <a:buClr>
                <a:srgbClr val="404040"/>
              </a:buClr>
              <a:buSzPts val="1000"/>
              <a:buFont typeface="Arial"/>
              <a:buNone/>
              <a:defRPr sz="1000"/>
            </a:lvl3pPr>
            <a:lvl4pPr marL="1828800" lvl="3" indent="-228600" algn="l">
              <a:lnSpc>
                <a:spcPct val="100000"/>
              </a:lnSpc>
              <a:spcBef>
                <a:spcPts val="180"/>
              </a:spcBef>
              <a:spcAft>
                <a:spcPts val="0"/>
              </a:spcAft>
              <a:buClr>
                <a:srgbClr val="404040"/>
              </a:buClr>
              <a:buSzPts val="900"/>
              <a:buFont typeface="Arial"/>
              <a:buNone/>
              <a:defRPr sz="900"/>
            </a:lvl4pPr>
            <a:lvl5pPr marL="2286000" lvl="4" indent="-228600" algn="l">
              <a:lnSpc>
                <a:spcPct val="100000"/>
              </a:lnSpc>
              <a:spcBef>
                <a:spcPts val="180"/>
              </a:spcBef>
              <a:spcAft>
                <a:spcPts val="0"/>
              </a:spcAft>
              <a:buClr>
                <a:srgbClr val="404040"/>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0" name="Google Shape;60;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188640"/>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48478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404040"/>
              </a:buClr>
              <a:buSzPts val="3200"/>
              <a:buFont typeface="Arial"/>
              <a:buChar char="•"/>
              <a:defRPr sz="3200" b="0" i="0" u="none" strike="noStrike" cap="none">
                <a:solidFill>
                  <a:srgbClr val="404040"/>
                </a:solidFill>
                <a:latin typeface="Arial"/>
                <a:ea typeface="Arial"/>
                <a:cs typeface="Arial"/>
                <a:sym typeface="Arial"/>
              </a:defRPr>
            </a:lvl1pPr>
            <a:lvl2pPr marL="914400" marR="0" lvl="1" indent="-406400" algn="l" rtl="0">
              <a:lnSpc>
                <a:spcPct val="100000"/>
              </a:lnSpc>
              <a:spcBef>
                <a:spcPts val="56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381000" algn="l" rtl="0">
              <a:lnSpc>
                <a:spcPct val="100000"/>
              </a:lnSpc>
              <a:spcBef>
                <a:spcPts val="48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3pPr>
            <a:lvl4pPr marL="1828800" marR="0" lvl="3"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4pPr>
            <a:lvl5pPr marL="2286000" marR="0" lvl="4" indent="-355600" algn="l" rtl="0">
              <a:lnSpc>
                <a:spcPct val="100000"/>
              </a:lnSpc>
              <a:spcBef>
                <a:spcPts val="4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50B4C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a7eb5816c4_0_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bg-BG" noProof="0" smtClean="0"/>
              <a:t>1</a:t>
            </a:fld>
            <a:endParaRPr lang="bg-BG" noProof="0" dirty="0"/>
          </a:p>
        </p:txBody>
      </p:sp>
      <p:sp>
        <p:nvSpPr>
          <p:cNvPr id="78" name="Google Shape;78;g3a7eb5816c4_0_0"/>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sp>
        <p:nvSpPr>
          <p:cNvPr id="79" name="Google Shape;79;g3a7eb5816c4_0_0"/>
          <p:cNvSpPr/>
          <p:nvPr/>
        </p:nvSpPr>
        <p:spPr>
          <a:xfrm>
            <a:off x="0" y="30480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lang="bg-BG" sz="1800" b="0" i="0" u="none" strike="noStrike" cap="none" noProof="0" dirty="0">
              <a:solidFill>
                <a:srgbClr val="000000"/>
              </a:solidFill>
              <a:latin typeface="Arial"/>
              <a:ea typeface="Arial"/>
              <a:cs typeface="Arial"/>
              <a:sym typeface="Arial"/>
            </a:endParaRPr>
          </a:p>
        </p:txBody>
      </p:sp>
      <p:pic>
        <p:nvPicPr>
          <p:cNvPr id="80" name="Google Shape;80;g3a7eb5816c4_0_0" descr="Ein Bild, das Logo, Grafiken, Schrift, Grafikdesign enthält.&#10;&#10;Automatisch generierte Beschreibung"/>
          <p:cNvPicPr preferRelativeResize="0"/>
          <p:nvPr/>
        </p:nvPicPr>
        <p:blipFill rotWithShape="1">
          <a:blip r:embed="rId3">
            <a:alphaModFix/>
          </a:blip>
          <a:srcRect/>
          <a:stretch/>
        </p:blipFill>
        <p:spPr>
          <a:xfrm>
            <a:off x="6487294" y="0"/>
            <a:ext cx="5487563" cy="6858002"/>
          </a:xfrm>
          <a:prstGeom prst="rect">
            <a:avLst/>
          </a:prstGeom>
          <a:noFill/>
          <a:ln>
            <a:noFill/>
          </a:ln>
        </p:spPr>
      </p:pic>
      <p:sp>
        <p:nvSpPr>
          <p:cNvPr id="82" name="Google Shape;82;g3a7eb5816c4_0_0"/>
          <p:cNvSpPr txBox="1"/>
          <p:nvPr/>
        </p:nvSpPr>
        <p:spPr>
          <a:xfrm>
            <a:off x="1126650" y="2000525"/>
            <a:ext cx="5426400" cy="333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bg-BG" sz="3600" b="1" i="0" u="none" strike="noStrike" cap="none" noProof="0" dirty="0">
                <a:solidFill>
                  <a:srgbClr val="404040"/>
                </a:solidFill>
                <a:latin typeface="Cambria"/>
                <a:ea typeface="Cambria"/>
                <a:cs typeface="Cambria"/>
                <a:sym typeface="Cambria"/>
              </a:rPr>
              <a:t>Модул 4.</a:t>
            </a:r>
            <a:r>
              <a:rPr lang="bg-BG" sz="3600" b="1" noProof="0" dirty="0">
                <a:solidFill>
                  <a:srgbClr val="404040"/>
                </a:solidFill>
                <a:latin typeface="Cambria"/>
                <a:ea typeface="Cambria"/>
                <a:cs typeface="Cambria"/>
                <a:sym typeface="Cambria"/>
              </a:rPr>
              <a:t>7</a:t>
            </a:r>
            <a:endParaRPr lang="bg-BG" noProof="0" dirty="0"/>
          </a:p>
          <a:p>
            <a:pPr>
              <a:buSzPts val="3600"/>
            </a:pPr>
            <a:r>
              <a:rPr lang="bg-BG" sz="3600" b="1" noProof="0" dirty="0">
                <a:solidFill>
                  <a:srgbClr val="404040"/>
                </a:solidFill>
                <a:latin typeface="Cambria"/>
                <a:ea typeface="Cambria"/>
                <a:cs typeface="Cambria"/>
                <a:sym typeface="Cambria"/>
              </a:rPr>
              <a:t>Обществени поръчки за опазване на околната среда и климата</a:t>
            </a:r>
          </a:p>
          <a:p>
            <a:pPr marL="0" marR="0" lvl="0" indent="0" algn="l" rtl="0">
              <a:lnSpc>
                <a:spcPct val="100000"/>
              </a:lnSpc>
              <a:spcBef>
                <a:spcPts val="0"/>
              </a:spcBef>
              <a:spcAft>
                <a:spcPts val="0"/>
              </a:spcAft>
              <a:buClr>
                <a:srgbClr val="000000"/>
              </a:buClr>
              <a:buSzPts val="3600"/>
              <a:buFont typeface="Arial"/>
              <a:buNone/>
            </a:pPr>
            <a:r>
              <a:rPr lang="bg-BG" sz="2200" b="1" noProof="0" dirty="0">
                <a:solidFill>
                  <a:srgbClr val="12856F"/>
                </a:solidFill>
              </a:rPr>
              <a:t>Изпълнение на договора: Необосновани изменения на договора</a:t>
            </a:r>
            <a:endParaRPr lang="bg-BG" sz="2700" b="1" noProof="0" dirty="0">
              <a:solidFill>
                <a:srgbClr val="40404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700"/>
              <a:buFont typeface="Arial"/>
              <a:buNone/>
            </a:pPr>
            <a:endParaRPr lang="bg-BG" sz="2700" b="1" i="0" u="none" strike="noStrike" cap="none" noProof="0" dirty="0">
              <a:solidFill>
                <a:srgbClr val="404040"/>
              </a:solidFill>
              <a:latin typeface="Cambria"/>
              <a:ea typeface="Cambria"/>
              <a:cs typeface="Cambria"/>
              <a:sym typeface="Cambria"/>
            </a:endParaRPr>
          </a:p>
        </p:txBody>
      </p:sp>
      <p:pic>
        <p:nvPicPr>
          <p:cNvPr id="2" name="Picture 1" descr="Blue and white text on a black background&#10;&#10;AI-generated content may be incorrect.">
            <a:extLst>
              <a:ext uri="{FF2B5EF4-FFF2-40B4-BE49-F238E27FC236}">
                <a16:creationId xmlns:a16="http://schemas.microsoft.com/office/drawing/2014/main" id="{56D88247-1165-1125-5534-9A6CF1CEF7B3}"/>
              </a:ext>
            </a:extLst>
          </p:cNvPr>
          <p:cNvPicPr>
            <a:picLocks noChangeAspect="1"/>
          </p:cNvPicPr>
          <p:nvPr/>
        </p:nvPicPr>
        <p:blipFill>
          <a:blip r:embed="rId4"/>
          <a:stretch>
            <a:fillRect/>
          </a:stretch>
        </p:blipFill>
        <p:spPr>
          <a:xfrm>
            <a:off x="580841" y="457200"/>
            <a:ext cx="2388502" cy="526387"/>
          </a:xfrm>
          <a:prstGeom prst="rect">
            <a:avLst/>
          </a:prstGeom>
        </p:spPr>
      </p:pic>
      <p:pic>
        <p:nvPicPr>
          <p:cNvPr id="3" name="Picture 2" descr="A close up of a card&#10;&#10;AI-generated content may be incorrect.">
            <a:extLst>
              <a:ext uri="{FF2B5EF4-FFF2-40B4-BE49-F238E27FC236}">
                <a16:creationId xmlns:a16="http://schemas.microsoft.com/office/drawing/2014/main" id="{C4105CCE-1220-A368-69AC-46640F1D72E2}"/>
              </a:ext>
            </a:extLst>
          </p:cNvPr>
          <p:cNvPicPr>
            <a:picLocks noChangeAspect="1"/>
          </p:cNvPicPr>
          <p:nvPr/>
        </p:nvPicPr>
        <p:blipFill>
          <a:blip r:embed="rId5"/>
          <a:stretch>
            <a:fillRect/>
          </a:stretch>
        </p:blipFill>
        <p:spPr>
          <a:xfrm>
            <a:off x="3234690" y="282290"/>
            <a:ext cx="6332220" cy="10134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g3a810bed74c_0_20"/>
          <p:cNvSpPr txBox="1">
            <a:spLocks noGrp="1"/>
          </p:cNvSpPr>
          <p:nvPr>
            <p:ph type="body" idx="1"/>
          </p:nvPr>
        </p:nvSpPr>
        <p:spPr>
          <a:xfrm>
            <a:off x="609600" y="1484775"/>
            <a:ext cx="6945000" cy="5184600"/>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1160"/>
              </a:spcBef>
              <a:spcAft>
                <a:spcPts val="0"/>
              </a:spcAft>
              <a:buSzPts val="1800"/>
              <a:buNone/>
            </a:pPr>
            <a:endParaRPr sz="2000" b="1" dirty="0"/>
          </a:p>
          <a:p>
            <a:pPr lvl="0" algn="ctr">
              <a:lnSpc>
                <a:spcPct val="115000"/>
              </a:lnSpc>
              <a:spcBef>
                <a:spcPts val="0"/>
              </a:spcBef>
              <a:buSzPct val="76333"/>
              <a:buNone/>
            </a:pPr>
            <a:r>
              <a:rPr lang="ru-RU" sz="1800" b="1" dirty="0"/>
              <a:t>Индикации за риск по </a:t>
            </a:r>
            <a:r>
              <a:rPr lang="bg-BG" sz="1800" b="1" noProof="0" dirty="0"/>
              <a:t>време на етапа на изпълнение</a:t>
            </a:r>
            <a:r>
              <a:rPr lang="ru-RU" sz="1800" b="1" dirty="0"/>
              <a:t> на договора</a:t>
            </a:r>
          </a:p>
          <a:p>
            <a:pPr marL="457200" lvl="0" indent="-342900" algn="ctr" rtl="0">
              <a:lnSpc>
                <a:spcPct val="115000"/>
              </a:lnSpc>
              <a:spcBef>
                <a:spcPts val="1160"/>
              </a:spcBef>
              <a:spcAft>
                <a:spcPts val="0"/>
              </a:spcAft>
              <a:buSzPts val="1800"/>
              <a:buNone/>
            </a:pPr>
            <a:endParaRPr lang="bg" sz="1800" dirty="0"/>
          </a:p>
          <a:p>
            <a:pPr lvl="0" algn="ctr">
              <a:lnSpc>
                <a:spcPct val="115000"/>
              </a:lnSpc>
              <a:spcBef>
                <a:spcPts val="1160"/>
              </a:spcBef>
              <a:buNone/>
            </a:pPr>
            <a:r>
              <a:rPr lang="bg-BG" sz="1800" dirty="0"/>
              <a:t>Възложителят </a:t>
            </a:r>
            <a:r>
              <a:rPr lang="bg-BG" sz="1800" b="1" dirty="0"/>
              <a:t>изменя договора въз основа на неясни „клаузи за преразглеждане“ без описание на метода за </a:t>
            </a:r>
            <a:r>
              <a:rPr lang="bg-BG" sz="1800" b="1" noProof="0" dirty="0"/>
              <a:t>валидиране, обосновка и изчисляване на стойността на изменението</a:t>
            </a:r>
            <a:endParaRPr lang="bg-BG" sz="1800" dirty="0"/>
          </a:p>
          <a:p>
            <a:pPr marL="114300" lvl="0" indent="0" algn="l" rtl="0">
              <a:lnSpc>
                <a:spcPct val="115000"/>
              </a:lnSpc>
              <a:spcBef>
                <a:spcPts val="1160"/>
              </a:spcBef>
              <a:spcAft>
                <a:spcPts val="0"/>
              </a:spcAft>
              <a:buSzPts val="1800"/>
              <a:buNone/>
            </a:pPr>
            <a:endParaRPr sz="1800" dirty="0"/>
          </a:p>
          <a:p>
            <a:pPr lvl="0" algn="ctr">
              <a:lnSpc>
                <a:spcPct val="115000"/>
              </a:lnSpc>
              <a:spcBef>
                <a:spcPts val="1160"/>
              </a:spcBef>
              <a:buNone/>
            </a:pPr>
            <a:r>
              <a:rPr lang="bg" sz="1800" b="1" dirty="0"/>
              <a:t>Как да се установи?</a:t>
            </a:r>
            <a:endParaRPr sz="1800" dirty="0"/>
          </a:p>
          <a:p>
            <a:pPr marL="114300" lvl="0" indent="0" algn="ctr" rtl="0">
              <a:lnSpc>
                <a:spcPct val="115000"/>
              </a:lnSpc>
              <a:spcBef>
                <a:spcPts val="1160"/>
              </a:spcBef>
              <a:spcAft>
                <a:spcPts val="0"/>
              </a:spcAft>
              <a:buClr>
                <a:schemeClr val="dk1"/>
              </a:buClr>
              <a:buSzPts val="1800"/>
              <a:buFont typeface="Arial"/>
              <a:buNone/>
            </a:pPr>
            <a:r>
              <a:rPr lang="bg" sz="1800" dirty="0"/>
              <a:t>3. </a:t>
            </a:r>
            <a:r>
              <a:rPr lang="bg-BG" sz="1800" noProof="0" dirty="0"/>
              <a:t>Запознайте се с приложенията към договорите или се свържете с институциите, които се занимават с контрола на усвояването на средствата </a:t>
            </a:r>
            <a:r>
              <a:rPr lang="ru-RU" sz="1800" dirty="0"/>
              <a:t>от ЕС</a:t>
            </a:r>
            <a:r>
              <a:rPr lang="bg" sz="1800" dirty="0"/>
              <a:t>.</a:t>
            </a:r>
            <a:endParaRPr sz="1800" dirty="0">
              <a:solidFill>
                <a:schemeClr val="dk1"/>
              </a:solidFill>
            </a:endParaRPr>
          </a:p>
          <a:p>
            <a:pPr marL="457200" lvl="0" indent="0" algn="l" rtl="0">
              <a:lnSpc>
                <a:spcPct val="115000"/>
              </a:lnSpc>
              <a:spcBef>
                <a:spcPts val="1160"/>
              </a:spcBef>
              <a:spcAft>
                <a:spcPts val="0"/>
              </a:spcAft>
              <a:buNone/>
            </a:pPr>
            <a:endParaRPr sz="1800" dirty="0"/>
          </a:p>
        </p:txBody>
      </p:sp>
      <p:pic>
        <p:nvPicPr>
          <p:cNvPr id="164" name="Google Shape;164;g3a810bed74c_0_20"/>
          <p:cNvPicPr preferRelativeResize="0"/>
          <p:nvPr/>
        </p:nvPicPr>
        <p:blipFill rotWithShape="1">
          <a:blip r:embed="rId3">
            <a:alphaModFix/>
          </a:blip>
          <a:srcRect b="10"/>
          <a:stretch/>
        </p:blipFill>
        <p:spPr>
          <a:xfrm>
            <a:off x="10128528" y="0"/>
            <a:ext cx="1921091" cy="2400300"/>
          </a:xfrm>
          <a:prstGeom prst="rect">
            <a:avLst/>
          </a:prstGeom>
          <a:noFill/>
          <a:ln>
            <a:noFill/>
          </a:ln>
        </p:spPr>
      </p:pic>
      <p:pic>
        <p:nvPicPr>
          <p:cNvPr id="2" name="Google Shape;155;g3a7dca4a194_0_8">
            <a:extLst>
              <a:ext uri="{FF2B5EF4-FFF2-40B4-BE49-F238E27FC236}">
                <a16:creationId xmlns:a16="http://schemas.microsoft.com/office/drawing/2014/main" id="{EA64F88E-5BEF-25D8-03B9-7BB74DC2498B}"/>
              </a:ext>
            </a:extLst>
          </p:cNvPr>
          <p:cNvPicPr preferRelativeResize="0"/>
          <p:nvPr/>
        </p:nvPicPr>
        <p:blipFill>
          <a:blip r:embed="rId4">
            <a:alphaModFix/>
          </a:blip>
          <a:stretch>
            <a:fillRect/>
          </a:stretch>
        </p:blipFill>
        <p:spPr>
          <a:xfrm>
            <a:off x="7707000" y="2071700"/>
            <a:ext cx="3526550" cy="3857625"/>
          </a:xfrm>
          <a:prstGeom prst="rect">
            <a:avLst/>
          </a:prstGeom>
          <a:noFill/>
          <a:ln>
            <a:noFill/>
          </a:ln>
        </p:spPr>
      </p:pic>
      <p:sp>
        <p:nvSpPr>
          <p:cNvPr id="3" name="Google Shape;156;g3a7dca4a194_0_8">
            <a:extLst>
              <a:ext uri="{FF2B5EF4-FFF2-40B4-BE49-F238E27FC236}">
                <a16:creationId xmlns:a16="http://schemas.microsoft.com/office/drawing/2014/main" id="{0D081FE8-B997-C3DF-9C84-A3442CBAC54B}"/>
              </a:ext>
            </a:extLst>
          </p:cNvPr>
          <p:cNvSpPr txBox="1">
            <a:spLocks noGrp="1"/>
          </p:cNvSpPr>
          <p:nvPr>
            <p:ph type="sldNum" idx="12"/>
          </p:nvPr>
        </p:nvSpPr>
        <p:spPr>
          <a:xfrm>
            <a:off x="8095907" y="6192960"/>
            <a:ext cx="3137643"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r>
              <a:rPr lang="bg" sz="1000" dirty="0">
                <a:solidFill>
                  <a:srgbClr val="434343"/>
                </a:solidFill>
              </a:rPr>
              <a:t>Източник</a:t>
            </a:r>
            <a:r>
              <a:rPr lang="en-US" sz="1000" dirty="0">
                <a:solidFill>
                  <a:srgbClr val="434343"/>
                </a:solidFill>
              </a:rPr>
              <a:t> </a:t>
            </a:r>
            <a:r>
              <a:rPr lang="bg-BG" sz="1000" dirty="0">
                <a:solidFill>
                  <a:srgbClr val="434343"/>
                </a:solidFill>
              </a:rPr>
              <a:t>изображение</a:t>
            </a:r>
            <a:r>
              <a:rPr lang="bg" sz="1000" dirty="0">
                <a:solidFill>
                  <a:srgbClr val="434343"/>
                </a:solidFill>
              </a:rPr>
              <a:t>: https://pl.dreamstime.com</a:t>
            </a:r>
            <a:endParaRPr sz="1000" dirty="0">
              <a:solidFill>
                <a:srgbClr val="434343"/>
              </a:solidFill>
            </a:endParaRPr>
          </a:p>
        </p:txBody>
      </p:sp>
      <p:sp>
        <p:nvSpPr>
          <p:cNvPr id="6" name="Google Shape;199;g38655a01f76_1_89">
            <a:extLst>
              <a:ext uri="{FF2B5EF4-FFF2-40B4-BE49-F238E27FC236}">
                <a16:creationId xmlns:a16="http://schemas.microsoft.com/office/drawing/2014/main" id="{9931DCAD-0313-1664-4A5C-8B826C068B30}"/>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3a846672fcd_0_62"/>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73" name="Google Shape;173;g3a846672fcd_0_62"/>
          <p:cNvSpPr txBox="1">
            <a:spLocks noGrp="1"/>
          </p:cNvSpPr>
          <p:nvPr>
            <p:ph type="body" idx="1"/>
          </p:nvPr>
        </p:nvSpPr>
        <p:spPr>
          <a:xfrm>
            <a:off x="4953000" y="1400225"/>
            <a:ext cx="6766200" cy="5184600"/>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ctr" rtl="0">
              <a:lnSpc>
                <a:spcPct val="115000"/>
              </a:lnSpc>
              <a:spcBef>
                <a:spcPts val="1160"/>
              </a:spcBef>
              <a:spcAft>
                <a:spcPts val="0"/>
              </a:spcAft>
              <a:buSzPct val="89275"/>
              <a:buNone/>
            </a:pPr>
            <a:endParaRPr sz="2016" b="1" dirty="0"/>
          </a:p>
          <a:p>
            <a:pPr marL="457200" lvl="0" indent="-342900" algn="ctr" rtl="0">
              <a:lnSpc>
                <a:spcPct val="115000"/>
              </a:lnSpc>
              <a:spcBef>
                <a:spcPts val="1160"/>
              </a:spcBef>
              <a:spcAft>
                <a:spcPts val="0"/>
              </a:spcAft>
              <a:buClr>
                <a:schemeClr val="dk1"/>
              </a:buClr>
              <a:buSzPct val="89275"/>
              <a:buFont typeface="Arial"/>
              <a:buNone/>
            </a:pPr>
            <a:r>
              <a:rPr lang="ru-RU" sz="2016" b="1" dirty="0">
                <a:solidFill>
                  <a:srgbClr val="12856F"/>
                </a:solidFill>
              </a:rPr>
              <a:t>Индикации за риск по </a:t>
            </a:r>
            <a:r>
              <a:rPr lang="bg-BG" sz="2016" b="1" noProof="0" dirty="0">
                <a:solidFill>
                  <a:srgbClr val="12856F"/>
                </a:solidFill>
              </a:rPr>
              <a:t>време на етапа на изпълнение </a:t>
            </a:r>
            <a:r>
              <a:rPr lang="ru-RU" sz="2016" b="1" dirty="0">
                <a:solidFill>
                  <a:srgbClr val="12856F"/>
                </a:solidFill>
              </a:rPr>
              <a:t>на договора</a:t>
            </a:r>
          </a:p>
          <a:p>
            <a:pPr marL="457200" lvl="0" indent="-342900" algn="ctr" rtl="0">
              <a:lnSpc>
                <a:spcPct val="115000"/>
              </a:lnSpc>
              <a:spcBef>
                <a:spcPts val="1160"/>
              </a:spcBef>
              <a:spcAft>
                <a:spcPts val="0"/>
              </a:spcAft>
              <a:buClr>
                <a:schemeClr val="dk1"/>
              </a:buClr>
              <a:buSzPct val="89275"/>
              <a:buFont typeface="Arial"/>
              <a:buNone/>
            </a:pPr>
            <a:endParaRPr sz="2016" b="1" dirty="0">
              <a:solidFill>
                <a:srgbClr val="12856F"/>
              </a:solidFill>
            </a:endParaRPr>
          </a:p>
          <a:p>
            <a:pPr marL="457200" lvl="0" indent="-342900" algn="ctr" rtl="0">
              <a:lnSpc>
                <a:spcPct val="115000"/>
              </a:lnSpc>
              <a:spcBef>
                <a:spcPts val="1160"/>
              </a:spcBef>
              <a:spcAft>
                <a:spcPts val="0"/>
              </a:spcAft>
              <a:buSzPct val="100000"/>
              <a:buNone/>
            </a:pPr>
            <a:r>
              <a:rPr lang="bg" sz="1800" dirty="0"/>
              <a:t>Възложителят изменя договора – изпълнителят е сменен, но професионалният капацитет на новия изпълнител не е проверен</a:t>
            </a:r>
            <a:endParaRPr sz="1800" b="1" dirty="0"/>
          </a:p>
          <a:p>
            <a:pPr marL="0" lvl="0" indent="0" algn="l" rtl="0">
              <a:lnSpc>
                <a:spcPct val="115000"/>
              </a:lnSpc>
              <a:spcBef>
                <a:spcPts val="1160"/>
              </a:spcBef>
              <a:spcAft>
                <a:spcPts val="0"/>
              </a:spcAft>
              <a:buSzPct val="100000"/>
              <a:buNone/>
            </a:pPr>
            <a:endParaRPr sz="1800" b="1" dirty="0"/>
          </a:p>
          <a:p>
            <a:pPr marL="457200" lvl="0" indent="-342900" algn="ctr" rtl="0">
              <a:lnSpc>
                <a:spcPct val="115000"/>
              </a:lnSpc>
              <a:spcBef>
                <a:spcPts val="1160"/>
              </a:spcBef>
              <a:spcAft>
                <a:spcPts val="0"/>
              </a:spcAft>
              <a:buSzPct val="89275"/>
              <a:buNone/>
            </a:pPr>
            <a:r>
              <a:rPr lang="ru-RU" sz="2016" b="1" dirty="0">
                <a:solidFill>
                  <a:srgbClr val="12856F"/>
                </a:solidFill>
              </a:rPr>
              <a:t>Как да се установи</a:t>
            </a:r>
            <a:r>
              <a:rPr lang="bg" sz="2016" b="1" dirty="0">
                <a:solidFill>
                  <a:srgbClr val="12856F"/>
                </a:solidFill>
              </a:rPr>
              <a:t>?</a:t>
            </a:r>
            <a:endParaRPr sz="3016" dirty="0">
              <a:solidFill>
                <a:srgbClr val="12856F"/>
              </a:solidFill>
            </a:endParaRPr>
          </a:p>
          <a:p>
            <a:pPr lvl="0" indent="-334327" algn="ctr">
              <a:lnSpc>
                <a:spcPct val="115000"/>
              </a:lnSpc>
              <a:spcBef>
                <a:spcPts val="1160"/>
              </a:spcBef>
              <a:buSzPct val="100000"/>
              <a:buAutoNum type="arabicPeriod"/>
            </a:pPr>
            <a:r>
              <a:rPr lang="ru-RU" sz="1800" dirty="0">
                <a:solidFill>
                  <a:schemeClr val="dk1"/>
                </a:solidFill>
              </a:rPr>
              <a:t>Проверка на </a:t>
            </a:r>
            <a:r>
              <a:rPr lang="bg-BG" sz="1800" noProof="0" dirty="0">
                <a:solidFill>
                  <a:schemeClr val="dk1"/>
                </a:solidFill>
              </a:rPr>
              <a:t>тръжната</a:t>
            </a:r>
            <a:r>
              <a:rPr lang="ru-RU" sz="1800" dirty="0">
                <a:solidFill>
                  <a:schemeClr val="dk1"/>
                </a:solidFill>
              </a:rPr>
              <a:t> документация </a:t>
            </a:r>
            <a:r>
              <a:rPr lang="bg-BG" sz="1800" noProof="0" dirty="0">
                <a:solidFill>
                  <a:schemeClr val="dk1"/>
                </a:solidFill>
              </a:rPr>
              <a:t>относно</a:t>
            </a:r>
            <a:r>
              <a:rPr lang="ru-RU" sz="1800" dirty="0">
                <a:solidFill>
                  <a:schemeClr val="dk1"/>
                </a:solidFill>
              </a:rPr>
              <a:t> </a:t>
            </a:r>
            <a:r>
              <a:rPr lang="bg" sz="1800" dirty="0"/>
              <a:t>изискванията за </a:t>
            </a:r>
            <a:r>
              <a:rPr lang="bg-BG" sz="1800" noProof="0" dirty="0"/>
              <a:t>годност (правоспособност) за упражняване на професионална дейност и технически и професионални </a:t>
            </a:r>
            <a:r>
              <a:rPr lang="ru-RU" sz="1800" dirty="0"/>
              <a:t>способности </a:t>
            </a:r>
            <a:r>
              <a:rPr lang="bg" sz="1800" dirty="0"/>
              <a:t>(опит, изисквания за персонал и др.)</a:t>
            </a:r>
            <a:endParaRPr dirty="0"/>
          </a:p>
          <a:p>
            <a:pPr lvl="0" indent="-334327" algn="ctr">
              <a:lnSpc>
                <a:spcPct val="115000"/>
              </a:lnSpc>
              <a:spcBef>
                <a:spcPts val="1160"/>
              </a:spcBef>
              <a:buSzPct val="100000"/>
              <a:buAutoNum type="arabicPeriod"/>
            </a:pPr>
            <a:r>
              <a:rPr lang="bg-BG" sz="1800" dirty="0"/>
              <a:t>Прочетете разясненията към въпросите, зададени по време на провеждането на процедурата, за да разберете дали потенциалните изпълнители са обърнали внимание на </a:t>
            </a:r>
            <a:r>
              <a:rPr lang="bg" sz="1800" dirty="0"/>
              <a:t>гореспоменатите изисквания</a:t>
            </a:r>
            <a:endParaRPr sz="1800" dirty="0"/>
          </a:p>
          <a:p>
            <a:pPr marL="457200" lvl="0" indent="-342900" algn="ctr" rtl="0">
              <a:lnSpc>
                <a:spcPct val="115000"/>
              </a:lnSpc>
              <a:spcBef>
                <a:spcPts val="1160"/>
              </a:spcBef>
              <a:spcAft>
                <a:spcPts val="800"/>
              </a:spcAft>
              <a:buSzPct val="100000"/>
              <a:buNone/>
            </a:pPr>
            <a:endParaRPr sz="1800" b="1" dirty="0"/>
          </a:p>
        </p:txBody>
      </p:sp>
      <p:pic>
        <p:nvPicPr>
          <p:cNvPr id="2" name="Google Shape;174;g3a846672fcd_0_62">
            <a:extLst>
              <a:ext uri="{FF2B5EF4-FFF2-40B4-BE49-F238E27FC236}">
                <a16:creationId xmlns:a16="http://schemas.microsoft.com/office/drawing/2014/main" id="{B9A0380C-7FFA-BE4C-55C0-2C2855DF8BA0}"/>
              </a:ext>
            </a:extLst>
          </p:cNvPr>
          <p:cNvPicPr preferRelativeResize="0"/>
          <p:nvPr/>
        </p:nvPicPr>
        <p:blipFill rotWithShape="1">
          <a:blip r:embed="rId4">
            <a:alphaModFix/>
          </a:blip>
          <a:srcRect l="7654" r="14711"/>
          <a:stretch/>
        </p:blipFill>
        <p:spPr>
          <a:xfrm>
            <a:off x="329775" y="1600200"/>
            <a:ext cx="4838701" cy="4401825"/>
          </a:xfrm>
          <a:prstGeom prst="rect">
            <a:avLst/>
          </a:prstGeom>
          <a:noFill/>
          <a:ln>
            <a:noFill/>
          </a:ln>
        </p:spPr>
      </p:pic>
      <p:sp>
        <p:nvSpPr>
          <p:cNvPr id="3" name="Google Shape;199;g38655a01f76_1_89">
            <a:extLst>
              <a:ext uri="{FF2B5EF4-FFF2-40B4-BE49-F238E27FC236}">
                <a16:creationId xmlns:a16="http://schemas.microsoft.com/office/drawing/2014/main" id="{F2400591-14F9-126D-14FF-2BEAE8775D0A}"/>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
        <p:nvSpPr>
          <p:cNvPr id="4" name="Google Shape;142;g3a8d4f1cfa1_0_0">
            <a:extLst>
              <a:ext uri="{FF2B5EF4-FFF2-40B4-BE49-F238E27FC236}">
                <a16:creationId xmlns:a16="http://schemas.microsoft.com/office/drawing/2014/main" id="{1B6BAD2E-A29D-8B2A-5A3E-F923BB4A7DF2}"/>
              </a:ext>
            </a:extLst>
          </p:cNvPr>
          <p:cNvSpPr txBox="1"/>
          <p:nvPr/>
        </p:nvSpPr>
        <p:spPr>
          <a:xfrm>
            <a:off x="3144757" y="6002025"/>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3a846672fcd_0_57"/>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82" name="Google Shape;182;g3a846672fcd_0_57"/>
          <p:cNvSpPr txBox="1">
            <a:spLocks noGrp="1"/>
          </p:cNvSpPr>
          <p:nvPr>
            <p:ph type="body" idx="1"/>
          </p:nvPr>
        </p:nvSpPr>
        <p:spPr>
          <a:xfrm>
            <a:off x="609600" y="1484775"/>
            <a:ext cx="6766200" cy="5184600"/>
          </a:xfrm>
          <a:prstGeom prst="rect">
            <a:avLst/>
          </a:prstGeom>
          <a:noFill/>
          <a:ln>
            <a:noFill/>
          </a:ln>
        </p:spPr>
        <p:txBody>
          <a:bodyPr spcFirstLastPara="1" wrap="square" lIns="91425" tIns="45700" rIns="91425" bIns="45700" anchor="t" anchorCtr="0">
            <a:normAutofit/>
          </a:bodyPr>
          <a:lstStyle/>
          <a:p>
            <a:pPr lvl="0" algn="ctr">
              <a:lnSpc>
                <a:spcPct val="115000"/>
              </a:lnSpc>
              <a:spcBef>
                <a:spcPts val="0"/>
              </a:spcBef>
              <a:buSzPct val="76333"/>
              <a:buNone/>
            </a:pPr>
            <a:r>
              <a:rPr lang="ru-RU" sz="2000" b="1" dirty="0"/>
              <a:t>Индикации за риск по </a:t>
            </a:r>
            <a:r>
              <a:rPr lang="bg-BG" sz="2000" b="1" dirty="0"/>
              <a:t>време на етапа на изпълнение</a:t>
            </a:r>
            <a:r>
              <a:rPr lang="ru-RU" sz="2000" b="1" dirty="0"/>
              <a:t> на договора</a:t>
            </a:r>
          </a:p>
          <a:p>
            <a:pPr marL="457200" lvl="0" indent="-342900" algn="ctr" rtl="0">
              <a:lnSpc>
                <a:spcPct val="115000"/>
              </a:lnSpc>
              <a:spcBef>
                <a:spcPts val="1160"/>
              </a:spcBef>
              <a:spcAft>
                <a:spcPts val="0"/>
              </a:spcAft>
              <a:buSzPts val="1800"/>
              <a:buNone/>
            </a:pPr>
            <a:endParaRPr sz="1900" b="1" dirty="0"/>
          </a:p>
          <a:p>
            <a:pPr lvl="0" indent="-342900" algn="ctr">
              <a:lnSpc>
                <a:spcPct val="115000"/>
              </a:lnSpc>
              <a:spcBef>
                <a:spcPts val="1160"/>
              </a:spcBef>
              <a:buSzPct val="100000"/>
              <a:buNone/>
            </a:pPr>
            <a:r>
              <a:rPr lang="bg-BG" sz="2000" noProof="0" dirty="0"/>
              <a:t>Възложителят изменя договора – изпълнителят е сменен, но професионалният капацитет на новия изпълнител</a:t>
            </a:r>
            <a:r>
              <a:rPr lang="ru-RU" sz="2000" dirty="0"/>
              <a:t> не е проверен</a:t>
            </a:r>
            <a:endParaRPr lang="ru-RU" sz="2000" b="1" dirty="0"/>
          </a:p>
          <a:p>
            <a:pPr marL="0" lvl="0" indent="0" algn="l" rtl="0">
              <a:lnSpc>
                <a:spcPct val="115000"/>
              </a:lnSpc>
              <a:spcBef>
                <a:spcPts val="1160"/>
              </a:spcBef>
              <a:spcAft>
                <a:spcPts val="0"/>
              </a:spcAft>
              <a:buSzPts val="1800"/>
              <a:buNone/>
            </a:pPr>
            <a:endParaRPr sz="1900" b="1" dirty="0"/>
          </a:p>
          <a:p>
            <a:pPr marL="457200" lvl="0" indent="-342900" algn="ctr" rtl="0">
              <a:lnSpc>
                <a:spcPct val="115000"/>
              </a:lnSpc>
              <a:spcBef>
                <a:spcPts val="1160"/>
              </a:spcBef>
              <a:spcAft>
                <a:spcPts val="0"/>
              </a:spcAft>
              <a:buSzPts val="1800"/>
              <a:buNone/>
            </a:pPr>
            <a:r>
              <a:rPr lang="ru-RU" sz="1900" b="1" dirty="0"/>
              <a:t>Как да се установи</a:t>
            </a:r>
            <a:r>
              <a:rPr lang="bg" sz="1900" b="1" dirty="0"/>
              <a:t>?</a:t>
            </a:r>
            <a:endParaRPr sz="1900" dirty="0"/>
          </a:p>
          <a:p>
            <a:pPr lvl="0" indent="-342900" algn="ctr">
              <a:lnSpc>
                <a:spcPct val="115000"/>
              </a:lnSpc>
              <a:spcBef>
                <a:spcPts val="1160"/>
              </a:spcBef>
              <a:buNone/>
            </a:pPr>
            <a:r>
              <a:rPr lang="bg" sz="1900" dirty="0"/>
              <a:t>3. </a:t>
            </a:r>
            <a:r>
              <a:rPr lang="bg-BG" sz="2000" dirty="0"/>
              <a:t>Запознайте се с приложенията към договорите или се свържете с институциите, които се занимават с контрола на усвояването на средствата </a:t>
            </a:r>
            <a:r>
              <a:rPr lang="ru-RU" sz="2000" dirty="0"/>
              <a:t>от ЕС</a:t>
            </a:r>
            <a:r>
              <a:rPr lang="bg" sz="1900" dirty="0"/>
              <a:t>.</a:t>
            </a:r>
            <a:endParaRPr sz="1800" dirty="0">
              <a:solidFill>
                <a:schemeClr val="dk1"/>
              </a:solidFill>
            </a:endParaRPr>
          </a:p>
          <a:p>
            <a:pPr marL="457200" lvl="0" indent="-342900" algn="ctr" rtl="0">
              <a:lnSpc>
                <a:spcPct val="115000"/>
              </a:lnSpc>
              <a:spcBef>
                <a:spcPts val="1160"/>
              </a:spcBef>
              <a:spcAft>
                <a:spcPts val="800"/>
              </a:spcAft>
              <a:buSzPts val="1800"/>
              <a:buNone/>
            </a:pPr>
            <a:endParaRPr sz="1800" b="1" dirty="0"/>
          </a:p>
        </p:txBody>
      </p:sp>
      <p:pic>
        <p:nvPicPr>
          <p:cNvPr id="183" name="Google Shape;183;g3a846672fcd_0_57" descr="Kontraktacyjny znak royalty ilustracja"/>
          <p:cNvPicPr preferRelativeResize="0"/>
          <p:nvPr/>
        </p:nvPicPr>
        <p:blipFill>
          <a:blip r:embed="rId4">
            <a:alphaModFix/>
          </a:blip>
          <a:stretch>
            <a:fillRect/>
          </a:stretch>
        </p:blipFill>
        <p:spPr>
          <a:xfrm>
            <a:off x="7301925" y="2400300"/>
            <a:ext cx="4890074" cy="3248374"/>
          </a:xfrm>
          <a:prstGeom prst="rect">
            <a:avLst/>
          </a:prstGeom>
          <a:noFill/>
          <a:ln>
            <a:noFill/>
          </a:ln>
        </p:spPr>
      </p:pic>
      <p:sp>
        <p:nvSpPr>
          <p:cNvPr id="184" name="Google Shape;184;g3a846672fcd_0_57"/>
          <p:cNvSpPr txBox="1">
            <a:spLocks noGrp="1"/>
          </p:cNvSpPr>
          <p:nvPr>
            <p:ph type="sldNum" idx="12"/>
          </p:nvPr>
        </p:nvSpPr>
        <p:spPr>
          <a:xfrm>
            <a:off x="8038896" y="5682624"/>
            <a:ext cx="3475846"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r>
              <a:rPr lang="bg" sz="1100" dirty="0">
                <a:solidFill>
                  <a:srgbClr val="434343"/>
                </a:solidFill>
              </a:rPr>
              <a:t>Източник изображение: https://pl.dreamstime.com</a:t>
            </a:r>
            <a:endParaRPr sz="1100" dirty="0">
              <a:solidFill>
                <a:srgbClr val="434343"/>
              </a:solidFill>
            </a:endParaRPr>
          </a:p>
        </p:txBody>
      </p:sp>
      <p:sp>
        <p:nvSpPr>
          <p:cNvPr id="2" name="Google Shape;199;g38655a01f76_1_89">
            <a:extLst>
              <a:ext uri="{FF2B5EF4-FFF2-40B4-BE49-F238E27FC236}">
                <a16:creationId xmlns:a16="http://schemas.microsoft.com/office/drawing/2014/main" id="{2C38A389-93C9-2A34-3DEB-B75946E89D94}"/>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g3a846672fcd_0_40"/>
          <p:cNvSpPr txBox="1">
            <a:spLocks noGrp="1"/>
          </p:cNvSpPr>
          <p:nvPr>
            <p:ph type="body" idx="1"/>
          </p:nvPr>
        </p:nvSpPr>
        <p:spPr>
          <a:xfrm>
            <a:off x="5327125" y="1185475"/>
            <a:ext cx="6630600" cy="5184600"/>
          </a:xfrm>
          <a:prstGeom prst="rect">
            <a:avLst/>
          </a:prstGeom>
          <a:noFill/>
          <a:ln>
            <a:noFill/>
          </a:ln>
        </p:spPr>
        <p:txBody>
          <a:bodyPr spcFirstLastPara="1" wrap="square" lIns="91425" tIns="45700" rIns="91425" bIns="45700" anchor="t" anchorCtr="0">
            <a:normAutofit lnSpcReduction="10000"/>
          </a:bodyPr>
          <a:lstStyle/>
          <a:p>
            <a:pPr marL="457200" lvl="0" indent="-342900" algn="ctr" rtl="0">
              <a:lnSpc>
                <a:spcPct val="115000"/>
              </a:lnSpc>
              <a:spcBef>
                <a:spcPts val="1160"/>
              </a:spcBef>
              <a:spcAft>
                <a:spcPts val="0"/>
              </a:spcAft>
              <a:buSzPts val="1800"/>
              <a:buNone/>
            </a:pPr>
            <a:endParaRPr sz="1900" b="1" dirty="0"/>
          </a:p>
          <a:p>
            <a:pPr lvl="0" algn="ctr">
              <a:lnSpc>
                <a:spcPct val="115000"/>
              </a:lnSpc>
              <a:spcBef>
                <a:spcPts val="0"/>
              </a:spcBef>
              <a:buSzPct val="76333"/>
              <a:buNone/>
            </a:pPr>
            <a:r>
              <a:rPr lang="ru-RU" sz="2000" b="1" dirty="0"/>
              <a:t>Индикации за риск по </a:t>
            </a:r>
            <a:r>
              <a:rPr lang="bg-BG" sz="2000" b="1" dirty="0"/>
              <a:t>време на етапа на изпълнение</a:t>
            </a:r>
            <a:r>
              <a:rPr lang="ru-RU" sz="2000" b="1" dirty="0"/>
              <a:t> на договора</a:t>
            </a:r>
          </a:p>
          <a:p>
            <a:pPr marL="457200" lvl="0" indent="-342900" algn="ctr" rtl="0">
              <a:lnSpc>
                <a:spcPct val="115000"/>
              </a:lnSpc>
              <a:spcBef>
                <a:spcPts val="1160"/>
              </a:spcBef>
              <a:spcAft>
                <a:spcPts val="0"/>
              </a:spcAft>
              <a:buSzPts val="1800"/>
              <a:buNone/>
            </a:pPr>
            <a:endParaRPr sz="1800" dirty="0"/>
          </a:p>
          <a:p>
            <a:pPr marL="457200" lvl="0" indent="-342900" algn="ctr" rtl="0">
              <a:lnSpc>
                <a:spcPct val="115000"/>
              </a:lnSpc>
              <a:spcBef>
                <a:spcPts val="1160"/>
              </a:spcBef>
              <a:spcAft>
                <a:spcPts val="0"/>
              </a:spcAft>
              <a:buSzPts val="1800"/>
              <a:buNone/>
            </a:pPr>
            <a:r>
              <a:rPr lang="bg" sz="1800" dirty="0"/>
              <a:t>Възложителят </a:t>
            </a:r>
            <a:r>
              <a:rPr lang="bg" sz="1800" b="1" dirty="0"/>
              <a:t>сключва споразумение с изпълнителя</a:t>
            </a:r>
            <a:endParaRPr sz="1800" b="1" dirty="0"/>
          </a:p>
          <a:p>
            <a:pPr marL="457200" lvl="0" indent="-342900" algn="ctr" rtl="0">
              <a:lnSpc>
                <a:spcPct val="115000"/>
              </a:lnSpc>
              <a:spcBef>
                <a:spcPts val="1160"/>
              </a:spcBef>
              <a:spcAft>
                <a:spcPts val="0"/>
              </a:spcAft>
              <a:buSzPts val="1800"/>
              <a:buNone/>
            </a:pPr>
            <a:r>
              <a:rPr lang="bg" sz="1800" dirty="0"/>
              <a:t>Като част от споразумението, изпълнителят се съгласява да изпълни допълнителни дейности/предостави допълнителни стоки или услуги, а възложителят се отказва от претенциите си за неизпълнение</a:t>
            </a:r>
            <a:endParaRPr sz="1800" dirty="0"/>
          </a:p>
          <a:p>
            <a:pPr marL="457200" lvl="0" indent="-342900" algn="ctr" rtl="0">
              <a:lnSpc>
                <a:spcPct val="115000"/>
              </a:lnSpc>
              <a:spcBef>
                <a:spcPts val="1160"/>
              </a:spcBef>
              <a:spcAft>
                <a:spcPts val="0"/>
              </a:spcAft>
              <a:buSzPts val="1800"/>
              <a:buNone/>
            </a:pPr>
            <a:r>
              <a:rPr lang="bg" sz="1800" i="1" dirty="0"/>
              <a:t>Datio in solutum </a:t>
            </a:r>
            <a:r>
              <a:rPr lang="bg" sz="1800" dirty="0"/>
              <a:t>е гражданскоправен институт, който позволява на длъжника да се освободи от задължение, като предостави в „компенсация“ изпълнение, различно от договореното изначално</a:t>
            </a:r>
            <a:endParaRPr sz="1800" dirty="0"/>
          </a:p>
          <a:p>
            <a:pPr marL="457200" lvl="0" indent="-342900" algn="ctr" rtl="0">
              <a:lnSpc>
                <a:spcPct val="115000"/>
              </a:lnSpc>
              <a:spcBef>
                <a:spcPts val="1160"/>
              </a:spcBef>
              <a:spcAft>
                <a:spcPts val="0"/>
              </a:spcAft>
              <a:buSzPts val="1800"/>
              <a:buNone/>
            </a:pPr>
            <a:r>
              <a:rPr lang="bg" sz="1800" b="1" dirty="0"/>
              <a:t>Но, по договор за обществена поръчка???</a:t>
            </a:r>
            <a:endParaRPr dirty="0"/>
          </a:p>
        </p:txBody>
      </p:sp>
      <p:pic>
        <p:nvPicPr>
          <p:cNvPr id="2" name="Google Shape;191;g3a846672fcd_0_40">
            <a:extLst>
              <a:ext uri="{FF2B5EF4-FFF2-40B4-BE49-F238E27FC236}">
                <a16:creationId xmlns:a16="http://schemas.microsoft.com/office/drawing/2014/main" id="{AC6A487D-2AA8-D85C-A037-78C445AE8E40}"/>
              </a:ext>
            </a:extLst>
          </p:cNvPr>
          <p:cNvPicPr preferRelativeResize="0"/>
          <p:nvPr/>
        </p:nvPicPr>
        <p:blipFill rotWithShape="1">
          <a:blip r:embed="rId3">
            <a:alphaModFix/>
          </a:blip>
          <a:srcRect l="13872" r="441" b="4187"/>
          <a:stretch>
            <a:fillRect/>
          </a:stretch>
        </p:blipFill>
        <p:spPr>
          <a:xfrm>
            <a:off x="269938" y="1400215"/>
            <a:ext cx="5117025" cy="4648200"/>
          </a:xfrm>
          <a:prstGeom prst="rect">
            <a:avLst/>
          </a:prstGeom>
          <a:noFill/>
          <a:ln>
            <a:noFill/>
          </a:ln>
        </p:spPr>
      </p:pic>
      <p:sp>
        <p:nvSpPr>
          <p:cNvPr id="3" name="Google Shape;199;g38655a01f76_1_89">
            <a:extLst>
              <a:ext uri="{FF2B5EF4-FFF2-40B4-BE49-F238E27FC236}">
                <a16:creationId xmlns:a16="http://schemas.microsoft.com/office/drawing/2014/main" id="{09673E39-FC9A-79CA-A98E-E38A7696ED01}"/>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
        <p:nvSpPr>
          <p:cNvPr id="4" name="Google Shape;142;g3a8d4f1cfa1_0_0">
            <a:extLst>
              <a:ext uri="{FF2B5EF4-FFF2-40B4-BE49-F238E27FC236}">
                <a16:creationId xmlns:a16="http://schemas.microsoft.com/office/drawing/2014/main" id="{77FFE7E8-F356-9CF6-F43D-0930F20E3EEF}"/>
              </a:ext>
            </a:extLst>
          </p:cNvPr>
          <p:cNvSpPr txBox="1"/>
          <p:nvPr/>
        </p:nvSpPr>
        <p:spPr>
          <a:xfrm>
            <a:off x="3300168" y="6013530"/>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a846672fcd_0_47"/>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99" name="Google Shape;199;g3a846672fcd_0_47"/>
          <p:cNvSpPr txBox="1">
            <a:spLocks noGrp="1"/>
          </p:cNvSpPr>
          <p:nvPr>
            <p:ph type="body" idx="1"/>
          </p:nvPr>
        </p:nvSpPr>
        <p:spPr>
          <a:xfrm>
            <a:off x="595975" y="1389952"/>
            <a:ext cx="7379400" cy="4782248"/>
          </a:xfrm>
          <a:prstGeom prst="rect">
            <a:avLst/>
          </a:prstGeom>
          <a:noFill/>
          <a:ln>
            <a:noFill/>
          </a:ln>
        </p:spPr>
        <p:txBody>
          <a:bodyPr spcFirstLastPara="1" wrap="square" lIns="91425" tIns="45700" rIns="91425" bIns="45700" anchor="t" anchorCtr="0">
            <a:normAutofit fontScale="92500" lnSpcReduction="10000"/>
          </a:bodyPr>
          <a:lstStyle/>
          <a:p>
            <a:pPr lvl="0" algn="ctr">
              <a:lnSpc>
                <a:spcPct val="115000"/>
              </a:lnSpc>
              <a:spcBef>
                <a:spcPts val="0"/>
              </a:spcBef>
              <a:buSzPct val="76333"/>
              <a:buNone/>
            </a:pPr>
            <a:r>
              <a:rPr lang="bg-BG" sz="1800" b="1" noProof="0" dirty="0"/>
              <a:t>Индикации за риск по време на етапа на изпълнение на договора</a:t>
            </a:r>
          </a:p>
          <a:p>
            <a:pPr marL="0" lvl="0" indent="0" algn="l" rtl="0">
              <a:lnSpc>
                <a:spcPct val="115000"/>
              </a:lnSpc>
              <a:spcBef>
                <a:spcPts val="1160"/>
              </a:spcBef>
              <a:spcAft>
                <a:spcPts val="0"/>
              </a:spcAft>
              <a:buSzPts val="1800"/>
              <a:buNone/>
            </a:pPr>
            <a:endParaRPr lang="bg-BG" sz="1800" noProof="0" dirty="0"/>
          </a:p>
          <a:p>
            <a:pPr lvl="0" indent="-342900" algn="ctr">
              <a:lnSpc>
                <a:spcPct val="115000"/>
              </a:lnSpc>
              <a:spcBef>
                <a:spcPts val="0"/>
              </a:spcBef>
              <a:buSzPts val="1800"/>
              <a:buNone/>
            </a:pPr>
            <a:r>
              <a:rPr lang="bg-BG" sz="1800" noProof="0" dirty="0"/>
              <a:t>Възложителят </a:t>
            </a:r>
            <a:r>
              <a:rPr lang="bg-BG" sz="1800" b="1" noProof="0" dirty="0"/>
              <a:t>сключва споразумение с изпълнителя</a:t>
            </a:r>
          </a:p>
          <a:p>
            <a:pPr lvl="0" indent="-342900" algn="ctr">
              <a:lnSpc>
                <a:spcPct val="115000"/>
              </a:lnSpc>
              <a:spcBef>
                <a:spcPts val="1160"/>
              </a:spcBef>
              <a:buSzPts val="1800"/>
              <a:buNone/>
            </a:pPr>
            <a:r>
              <a:rPr lang="bg-BG" sz="1800" noProof="0" dirty="0"/>
              <a:t>Като част от споразумението, изпълнителят се съгласява да изпълни допълнителни дейности/предостави допълнителни стоки или услуги, а възложителят се отказва от претенциите си за неизпълнение</a:t>
            </a:r>
          </a:p>
          <a:p>
            <a:pPr marL="457200" lvl="0" indent="-342900" algn="ctr" rtl="0">
              <a:lnSpc>
                <a:spcPct val="115000"/>
              </a:lnSpc>
              <a:spcBef>
                <a:spcPts val="1160"/>
              </a:spcBef>
              <a:spcAft>
                <a:spcPts val="0"/>
              </a:spcAft>
              <a:buSzPts val="1800"/>
              <a:buNone/>
            </a:pPr>
            <a:r>
              <a:rPr lang="bg-BG" sz="1800" noProof="0" dirty="0"/>
              <a:t>ВИЖТЕ СЪЩО:</a:t>
            </a:r>
          </a:p>
          <a:p>
            <a:pPr marL="457200" lvl="0" indent="-342900" algn="ctr" rtl="0">
              <a:lnSpc>
                <a:spcPct val="115000"/>
              </a:lnSpc>
              <a:spcBef>
                <a:spcPts val="1160"/>
              </a:spcBef>
              <a:spcAft>
                <a:spcPts val="0"/>
              </a:spcAft>
              <a:buSzPts val="1800"/>
              <a:buNone/>
            </a:pPr>
            <a:r>
              <a:rPr lang="bg-BG" sz="1800" b="1" i="1" noProof="0" dirty="0"/>
              <a:t>Дело C‑549/14 </a:t>
            </a:r>
            <a:r>
              <a:rPr lang="bg-BG" sz="1800" b="1" i="1" noProof="0" dirty="0" err="1"/>
              <a:t>Finn</a:t>
            </a:r>
            <a:r>
              <a:rPr lang="bg-BG" sz="1800" b="1" i="1" noProof="0" dirty="0"/>
              <a:t> </a:t>
            </a:r>
            <a:r>
              <a:rPr lang="bg-BG" sz="1800" b="1" i="1" noProof="0" dirty="0" err="1"/>
              <a:t>Frogne</a:t>
            </a:r>
            <a:r>
              <a:rPr lang="bg-BG" sz="1800" b="1" i="1" noProof="0" dirty="0"/>
              <a:t> A/S на съда на Европейския съюз</a:t>
            </a:r>
          </a:p>
          <a:p>
            <a:pPr marL="457200" lvl="0" indent="-342900" algn="ctr" rtl="0">
              <a:lnSpc>
                <a:spcPct val="115000"/>
              </a:lnSpc>
              <a:spcBef>
                <a:spcPts val="1160"/>
              </a:spcBef>
              <a:spcAft>
                <a:spcPts val="0"/>
              </a:spcAft>
              <a:buSzPts val="1800"/>
              <a:buNone/>
            </a:pPr>
            <a:r>
              <a:rPr lang="bg-BG" sz="1800" i="1" noProof="0" dirty="0"/>
              <a:t>След възлагане на обществена поръчка, съществено изменение на тази поръчка не може да бъде направено без да бъде започната нова процедура за възлагане на обществена поръчка, дори в случаите, когато това изменение обективно е вид споразумение за уреждане (...).</a:t>
            </a:r>
          </a:p>
          <a:p>
            <a:pPr marL="457200" lvl="0" indent="-342900" algn="ctr" rtl="0">
              <a:lnSpc>
                <a:spcPct val="115000"/>
              </a:lnSpc>
              <a:spcBef>
                <a:spcPts val="1160"/>
              </a:spcBef>
              <a:spcAft>
                <a:spcPts val="800"/>
              </a:spcAft>
              <a:buSzPts val="1800"/>
              <a:buNone/>
            </a:pPr>
            <a:endParaRPr lang="bg-BG" sz="1800" b="1" noProof="0" dirty="0"/>
          </a:p>
        </p:txBody>
      </p:sp>
      <p:sp>
        <p:nvSpPr>
          <p:cNvPr id="201" name="Google Shape;201;g3a846672fcd_0_47"/>
          <p:cNvSpPr txBox="1">
            <a:spLocks noGrp="1"/>
          </p:cNvSpPr>
          <p:nvPr>
            <p:ph type="sldNum" idx="12"/>
          </p:nvPr>
        </p:nvSpPr>
        <p:spPr>
          <a:xfrm>
            <a:off x="7989000" y="5232237"/>
            <a:ext cx="3593399" cy="476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400"/>
              <a:buFont typeface="Arial"/>
              <a:buNone/>
            </a:pPr>
            <a:r>
              <a:rPr lang="bg-BG" sz="1100" noProof="0" dirty="0">
                <a:solidFill>
                  <a:srgbClr val="434343"/>
                </a:solidFill>
              </a:rPr>
              <a:t>Източник изображение: https://pl.dreamstime.com</a:t>
            </a:r>
          </a:p>
        </p:txBody>
      </p:sp>
      <p:pic>
        <p:nvPicPr>
          <p:cNvPr id="2" name="Google Shape;200;g3a846672fcd_0_47">
            <a:extLst>
              <a:ext uri="{FF2B5EF4-FFF2-40B4-BE49-F238E27FC236}">
                <a16:creationId xmlns:a16="http://schemas.microsoft.com/office/drawing/2014/main" id="{D6129BF1-CF50-78FF-747C-B38EE11D65C2}"/>
              </a:ext>
            </a:extLst>
          </p:cNvPr>
          <p:cNvPicPr preferRelativeResize="0"/>
          <p:nvPr/>
        </p:nvPicPr>
        <p:blipFill>
          <a:blip r:embed="rId4">
            <a:alphaModFix/>
          </a:blip>
          <a:stretch>
            <a:fillRect/>
          </a:stretch>
        </p:blipFill>
        <p:spPr>
          <a:xfrm>
            <a:off x="7989000" y="2621125"/>
            <a:ext cx="3607025" cy="2603175"/>
          </a:xfrm>
          <a:prstGeom prst="rect">
            <a:avLst/>
          </a:prstGeom>
          <a:noFill/>
          <a:ln>
            <a:noFill/>
          </a:ln>
        </p:spPr>
      </p:pic>
      <p:sp>
        <p:nvSpPr>
          <p:cNvPr id="3" name="Google Shape;199;g38655a01f76_1_89">
            <a:extLst>
              <a:ext uri="{FF2B5EF4-FFF2-40B4-BE49-F238E27FC236}">
                <a16:creationId xmlns:a16="http://schemas.microsoft.com/office/drawing/2014/main" id="{5C90E160-3CAB-50A6-DBB5-D6F3E5C613F7}"/>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bg-BG" sz="3400" noProof="0" dirty="0">
                <a:solidFill>
                  <a:srgbClr val="12856F"/>
                </a:solidFill>
              </a:rPr>
            </a:br>
            <a:r>
              <a:rPr lang="bg-BG" sz="2500" noProof="0" dirty="0">
                <a:solidFill>
                  <a:srgbClr val="12856F"/>
                </a:solidFill>
              </a:rPr>
              <a:t>Стъпка 2 – Изпълнение на договора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a846672fcd_0_52"/>
          <p:cNvSpPr txBox="1"/>
          <p:nvPr/>
        </p:nvSpPr>
        <p:spPr>
          <a:xfrm>
            <a:off x="329775" y="257215"/>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800"/>
              </a:spcAft>
              <a:buClr>
                <a:srgbClr val="000000"/>
              </a:buClr>
              <a:buSzPts val="3000"/>
              <a:buFont typeface="Arial"/>
              <a:buNone/>
            </a:pPr>
            <a:r>
              <a:rPr kumimoji="0" lang="bg" sz="3359" b="0" i="0" u="none" strike="noStrike" kern="0" cap="none" spc="0" normalizeH="0" baseline="0" noProof="0" dirty="0">
                <a:ln>
                  <a:noFill/>
                </a:ln>
                <a:solidFill>
                  <a:srgbClr val="108670"/>
                </a:solidFill>
                <a:effectLst/>
                <a:uLnTx/>
                <a:uFillTx/>
                <a:latin typeface="Arial"/>
                <a:cs typeface="Arial"/>
                <a:sym typeface="Arial"/>
              </a:rPr>
              <a:t>Да се поупражняваме!</a:t>
            </a:r>
            <a:endParaRPr sz="1200" b="0" i="0" u="none" strike="noStrike" cap="none" dirty="0">
              <a:solidFill>
                <a:srgbClr val="12856F"/>
              </a:solidFill>
              <a:latin typeface="Arial"/>
              <a:ea typeface="Arial"/>
              <a:cs typeface="Arial"/>
              <a:sym typeface="Arial"/>
            </a:endParaRPr>
          </a:p>
        </p:txBody>
      </p:sp>
      <p:sp>
        <p:nvSpPr>
          <p:cNvPr id="207" name="Google Shape;207;g3a846672fcd_0_52"/>
          <p:cNvSpPr txBox="1"/>
          <p:nvPr/>
        </p:nvSpPr>
        <p:spPr>
          <a:xfrm>
            <a:off x="5804775" y="1207050"/>
            <a:ext cx="6170100" cy="561381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bg" sz="1600" b="1" i="1" dirty="0"/>
              <a:t>Казус: </a:t>
            </a:r>
            <a:r>
              <a:rPr lang="bg" sz="1600" i="1" dirty="0"/>
              <a:t>Община подписва договор за рехабилитация на замърсен речен бряг. Планът е амбициозен: отстраняване на отпадъците по цялото течение на реката, засаждане на местни видове растителност за стабилизиране на почвата и поставяне на бариери за предотвратяване на бъдещо изхвърляне на отпадъци.</a:t>
            </a:r>
            <a:endParaRPr sz="1600" i="1" dirty="0"/>
          </a:p>
          <a:p>
            <a:pPr marL="0" lvl="0" indent="0" algn="l" rtl="0">
              <a:lnSpc>
                <a:spcPct val="115000"/>
              </a:lnSpc>
              <a:spcBef>
                <a:spcPts val="1200"/>
              </a:spcBef>
              <a:spcAft>
                <a:spcPts val="0"/>
              </a:spcAft>
              <a:buNone/>
            </a:pPr>
            <a:r>
              <a:rPr lang="bg" sz="1600" i="1" dirty="0"/>
              <a:t>По време на изпълнението договорът е изменен. Вместо да почисти целия речен бряг, от изпълнителя се изисква да се съсредоточи само върху малък участък близо до центъра на града. Засаждането на местни видове беше намалено, а бариерите така и не бяха монтирани.</a:t>
            </a:r>
            <a:endParaRPr sz="1600" i="1" dirty="0"/>
          </a:p>
          <a:p>
            <a:pPr marL="0" lvl="0" indent="0" algn="l" rtl="0">
              <a:lnSpc>
                <a:spcPct val="115000"/>
              </a:lnSpc>
              <a:spcBef>
                <a:spcPts val="1200"/>
              </a:spcBef>
              <a:spcAft>
                <a:spcPts val="0"/>
              </a:spcAft>
              <a:buNone/>
            </a:pPr>
            <a:r>
              <a:rPr lang="bg" sz="1600" b="1" dirty="0"/>
              <a:t>Забелязвате ли някакви инидкации за риск от корупционна практика?</a:t>
            </a:r>
            <a:endParaRPr sz="1600" b="1" dirty="0"/>
          </a:p>
          <a:p>
            <a:pPr lvl="0">
              <a:lnSpc>
                <a:spcPct val="115000"/>
              </a:lnSpc>
              <a:spcBef>
                <a:spcPts val="1200"/>
              </a:spcBef>
            </a:pPr>
            <a:r>
              <a:rPr lang="en-US" sz="1600" b="1" dirty="0"/>
              <a:t>A</a:t>
            </a:r>
            <a:r>
              <a:rPr lang="bg" sz="1600" b="1" dirty="0"/>
              <a:t>. </a:t>
            </a:r>
            <a:r>
              <a:rPr lang="bg" sz="1600" dirty="0"/>
              <a:t>Не, изменението означава, че само този участък близо до града е трябвало да бъде възстановен</a:t>
            </a:r>
            <a:endParaRPr sz="1600" dirty="0"/>
          </a:p>
          <a:p>
            <a:pPr lvl="0">
              <a:lnSpc>
                <a:spcPct val="115000"/>
              </a:lnSpc>
              <a:spcBef>
                <a:spcPts val="1200"/>
              </a:spcBef>
            </a:pPr>
            <a:r>
              <a:rPr lang="en-US" sz="1600" b="1" dirty="0"/>
              <a:t>B</a:t>
            </a:r>
            <a:r>
              <a:rPr lang="bg" sz="1600" b="1" dirty="0"/>
              <a:t>. </a:t>
            </a:r>
            <a:r>
              <a:rPr lang="bg" sz="1600" dirty="0"/>
              <a:t>Да, тъй като изпълнителят е почистил само част от речния бряг, екологичните цели за възстановяване не са постигнати</a:t>
            </a:r>
            <a:endParaRPr sz="1600" dirty="0"/>
          </a:p>
        </p:txBody>
      </p:sp>
      <p:pic>
        <p:nvPicPr>
          <p:cNvPr id="2" name="Google Shape;208;g3a846672fcd_0_52">
            <a:extLst>
              <a:ext uri="{FF2B5EF4-FFF2-40B4-BE49-F238E27FC236}">
                <a16:creationId xmlns:a16="http://schemas.microsoft.com/office/drawing/2014/main" id="{AC0A7E89-DA8C-1AC8-9CB9-AE3164F40DFF}"/>
              </a:ext>
            </a:extLst>
          </p:cNvPr>
          <p:cNvPicPr preferRelativeResize="0"/>
          <p:nvPr/>
        </p:nvPicPr>
        <p:blipFill rotWithShape="1">
          <a:blip r:embed="rId3">
            <a:alphaModFix/>
          </a:blip>
          <a:srcRect l="22860" r="12598"/>
          <a:stretch/>
        </p:blipFill>
        <p:spPr>
          <a:xfrm>
            <a:off x="329775" y="1400225"/>
            <a:ext cx="5194301" cy="4514551"/>
          </a:xfrm>
          <a:prstGeom prst="rect">
            <a:avLst/>
          </a:prstGeom>
          <a:noFill/>
          <a:ln>
            <a:noFill/>
          </a:ln>
        </p:spPr>
      </p:pic>
      <p:sp>
        <p:nvSpPr>
          <p:cNvPr id="3" name="Google Shape;142;g3a8d4f1cfa1_0_0">
            <a:extLst>
              <a:ext uri="{FF2B5EF4-FFF2-40B4-BE49-F238E27FC236}">
                <a16:creationId xmlns:a16="http://schemas.microsoft.com/office/drawing/2014/main" id="{71F8112B-6BD1-0823-86E1-DF8851864A60}"/>
              </a:ext>
            </a:extLst>
          </p:cNvPr>
          <p:cNvSpPr txBox="1"/>
          <p:nvPr/>
        </p:nvSpPr>
        <p:spPr>
          <a:xfrm>
            <a:off x="3437281" y="5914776"/>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3a7876733d9_0_71"/>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216" name="Google Shape;216;g3a7876733d9_0_71"/>
          <p:cNvSpPr txBox="1"/>
          <p:nvPr/>
        </p:nvSpPr>
        <p:spPr>
          <a:xfrm>
            <a:off x="357300" y="1789383"/>
            <a:ext cx="6043500" cy="39241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ru-RU" sz="2700" b="1" i="0" u="none" strike="noStrike" cap="none" dirty="0">
                <a:solidFill>
                  <a:srgbClr val="12856F"/>
                </a:solidFill>
                <a:latin typeface="Arial"/>
                <a:ea typeface="Arial"/>
                <a:cs typeface="Arial"/>
                <a:sym typeface="Arial"/>
              </a:rPr>
              <a:t>Р</a:t>
            </a:r>
            <a:r>
              <a:rPr lang="bg" sz="2700" b="1" i="0" u="none" strike="noStrike" cap="none" dirty="0">
                <a:solidFill>
                  <a:srgbClr val="12856F"/>
                </a:solidFill>
                <a:latin typeface="Arial"/>
                <a:ea typeface="Arial"/>
                <a:cs typeface="Arial"/>
                <a:sym typeface="Arial"/>
              </a:rPr>
              <a:t>азпознавайки индикациите  за корупция </a:t>
            </a:r>
            <a:br>
              <a:rPr lang="en-US" sz="2700" b="1" i="0" u="none" strike="noStrike" cap="none" dirty="0">
                <a:solidFill>
                  <a:srgbClr val="12856F"/>
                </a:solidFill>
                <a:latin typeface="Arial"/>
                <a:ea typeface="Arial"/>
                <a:cs typeface="Arial"/>
                <a:sym typeface="Arial"/>
              </a:rPr>
            </a:br>
            <a:r>
              <a:rPr lang="bg" sz="2700" b="1" i="0" u="none" strike="noStrike" cap="none" dirty="0">
                <a:solidFill>
                  <a:srgbClr val="12856F"/>
                </a:solidFill>
                <a:latin typeface="Arial"/>
                <a:ea typeface="Arial"/>
                <a:cs typeface="Arial"/>
                <a:sym typeface="Arial"/>
              </a:rPr>
              <a:t>в </a:t>
            </a:r>
            <a:r>
              <a:rPr lang="bg-BG" sz="2700" b="1" i="0" u="none" strike="noStrike" cap="none" noProof="0" dirty="0">
                <a:solidFill>
                  <a:srgbClr val="12856F"/>
                </a:solidFill>
                <a:latin typeface="Arial"/>
                <a:ea typeface="Arial"/>
                <a:cs typeface="Arial"/>
                <a:sym typeface="Arial"/>
              </a:rPr>
              <a:t>проектите за опазване на околната </a:t>
            </a:r>
            <a:r>
              <a:rPr lang="ru-RU" sz="2700" b="1" i="0" u="none" strike="noStrike" cap="none" dirty="0">
                <a:solidFill>
                  <a:srgbClr val="12856F"/>
                </a:solidFill>
                <a:latin typeface="Arial"/>
                <a:ea typeface="Arial"/>
                <a:cs typeface="Arial"/>
                <a:sym typeface="Arial"/>
              </a:rPr>
              <a:t>среда и климата</a:t>
            </a:r>
            <a:r>
              <a:rPr lang="bg" sz="2700" b="1" i="0" u="none" strike="noStrike" cap="none" dirty="0">
                <a:solidFill>
                  <a:srgbClr val="12856F"/>
                </a:solidFill>
                <a:latin typeface="Arial"/>
                <a:ea typeface="Arial"/>
                <a:cs typeface="Arial"/>
                <a:sym typeface="Arial"/>
              </a:rPr>
              <a:t>, можем по-добре да защитим обществените средства!</a:t>
            </a:r>
            <a:endParaRPr sz="2700" b="1" i="0" u="none" strike="noStrike" cap="none" dirty="0">
              <a:solidFill>
                <a:srgbClr val="12856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2700" b="1" dirty="0">
              <a:solidFill>
                <a:srgbClr val="12856F"/>
              </a:solidFill>
            </a:endParaRPr>
          </a:p>
          <a:p>
            <a:pPr marL="0" marR="0" lvl="0" indent="0" algn="ctr" rtl="0">
              <a:lnSpc>
                <a:spcPct val="100000"/>
              </a:lnSpc>
              <a:spcBef>
                <a:spcPts val="0"/>
              </a:spcBef>
              <a:spcAft>
                <a:spcPts val="0"/>
              </a:spcAft>
              <a:buClr>
                <a:srgbClr val="000000"/>
              </a:buClr>
              <a:buSzPts val="3000"/>
              <a:buFont typeface="Arial"/>
              <a:buNone/>
            </a:pPr>
            <a:r>
              <a:rPr lang="bg" sz="2700" b="1" i="0" u="none" strike="noStrike" cap="none" dirty="0">
                <a:solidFill>
                  <a:srgbClr val="12856F"/>
                </a:solidFill>
                <a:latin typeface="Arial"/>
                <a:ea typeface="Arial"/>
                <a:cs typeface="Arial"/>
                <a:sym typeface="Arial"/>
              </a:rPr>
              <a:t>Благодарим Ви за ангажираността!</a:t>
            </a:r>
            <a:endParaRPr sz="2700" b="1" i="0" u="none" strike="noStrike" cap="none" dirty="0">
              <a:solidFill>
                <a:srgbClr val="12856F"/>
              </a:solidFill>
              <a:latin typeface="Arial"/>
              <a:ea typeface="Arial"/>
              <a:cs typeface="Arial"/>
              <a:sym typeface="Arial"/>
            </a:endParaRPr>
          </a:p>
        </p:txBody>
      </p:sp>
      <p:pic>
        <p:nvPicPr>
          <p:cNvPr id="218" name="Google Shape;218;g3a7876733d9_0_71" descr="Ein Bild, das Logo, Grafiken, Schrift, Grafikdesign enthält.&#10;&#10;Automatisch generierte Beschreibung"/>
          <p:cNvPicPr preferRelativeResize="0"/>
          <p:nvPr/>
        </p:nvPicPr>
        <p:blipFill rotWithShape="1">
          <a:blip r:embed="rId4">
            <a:alphaModFix/>
          </a:blip>
          <a:srcRect/>
          <a:stretch/>
        </p:blipFill>
        <p:spPr>
          <a:xfrm>
            <a:off x="6487294" y="0"/>
            <a:ext cx="5487563" cy="6858002"/>
          </a:xfrm>
          <a:prstGeom prst="rect">
            <a:avLst/>
          </a:prstGeom>
          <a:noFill/>
          <a:ln>
            <a:noFill/>
          </a:ln>
        </p:spPr>
      </p:pic>
      <p:pic>
        <p:nvPicPr>
          <p:cNvPr id="2" name="Picture 1" descr="A close up of a card&#10;&#10;AI-generated content may be incorrect.">
            <a:extLst>
              <a:ext uri="{FF2B5EF4-FFF2-40B4-BE49-F238E27FC236}">
                <a16:creationId xmlns:a16="http://schemas.microsoft.com/office/drawing/2014/main" id="{99BDB490-6FBE-6550-2FD8-56FFA4ED7504}"/>
              </a:ext>
            </a:extLst>
          </p:cNvPr>
          <p:cNvPicPr>
            <a:picLocks noChangeAspect="1"/>
          </p:cNvPicPr>
          <p:nvPr/>
        </p:nvPicPr>
        <p:blipFill>
          <a:blip r:embed="rId5"/>
          <a:stretch>
            <a:fillRect/>
          </a:stretch>
        </p:blipFill>
        <p:spPr>
          <a:xfrm>
            <a:off x="3234690" y="282290"/>
            <a:ext cx="6332220" cy="1013460"/>
          </a:xfrm>
          <a:prstGeom prst="rect">
            <a:avLst/>
          </a:prstGeom>
        </p:spPr>
      </p:pic>
      <p:pic>
        <p:nvPicPr>
          <p:cNvPr id="3" name="Picture 2" descr="Blue and white text on a black background&#10;&#10;AI-generated content may be incorrect.">
            <a:extLst>
              <a:ext uri="{FF2B5EF4-FFF2-40B4-BE49-F238E27FC236}">
                <a16:creationId xmlns:a16="http://schemas.microsoft.com/office/drawing/2014/main" id="{915E26C7-085D-FF39-5B2E-D79FA96DDCC8}"/>
              </a:ext>
            </a:extLst>
          </p:cNvPr>
          <p:cNvPicPr>
            <a:picLocks noChangeAspect="1"/>
          </p:cNvPicPr>
          <p:nvPr/>
        </p:nvPicPr>
        <p:blipFill>
          <a:blip r:embed="rId6"/>
          <a:stretch>
            <a:fillRect/>
          </a:stretch>
        </p:blipFill>
        <p:spPr>
          <a:xfrm>
            <a:off x="580841" y="457200"/>
            <a:ext cx="2388502" cy="526387"/>
          </a:xfrm>
          <a:prstGeom prst="rect">
            <a:avLst/>
          </a:prstGeom>
        </p:spPr>
      </p:pic>
      <p:sp>
        <p:nvSpPr>
          <p:cNvPr id="4" name="Google Shape;157;g3a812e12007_0_1">
            <a:extLst>
              <a:ext uri="{FF2B5EF4-FFF2-40B4-BE49-F238E27FC236}">
                <a16:creationId xmlns:a16="http://schemas.microsoft.com/office/drawing/2014/main" id="{5F1AC629-851C-EB8E-1DE2-FAEC35A3A57A}"/>
              </a:ext>
            </a:extLst>
          </p:cNvPr>
          <p:cNvSpPr txBox="1"/>
          <p:nvPr/>
        </p:nvSpPr>
        <p:spPr>
          <a:xfrm>
            <a:off x="0" y="6519300"/>
            <a:ext cx="10295100" cy="338700"/>
          </a:xfrm>
          <a:prstGeom prst="rect">
            <a:avLst/>
          </a:prstGeom>
          <a:noFill/>
          <a:ln>
            <a:noFill/>
          </a:ln>
        </p:spPr>
        <p:txBody>
          <a:bodyPr spcFirstLastPara="1" wrap="square" lIns="91425" tIns="91425" rIns="91425" bIns="91425" anchor="t" anchorCtr="0">
            <a:spAutoFit/>
          </a:bodyPr>
          <a:lstStyle/>
          <a:p>
            <a:pPr lvl="0"/>
            <a:r>
              <a:rPr lang="bg" sz="1000" dirty="0">
                <a:solidFill>
                  <a:srgbClr val="404040"/>
                </a:solidFill>
              </a:rPr>
              <a:t>Автори: </a:t>
            </a:r>
            <a:r>
              <a:rPr lang="en-US" sz="1000" dirty="0">
                <a:solidFill>
                  <a:srgbClr val="404040"/>
                </a:solidFill>
              </a:rPr>
              <a:t>Przemysław Ostrowski</a:t>
            </a:r>
            <a:r>
              <a:rPr lang="bg-BG" sz="1000" dirty="0">
                <a:solidFill>
                  <a:srgbClr val="404040"/>
                </a:solidFill>
              </a:rPr>
              <a:t> </a:t>
            </a:r>
            <a:r>
              <a:rPr lang="bg" sz="1000" dirty="0">
                <a:solidFill>
                  <a:srgbClr val="404040"/>
                </a:solidFill>
              </a:rPr>
              <a:t>– експерт по обществени поръчки и </a:t>
            </a:r>
            <a:r>
              <a:rPr lang="en-US" sz="1000" dirty="0">
                <a:solidFill>
                  <a:srgbClr val="404040"/>
                </a:solidFill>
              </a:rPr>
              <a:t>Ewa Paderewska</a:t>
            </a:r>
            <a:r>
              <a:rPr lang="bg" sz="1000" dirty="0">
                <a:solidFill>
                  <a:srgbClr val="404040"/>
                </a:solidFill>
              </a:rPr>
              <a:t> – експерт по адаптация на климата и опазване на околната среда</a:t>
            </a:r>
            <a:endParaRPr sz="1000" dirty="0">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g3a7d4392a52_0_0"/>
          <p:cNvSpPr txBox="1">
            <a:spLocks noGrp="1"/>
          </p:cNvSpPr>
          <p:nvPr>
            <p:ph type="body" idx="2"/>
          </p:nvPr>
        </p:nvSpPr>
        <p:spPr>
          <a:xfrm>
            <a:off x="5461564" y="2917651"/>
            <a:ext cx="6209835" cy="308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bg-BG" sz="1900" b="1" dirty="0">
                <a:solidFill>
                  <a:srgbClr val="12856F"/>
                </a:solidFill>
              </a:rPr>
              <a:t>Стъпка 2 –  Изпълнение на договора</a:t>
            </a:r>
          </a:p>
          <a:p>
            <a:pPr marL="0" lvl="0" indent="0" algn="l" rtl="0">
              <a:lnSpc>
                <a:spcPct val="115000"/>
              </a:lnSpc>
              <a:spcBef>
                <a:spcPts val="0"/>
              </a:spcBef>
              <a:spcAft>
                <a:spcPts val="0"/>
              </a:spcAft>
              <a:buSzPts val="2800"/>
              <a:buNone/>
            </a:pPr>
            <a:endParaRPr lang="bg-BG" sz="1900" b="1" dirty="0">
              <a:solidFill>
                <a:srgbClr val="12856F"/>
              </a:solidFill>
            </a:endParaRPr>
          </a:p>
          <a:p>
            <a:pPr marL="0" lvl="0" indent="0">
              <a:spcBef>
                <a:spcPts val="0"/>
              </a:spcBef>
              <a:buClr>
                <a:schemeClr val="dk1"/>
              </a:buClr>
              <a:buSzPts val="3600"/>
              <a:buNone/>
            </a:pPr>
            <a:r>
              <a:rPr lang="bg-BG" sz="1900" b="1" dirty="0">
                <a:solidFill>
                  <a:srgbClr val="12856F"/>
                </a:solidFill>
              </a:rPr>
              <a:t>Корупционен модел:</a:t>
            </a:r>
          </a:p>
          <a:p>
            <a:pPr marL="0" lvl="0" indent="0" algn="l" rtl="0">
              <a:spcBef>
                <a:spcPts val="0"/>
              </a:spcBef>
              <a:spcAft>
                <a:spcPts val="0"/>
              </a:spcAft>
              <a:buClr>
                <a:schemeClr val="dk1"/>
              </a:buClr>
              <a:buSzPts val="3600"/>
              <a:buFont typeface="Arial"/>
              <a:buNone/>
            </a:pPr>
            <a:r>
              <a:rPr lang="bg-BG" sz="3000" b="1" noProof="0" dirty="0">
                <a:solidFill>
                  <a:srgbClr val="12856F"/>
                </a:solidFill>
              </a:rPr>
              <a:t>Необосновани</a:t>
            </a:r>
            <a:r>
              <a:rPr lang="bg-BG" sz="3000" b="1" dirty="0">
                <a:solidFill>
                  <a:srgbClr val="12856F"/>
                </a:solidFill>
              </a:rPr>
              <a:t> изменения на договора</a:t>
            </a:r>
            <a:endParaRPr lang="bg-BG" sz="3000" b="1"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lang="bg-BG" sz="1600" dirty="0">
              <a:solidFill>
                <a:schemeClr val="dk1"/>
              </a:solidFill>
            </a:endParaRPr>
          </a:p>
          <a:p>
            <a:pPr marL="0" lvl="0" indent="0" algn="l" rtl="0">
              <a:lnSpc>
                <a:spcPct val="115000"/>
              </a:lnSpc>
              <a:spcBef>
                <a:spcPts val="800"/>
              </a:spcBef>
              <a:spcAft>
                <a:spcPts val="0"/>
              </a:spcAft>
              <a:buSzPts val="2800"/>
              <a:buNone/>
            </a:pPr>
            <a:endParaRPr lang="bg-BG" sz="2400" dirty="0">
              <a:solidFill>
                <a:srgbClr val="12856F"/>
              </a:solidFill>
            </a:endParaRPr>
          </a:p>
          <a:p>
            <a:pPr marL="0" lvl="0" indent="0" algn="l" rtl="0">
              <a:lnSpc>
                <a:spcPct val="115000"/>
              </a:lnSpc>
              <a:spcBef>
                <a:spcPts val="800"/>
              </a:spcBef>
              <a:spcAft>
                <a:spcPts val="800"/>
              </a:spcAft>
              <a:buSzPts val="2800"/>
              <a:buNone/>
            </a:pPr>
            <a:endParaRPr lang="bg-BG" sz="2400" dirty="0">
              <a:solidFill>
                <a:srgbClr val="12856F"/>
              </a:solidFill>
            </a:endParaRPr>
          </a:p>
        </p:txBody>
      </p:sp>
      <p:sp>
        <p:nvSpPr>
          <p:cNvPr id="90" name="Google Shape;90;g3a7d4392a52_0_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bg-BG" smtClean="0"/>
              <a:t>2</a:t>
            </a:fld>
            <a:endParaRPr lang="bg-BG" dirty="0"/>
          </a:p>
        </p:txBody>
      </p:sp>
      <p:pic>
        <p:nvPicPr>
          <p:cNvPr id="91" name="Google Shape;91;g3a7d4392a52_0_0"/>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4" name="Google Shape;88;g3a7d4392a52_0_0">
            <a:extLst>
              <a:ext uri="{FF2B5EF4-FFF2-40B4-BE49-F238E27FC236}">
                <a16:creationId xmlns:a16="http://schemas.microsoft.com/office/drawing/2014/main" id="{5B8FE9FA-E1C0-0F18-FDF9-FE963E4F0063}"/>
              </a:ext>
            </a:extLst>
          </p:cNvPr>
          <p:cNvSpPr txBox="1">
            <a:spLocks noGrp="1"/>
          </p:cNvSpPr>
          <p:nvPr>
            <p:ph type="title"/>
          </p:nvPr>
        </p:nvSpPr>
        <p:spPr>
          <a:xfrm>
            <a:off x="609600" y="188640"/>
            <a:ext cx="10972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bg-BG" noProof="0" dirty="0">
                <a:solidFill>
                  <a:srgbClr val="12856F"/>
                </a:solidFill>
              </a:rPr>
              <a:t>Да започваме!</a:t>
            </a:r>
            <a:endParaRPr lang="bg-BG" noProof="0" dirty="0"/>
          </a:p>
        </p:txBody>
      </p:sp>
      <p:pic>
        <p:nvPicPr>
          <p:cNvPr id="5" name="Picture 4">
            <a:extLst>
              <a:ext uri="{FF2B5EF4-FFF2-40B4-BE49-F238E27FC236}">
                <a16:creationId xmlns:a16="http://schemas.microsoft.com/office/drawing/2014/main" id="{E629F109-3B09-AEF8-16E3-B6CD8BFF8157}"/>
              </a:ext>
            </a:extLst>
          </p:cNvPr>
          <p:cNvPicPr>
            <a:picLocks noChangeAspect="1"/>
          </p:cNvPicPr>
          <p:nvPr/>
        </p:nvPicPr>
        <p:blipFill>
          <a:blip r:embed="rId4"/>
          <a:stretch>
            <a:fillRect/>
          </a:stretch>
        </p:blipFill>
        <p:spPr>
          <a:xfrm>
            <a:off x="520600" y="1200150"/>
            <a:ext cx="4346103" cy="5647765"/>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a45da9d7e7_1_330"/>
          <p:cNvSpPr txBox="1">
            <a:spLocks noGrp="1"/>
          </p:cNvSpPr>
          <p:nvPr>
            <p:ph type="title"/>
          </p:nvPr>
        </p:nvSpPr>
        <p:spPr>
          <a:xfrm>
            <a:off x="142381" y="136375"/>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bg" sz="4000" dirty="0">
                <a:solidFill>
                  <a:srgbClr val="12856F"/>
                </a:solidFill>
              </a:rPr>
              <a:t>Стъпка 2 – Изпълнение на договора</a:t>
            </a:r>
            <a:endParaRPr sz="4000" dirty="0">
              <a:solidFill>
                <a:srgbClr val="12856F"/>
              </a:solidFill>
            </a:endParaRPr>
          </a:p>
        </p:txBody>
      </p:sp>
      <p:sp>
        <p:nvSpPr>
          <p:cNvPr id="99" name="Google Shape;99;g3a45da9d7e7_1_330"/>
          <p:cNvSpPr txBox="1">
            <a:spLocks noGrp="1"/>
          </p:cNvSpPr>
          <p:nvPr>
            <p:ph type="sldNum" idx="12"/>
          </p:nvPr>
        </p:nvSpPr>
        <p:spPr>
          <a:xfrm>
            <a:off x="8737600" y="6245225"/>
            <a:ext cx="28449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pic>
        <p:nvPicPr>
          <p:cNvPr id="100" name="Google Shape;100;g3a45da9d7e7_1_330"/>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02" name="Google Shape;102;g3a45da9d7e7_1_330"/>
          <p:cNvSpPr txBox="1"/>
          <p:nvPr/>
        </p:nvSpPr>
        <p:spPr>
          <a:xfrm>
            <a:off x="9191988" y="6519303"/>
            <a:ext cx="3000000" cy="338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1200"/>
              </a:spcBef>
              <a:spcAft>
                <a:spcPts val="1200"/>
              </a:spcAft>
              <a:buNone/>
            </a:pPr>
            <a:r>
              <a:rPr lang="bg" sz="1000">
                <a:solidFill>
                  <a:schemeClr val="lt1"/>
                </a:solidFill>
              </a:rPr>
              <a:t>Източник: Pixabay</a:t>
            </a:r>
            <a:endParaRPr sz="1000">
              <a:solidFill>
                <a:schemeClr val="lt1"/>
              </a:solidFill>
            </a:endParaRPr>
          </a:p>
        </p:txBody>
      </p:sp>
      <p:pic>
        <p:nvPicPr>
          <p:cNvPr id="2" name="Google Shape;101;g3a45da9d7e7_1_330">
            <a:extLst>
              <a:ext uri="{FF2B5EF4-FFF2-40B4-BE49-F238E27FC236}">
                <a16:creationId xmlns:a16="http://schemas.microsoft.com/office/drawing/2014/main" id="{D7E01A97-C4E3-38E9-D102-885C1959A74F}"/>
              </a:ext>
            </a:extLst>
          </p:cNvPr>
          <p:cNvPicPr preferRelativeResize="0"/>
          <p:nvPr/>
        </p:nvPicPr>
        <p:blipFill rotWithShape="1">
          <a:blip r:embed="rId4">
            <a:alphaModFix/>
          </a:blip>
          <a:srcRect l="1244" t="37226" b="37663"/>
          <a:stretch>
            <a:fillRect/>
          </a:stretch>
        </p:blipFill>
        <p:spPr>
          <a:xfrm>
            <a:off x="-1" y="2145350"/>
            <a:ext cx="12191989" cy="4712650"/>
          </a:xfrm>
          <a:prstGeom prst="rect">
            <a:avLst/>
          </a:prstGeom>
          <a:noFill/>
          <a:ln>
            <a:noFill/>
          </a:ln>
        </p:spPr>
      </p:pic>
      <p:sp>
        <p:nvSpPr>
          <p:cNvPr id="3" name="Google Shape;142;g3a8d4f1cfa1_0_0">
            <a:extLst>
              <a:ext uri="{FF2B5EF4-FFF2-40B4-BE49-F238E27FC236}">
                <a16:creationId xmlns:a16="http://schemas.microsoft.com/office/drawing/2014/main" id="{CCD47DA7-65FD-5FFF-55D1-FF020AA5070C}"/>
              </a:ext>
            </a:extLst>
          </p:cNvPr>
          <p:cNvSpPr txBox="1"/>
          <p:nvPr/>
        </p:nvSpPr>
        <p:spPr>
          <a:xfrm>
            <a:off x="203207" y="6444509"/>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bg1"/>
                </a:solidFill>
                <a:latin typeface="Arial"/>
                <a:ea typeface="Arial"/>
                <a:cs typeface="Arial"/>
                <a:sym typeface="Arial"/>
              </a:rPr>
              <a:t>Източник изображение: </a:t>
            </a:r>
            <a:r>
              <a:rPr lang="bg-BG" sz="1000" b="0" i="0" u="none" strike="noStrike" cap="none" noProof="0" dirty="0" err="1">
                <a:solidFill>
                  <a:schemeClr val="bg1"/>
                </a:solidFill>
                <a:latin typeface="Arial"/>
                <a:ea typeface="Arial"/>
                <a:cs typeface="Arial"/>
                <a:sym typeface="Arial"/>
              </a:rPr>
              <a:t>Pixabay</a:t>
            </a:r>
            <a:endParaRPr lang="bg-BG" sz="1000" b="0" i="0" u="none" strike="noStrike" cap="none" noProof="0" dirty="0">
              <a:solidFill>
                <a:schemeClr val="bg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3"/>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08" name="Google Shape;108;p33"/>
          <p:cNvSpPr txBox="1">
            <a:spLocks noGrp="1"/>
          </p:cNvSpPr>
          <p:nvPr>
            <p:ph type="body" idx="2"/>
          </p:nvPr>
        </p:nvSpPr>
        <p:spPr>
          <a:xfrm>
            <a:off x="5749885" y="1865630"/>
            <a:ext cx="6157500" cy="4526100"/>
          </a:xfrm>
          <a:prstGeom prst="rect">
            <a:avLst/>
          </a:prstGeom>
          <a:noFill/>
          <a:ln>
            <a:noFill/>
          </a:ln>
        </p:spPr>
        <p:txBody>
          <a:bodyPr spcFirstLastPara="1" wrap="square" lIns="91425" tIns="45700" rIns="91425" bIns="45700" anchor="t" anchorCtr="0">
            <a:noAutofit/>
          </a:bodyPr>
          <a:lstStyle/>
          <a:p>
            <a:pPr marL="457200" lvl="0" indent="-406400" rtl="0">
              <a:lnSpc>
                <a:spcPct val="100000"/>
              </a:lnSpc>
              <a:spcBef>
                <a:spcPts val="560"/>
              </a:spcBef>
              <a:spcAft>
                <a:spcPts val="0"/>
              </a:spcAft>
              <a:buSzPts val="2800"/>
              <a:buNone/>
            </a:pPr>
            <a:r>
              <a:rPr lang="bg" sz="2000" b="1" u="sng" dirty="0"/>
              <a:t>Ключовите индикатори при този корупционен модел могат да включват:</a:t>
            </a:r>
          </a:p>
          <a:p>
            <a:pPr marL="457200" lvl="0" indent="-406400" rtl="0">
              <a:lnSpc>
                <a:spcPct val="100000"/>
              </a:lnSpc>
              <a:spcBef>
                <a:spcPts val="560"/>
              </a:spcBef>
              <a:spcAft>
                <a:spcPts val="0"/>
              </a:spcAft>
              <a:buSzPts val="2800"/>
              <a:buNone/>
            </a:pPr>
            <a:endParaRPr sz="2000" dirty="0"/>
          </a:p>
          <a:p>
            <a:pPr marL="457200" lvl="0" indent="-355600" rtl="0">
              <a:lnSpc>
                <a:spcPct val="100000"/>
              </a:lnSpc>
              <a:spcBef>
                <a:spcPts val="600"/>
              </a:spcBef>
              <a:spcAft>
                <a:spcPts val="600"/>
              </a:spcAft>
              <a:buSzPts val="2000"/>
              <a:buFont typeface="Arial"/>
              <a:buChar char="•"/>
            </a:pPr>
            <a:r>
              <a:rPr lang="bg" sz="2000" i="1" dirty="0"/>
              <a:t>Многобройни или съществени изменения в договорите </a:t>
            </a:r>
            <a:r>
              <a:rPr lang="bg" sz="2000" dirty="0"/>
              <a:t>(също съгласно клауза 13 от договорите на FIDIC) или удължаване на срока за изпълнение</a:t>
            </a:r>
            <a:endParaRPr sz="2000" dirty="0"/>
          </a:p>
          <a:p>
            <a:pPr marL="457200" lvl="0" indent="-355600" rtl="0">
              <a:lnSpc>
                <a:spcPct val="100000"/>
              </a:lnSpc>
              <a:spcBef>
                <a:spcPts val="600"/>
              </a:spcBef>
              <a:spcAft>
                <a:spcPts val="600"/>
              </a:spcAft>
              <a:buSzPts val="2000"/>
              <a:buFont typeface="Arial"/>
              <a:buChar char="•"/>
            </a:pPr>
            <a:r>
              <a:rPr lang="bg" sz="2000" i="1" dirty="0"/>
              <a:t>Допълнителни работи </a:t>
            </a:r>
            <a:r>
              <a:rPr lang="bg" sz="2000" dirty="0"/>
              <a:t>– „подобрения“ на проекта, които на практита не са необходими за завършване на изпълнението</a:t>
            </a:r>
            <a:endParaRPr sz="2000" dirty="0"/>
          </a:p>
          <a:p>
            <a:pPr marL="457200" lvl="0" indent="-355600" rtl="0">
              <a:lnSpc>
                <a:spcPct val="100000"/>
              </a:lnSpc>
              <a:spcBef>
                <a:spcPts val="600"/>
              </a:spcBef>
              <a:spcAft>
                <a:spcPts val="600"/>
              </a:spcAft>
              <a:buSzPts val="2000"/>
              <a:buFont typeface="Arial"/>
              <a:buChar char="•"/>
            </a:pPr>
            <a:r>
              <a:rPr lang="bg" sz="2000" i="1" dirty="0"/>
              <a:t>Алтернативни/заместващи работи </a:t>
            </a:r>
            <a:r>
              <a:rPr lang="bg" sz="2000" dirty="0"/>
              <a:t>(подменени елементи, съоръжения)</a:t>
            </a:r>
            <a:endParaRPr sz="1800" b="1" dirty="0"/>
          </a:p>
        </p:txBody>
      </p:sp>
      <p:pic>
        <p:nvPicPr>
          <p:cNvPr id="2" name="Google Shape;110;p33">
            <a:extLst>
              <a:ext uri="{FF2B5EF4-FFF2-40B4-BE49-F238E27FC236}">
                <a16:creationId xmlns:a16="http://schemas.microsoft.com/office/drawing/2014/main" id="{006E46AB-9F7B-B53C-10D2-87270FB2D9A8}"/>
              </a:ext>
            </a:extLst>
          </p:cNvPr>
          <p:cNvPicPr preferRelativeResize="0"/>
          <p:nvPr/>
        </p:nvPicPr>
        <p:blipFill rotWithShape="1">
          <a:blip r:embed="rId4">
            <a:alphaModFix/>
          </a:blip>
          <a:srcRect l="-122" t="38993" b="-1259"/>
          <a:stretch>
            <a:fillRect/>
          </a:stretch>
        </p:blipFill>
        <p:spPr>
          <a:xfrm>
            <a:off x="576196" y="1545170"/>
            <a:ext cx="4964289" cy="4720830"/>
          </a:xfrm>
          <a:prstGeom prst="rect">
            <a:avLst/>
          </a:prstGeom>
          <a:noFill/>
          <a:ln>
            <a:noFill/>
          </a:ln>
        </p:spPr>
      </p:pic>
      <p:sp>
        <p:nvSpPr>
          <p:cNvPr id="3" name="Google Shape;199;g38655a01f76_1_89">
            <a:extLst>
              <a:ext uri="{FF2B5EF4-FFF2-40B4-BE49-F238E27FC236}">
                <a16:creationId xmlns:a16="http://schemas.microsoft.com/office/drawing/2014/main" id="{5EA51D79-677F-C8DB-C441-B5B5A376DE35}"/>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
        <p:nvSpPr>
          <p:cNvPr id="4" name="Google Shape;142;g3a8d4f1cfa1_0_0">
            <a:extLst>
              <a:ext uri="{FF2B5EF4-FFF2-40B4-BE49-F238E27FC236}">
                <a16:creationId xmlns:a16="http://schemas.microsoft.com/office/drawing/2014/main" id="{8E9BEA25-88E2-6264-7303-7217563DFF7F}"/>
              </a:ext>
            </a:extLst>
          </p:cNvPr>
          <p:cNvSpPr txBox="1"/>
          <p:nvPr/>
        </p:nvSpPr>
        <p:spPr>
          <a:xfrm>
            <a:off x="3453690" y="6117924"/>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a846672fcd_0_3"/>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18" name="Google Shape;118;g3a846672fcd_0_3"/>
          <p:cNvSpPr txBox="1">
            <a:spLocks noGrp="1"/>
          </p:cNvSpPr>
          <p:nvPr>
            <p:ph type="body" idx="1"/>
          </p:nvPr>
        </p:nvSpPr>
        <p:spPr>
          <a:xfrm>
            <a:off x="609600" y="1484775"/>
            <a:ext cx="6480600" cy="5184600"/>
          </a:xfrm>
          <a:prstGeom prst="rect">
            <a:avLst/>
          </a:prstGeom>
          <a:noFill/>
          <a:ln>
            <a:noFill/>
          </a:ln>
        </p:spPr>
        <p:txBody>
          <a:bodyPr spcFirstLastPara="1" wrap="square" lIns="91425" tIns="45700" rIns="91425" bIns="45700" anchor="t" anchorCtr="0">
            <a:normAutofit fontScale="77500" lnSpcReduction="20000"/>
          </a:bodyPr>
          <a:lstStyle/>
          <a:p>
            <a:pPr lvl="0" indent="-342900" algn="ctr">
              <a:lnSpc>
                <a:spcPct val="115000"/>
              </a:lnSpc>
              <a:spcBef>
                <a:spcPts val="360"/>
              </a:spcBef>
              <a:buSzPct val="90000"/>
              <a:buNone/>
            </a:pPr>
            <a:r>
              <a:rPr lang="bg-BG" sz="2000" b="1" noProof="0" dirty="0"/>
              <a:t>Казус от практиката – ПОЛША</a:t>
            </a:r>
            <a:endParaRPr lang="bg-BG" noProof="0" dirty="0"/>
          </a:p>
          <a:p>
            <a:pPr marL="457200" lvl="0" indent="-342900" algn="ctr" rtl="0">
              <a:lnSpc>
                <a:spcPct val="115000"/>
              </a:lnSpc>
              <a:spcBef>
                <a:spcPts val="1160"/>
              </a:spcBef>
              <a:spcAft>
                <a:spcPts val="0"/>
              </a:spcAft>
              <a:buSzPct val="100000"/>
              <a:buNone/>
            </a:pPr>
            <a:endParaRPr lang="bg-BG" sz="1800" noProof="0" dirty="0">
              <a:solidFill>
                <a:srgbClr val="FF0000"/>
              </a:solidFill>
            </a:endParaRPr>
          </a:p>
          <a:p>
            <a:pPr marL="457200" lvl="0" indent="-342900" algn="ctr" rtl="0">
              <a:lnSpc>
                <a:spcPct val="115000"/>
              </a:lnSpc>
              <a:spcBef>
                <a:spcPts val="1160"/>
              </a:spcBef>
              <a:spcAft>
                <a:spcPts val="0"/>
              </a:spcAft>
              <a:buSzPct val="85714"/>
              <a:buNone/>
            </a:pPr>
            <a:r>
              <a:rPr lang="bg-BG" sz="2100" b="1" noProof="0" dirty="0">
                <a:solidFill>
                  <a:srgbClr val="FF0000"/>
                </a:solidFill>
              </a:rPr>
              <a:t>Модернизация на отоплението на общинска сграда (допълнителни работи)</a:t>
            </a:r>
            <a:endParaRPr lang="bg-BG" sz="2100" noProof="0" dirty="0"/>
          </a:p>
          <a:p>
            <a:pPr marL="457200" lvl="0" indent="-342900" algn="ctr" rtl="0">
              <a:lnSpc>
                <a:spcPct val="115000"/>
              </a:lnSpc>
              <a:spcBef>
                <a:spcPts val="1160"/>
              </a:spcBef>
              <a:spcAft>
                <a:spcPts val="0"/>
              </a:spcAft>
              <a:buSzPct val="85714"/>
              <a:buNone/>
            </a:pPr>
            <a:r>
              <a:rPr lang="bg-BG" sz="2100" noProof="0" dirty="0"/>
              <a:t>въз основа на доклад на Върховната одитна служба на Р. Полша</a:t>
            </a:r>
          </a:p>
          <a:p>
            <a:pPr marL="457200" lvl="0" indent="-342900" algn="ctr" rtl="0">
              <a:lnSpc>
                <a:spcPct val="115000"/>
              </a:lnSpc>
              <a:spcBef>
                <a:spcPts val="1160"/>
              </a:spcBef>
              <a:spcAft>
                <a:spcPts val="0"/>
              </a:spcAft>
              <a:buSzPct val="85714"/>
              <a:buNone/>
            </a:pPr>
            <a:r>
              <a:rPr lang="bg-BG" sz="2100" noProof="0" dirty="0"/>
              <a:t>В приложението към сключените споразумения са описани, наред с други неща, </a:t>
            </a:r>
            <a:r>
              <a:rPr lang="bg-BG" sz="2100" b="1" noProof="0" dirty="0"/>
              <a:t>преоборудването на котелно помещение, нанасянето на нова мазилка в една от сградите и подмяната на подови настилки.</a:t>
            </a:r>
            <a:endParaRPr lang="bg-BG" sz="2100" noProof="0" dirty="0"/>
          </a:p>
          <a:p>
            <a:pPr marL="457200" lvl="0" indent="-342900" algn="ctr" rtl="0">
              <a:lnSpc>
                <a:spcPct val="115000"/>
              </a:lnSpc>
              <a:spcBef>
                <a:spcPts val="1160"/>
              </a:spcBef>
              <a:spcAft>
                <a:spcPts val="0"/>
              </a:spcAft>
              <a:buSzPct val="85714"/>
              <a:buNone/>
            </a:pPr>
            <a:r>
              <a:rPr lang="bg-BG" sz="2100" b="1" noProof="0" dirty="0"/>
              <a:t>Изпълнителят е получил допълнително плащане в размер на най-малко 450 900 PLN (бруто) за тези работи, въпреки че те е трябвало да бъдат извършени по основния договор.</a:t>
            </a:r>
            <a:endParaRPr lang="bg-BG" sz="2100" noProof="0" dirty="0"/>
          </a:p>
          <a:p>
            <a:pPr marL="457200" marR="0" lvl="0" indent="-342900" algn="ctr" defTabSz="914400" rtl="0" eaLnBrk="1" fontAlgn="auto" latinLnBrk="0" hangingPunct="1">
              <a:lnSpc>
                <a:spcPct val="115000"/>
              </a:lnSpc>
              <a:spcBef>
                <a:spcPts val="1160"/>
              </a:spcBef>
              <a:spcAft>
                <a:spcPts val="0"/>
              </a:spcAft>
              <a:buClr>
                <a:srgbClr val="404040"/>
              </a:buClr>
              <a:buSzPts val="1800"/>
              <a:buFont typeface="Arial"/>
              <a:buNone/>
              <a:tabLst/>
              <a:defRPr/>
            </a:pPr>
            <a:r>
              <a:rPr kumimoji="0" lang="bg-BG" sz="1200" b="1" i="0" u="none" strike="noStrike" kern="0" cap="none" spc="0" normalizeH="0" baseline="0" noProof="0" dirty="0">
                <a:ln>
                  <a:noFill/>
                </a:ln>
                <a:solidFill>
                  <a:srgbClr val="404040"/>
                </a:solidFill>
                <a:effectLst/>
                <a:uLnTx/>
                <a:uFillTx/>
                <a:latin typeface="Arial"/>
                <a:cs typeface="Arial"/>
                <a:sym typeface="Arial"/>
              </a:rPr>
              <a:t>Източник: Доклад на Върховната одитна служба на Р. Полша: „ </a:t>
            </a:r>
            <a:r>
              <a:rPr kumimoji="0" lang="bg-BG" sz="1200" b="1" i="0" u="none" strike="noStrike" kern="0" cap="none" spc="0" normalizeH="0" baseline="0" noProof="0" dirty="0" err="1">
                <a:ln>
                  <a:noFill/>
                </a:ln>
                <a:solidFill>
                  <a:srgbClr val="404040"/>
                </a:solidFill>
                <a:effectLst/>
                <a:uLnTx/>
                <a:uFillTx/>
                <a:latin typeface="Arial"/>
                <a:cs typeface="Arial"/>
                <a:sym typeface="Arial"/>
              </a:rPr>
              <a:t>Implementation</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of</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construction</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investments</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by</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the</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Police</a:t>
            </a:r>
            <a:r>
              <a:rPr kumimoji="0" lang="bg-BG" sz="1200" b="1" i="0" u="none" strike="noStrike" kern="0" cap="none" spc="0" normalizeH="0" baseline="0" noProof="0" dirty="0">
                <a:ln>
                  <a:noFill/>
                </a:ln>
                <a:solidFill>
                  <a:srgbClr val="404040"/>
                </a:solidFill>
                <a:effectLst/>
                <a:uLnTx/>
                <a:uFillTx/>
                <a:latin typeface="Arial"/>
                <a:cs typeface="Arial"/>
                <a:sym typeface="Arial"/>
              </a:rPr>
              <a:t>“ LLU.430.2.2023</a:t>
            </a:r>
          </a:p>
          <a:p>
            <a:pPr marL="457200" marR="0" lvl="0" indent="-342900" algn="ctr" defTabSz="914400" rtl="0" eaLnBrk="1" fontAlgn="auto" latinLnBrk="0" hangingPunct="1">
              <a:lnSpc>
                <a:spcPct val="115000"/>
              </a:lnSpc>
              <a:spcBef>
                <a:spcPts val="1160"/>
              </a:spcBef>
              <a:spcAft>
                <a:spcPts val="0"/>
              </a:spcAft>
              <a:buClr>
                <a:srgbClr val="404040"/>
              </a:buClr>
              <a:buSzPts val="1800"/>
              <a:buFont typeface="Arial"/>
              <a:buNone/>
              <a:tabLst/>
              <a:defRPr/>
            </a:pPr>
            <a:r>
              <a:rPr kumimoji="0" lang="bg-BG" sz="1200" b="1" i="0" u="none" strike="noStrike" kern="0" cap="none" spc="0" normalizeH="0" baseline="0" noProof="0" dirty="0" err="1">
                <a:ln>
                  <a:noFill/>
                </a:ln>
                <a:solidFill>
                  <a:srgbClr val="404040"/>
                </a:solidFill>
                <a:effectLst/>
                <a:uLnTx/>
                <a:uFillTx/>
                <a:latin typeface="Arial"/>
                <a:cs typeface="Arial"/>
                <a:sym typeface="Arial"/>
              </a:rPr>
              <a:t>Nr</a:t>
            </a:r>
            <a:r>
              <a:rPr kumimoji="0" lang="bg-BG" sz="1200" b="1" i="0" u="none" strike="noStrike" kern="0" cap="none" spc="0" normalizeH="0" baseline="0" noProof="0" dirty="0">
                <a:ln>
                  <a:noFill/>
                </a:ln>
                <a:solidFill>
                  <a:srgbClr val="404040"/>
                </a:solidFill>
                <a:effectLst/>
                <a:uLnTx/>
                <a:uFillTx/>
                <a:latin typeface="Arial"/>
                <a:cs typeface="Arial"/>
                <a:sym typeface="Arial"/>
              </a:rPr>
              <a:t> </a:t>
            </a:r>
            <a:r>
              <a:rPr kumimoji="0" lang="bg-BG" sz="1200" b="1" i="0" u="none" strike="noStrike" kern="0" cap="none" spc="0" normalizeH="0" baseline="0" noProof="0" dirty="0" err="1">
                <a:ln>
                  <a:noFill/>
                </a:ln>
                <a:solidFill>
                  <a:srgbClr val="404040"/>
                </a:solidFill>
                <a:effectLst/>
                <a:uLnTx/>
                <a:uFillTx/>
                <a:latin typeface="Arial"/>
                <a:cs typeface="Arial"/>
                <a:sym typeface="Arial"/>
              </a:rPr>
              <a:t>ewid</a:t>
            </a:r>
            <a:r>
              <a:rPr kumimoji="0" lang="bg-BG" sz="1200" b="1" i="0" u="none" strike="noStrike" kern="0" cap="none" spc="0" normalizeH="0" baseline="0" noProof="0" dirty="0">
                <a:ln>
                  <a:noFill/>
                </a:ln>
                <a:solidFill>
                  <a:srgbClr val="404040"/>
                </a:solidFill>
                <a:effectLst/>
                <a:uLnTx/>
                <a:uFillTx/>
                <a:latin typeface="Arial"/>
                <a:cs typeface="Arial"/>
                <a:sym typeface="Arial"/>
              </a:rPr>
              <a:t>. 109/2023/P/23/066/LLU</a:t>
            </a:r>
          </a:p>
        </p:txBody>
      </p:sp>
      <p:sp>
        <p:nvSpPr>
          <p:cNvPr id="121" name="Google Shape;121;g3a846672fcd_0_3"/>
          <p:cNvSpPr txBox="1"/>
          <p:nvPr/>
        </p:nvSpPr>
        <p:spPr>
          <a:xfrm>
            <a:off x="7690981" y="6206278"/>
            <a:ext cx="4000207" cy="361607"/>
          </a:xfrm>
          <a:prstGeom prst="rect">
            <a:avLst/>
          </a:prstGeom>
          <a:noFill/>
          <a:ln>
            <a:noFill/>
          </a:ln>
        </p:spPr>
        <p:txBody>
          <a:bodyPr spcFirstLastPara="1" wrap="square" lIns="91425" tIns="91425" rIns="91425" bIns="91425" anchor="t" anchorCtr="0">
            <a:spAutoFit/>
          </a:bodyPr>
          <a:lstStyle/>
          <a:p>
            <a:pPr marL="0" lvl="0" indent="0" algn="r" rtl="0">
              <a:lnSpc>
                <a:spcPct val="115000"/>
              </a:lnSpc>
              <a:buNone/>
            </a:pPr>
            <a:r>
              <a:rPr lang="bg-BG" sz="1000" noProof="0" dirty="0">
                <a:solidFill>
                  <a:srgbClr val="404040"/>
                </a:solidFill>
              </a:rPr>
              <a:t>Източник изображение: генерирано от изкуствен интелект</a:t>
            </a:r>
          </a:p>
        </p:txBody>
      </p:sp>
      <p:pic>
        <p:nvPicPr>
          <p:cNvPr id="2" name="Google Shape;120;g3a846672fcd_0_3">
            <a:extLst>
              <a:ext uri="{FF2B5EF4-FFF2-40B4-BE49-F238E27FC236}">
                <a16:creationId xmlns:a16="http://schemas.microsoft.com/office/drawing/2014/main" id="{2D1707E7-2A4E-2395-ED52-7E966D383AD8}"/>
              </a:ext>
            </a:extLst>
          </p:cNvPr>
          <p:cNvPicPr preferRelativeResize="0"/>
          <p:nvPr/>
        </p:nvPicPr>
        <p:blipFill>
          <a:blip r:embed="rId4">
            <a:alphaModFix/>
          </a:blip>
          <a:stretch>
            <a:fillRect/>
          </a:stretch>
        </p:blipFill>
        <p:spPr>
          <a:xfrm>
            <a:off x="7436019" y="2053379"/>
            <a:ext cx="4255189" cy="4152901"/>
          </a:xfrm>
          <a:prstGeom prst="rect">
            <a:avLst/>
          </a:prstGeom>
          <a:noFill/>
          <a:ln>
            <a:noFill/>
          </a:ln>
        </p:spPr>
      </p:pic>
      <p:sp>
        <p:nvSpPr>
          <p:cNvPr id="3" name="Google Shape;199;g38655a01f76_1_89">
            <a:extLst>
              <a:ext uri="{FF2B5EF4-FFF2-40B4-BE49-F238E27FC236}">
                <a16:creationId xmlns:a16="http://schemas.microsoft.com/office/drawing/2014/main" id="{E74892FA-E671-9F36-C087-876075AC43AC}"/>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bg-BG" sz="3400" noProof="0" dirty="0">
                <a:solidFill>
                  <a:srgbClr val="12856F"/>
                </a:solidFill>
              </a:rPr>
            </a:br>
            <a:r>
              <a:rPr lang="bg-BG" sz="2500" noProof="0" dirty="0">
                <a:solidFill>
                  <a:srgbClr val="12856F"/>
                </a:solidFill>
              </a:rPr>
              <a:t>Стъпка 2 – Изпълнение на договора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3a846672fcd_0_11"/>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28" name="Google Shape;128;g3a846672fcd_0_11"/>
          <p:cNvSpPr txBox="1">
            <a:spLocks noGrp="1"/>
          </p:cNvSpPr>
          <p:nvPr>
            <p:ph type="body" idx="1"/>
          </p:nvPr>
        </p:nvSpPr>
        <p:spPr>
          <a:xfrm>
            <a:off x="606113" y="1558050"/>
            <a:ext cx="7427100" cy="4651200"/>
          </a:xfrm>
          <a:prstGeom prst="rect">
            <a:avLst/>
          </a:prstGeom>
          <a:noFill/>
          <a:ln>
            <a:noFill/>
          </a:ln>
        </p:spPr>
        <p:txBody>
          <a:bodyPr spcFirstLastPara="1" wrap="square" lIns="91425" tIns="45700" rIns="91425" bIns="45700" anchor="t" anchorCtr="0">
            <a:noAutofit/>
          </a:bodyPr>
          <a:lstStyle/>
          <a:p>
            <a:pPr lvl="0" indent="-342900" algn="ctr">
              <a:lnSpc>
                <a:spcPct val="115000"/>
              </a:lnSpc>
              <a:spcBef>
                <a:spcPts val="360"/>
              </a:spcBef>
              <a:buSzPts val="1800"/>
              <a:buNone/>
            </a:pPr>
            <a:r>
              <a:rPr lang="ru-RU" sz="1800" b="1" dirty="0"/>
              <a:t>Казус от </a:t>
            </a:r>
            <a:r>
              <a:rPr lang="bg-BG" sz="1800" b="1" dirty="0"/>
              <a:t>практиката </a:t>
            </a:r>
            <a:r>
              <a:rPr lang="bg" sz="1800" b="1" dirty="0"/>
              <a:t>– ПОЛША</a:t>
            </a:r>
            <a:endParaRPr sz="1800" dirty="0"/>
          </a:p>
          <a:p>
            <a:pPr marL="457200" lvl="0" indent="-342900" algn="ctr" rtl="0">
              <a:lnSpc>
                <a:spcPct val="115000"/>
              </a:lnSpc>
              <a:spcBef>
                <a:spcPts val="1160"/>
              </a:spcBef>
              <a:spcAft>
                <a:spcPts val="0"/>
              </a:spcAft>
              <a:buSzPts val="1800"/>
              <a:buNone/>
            </a:pPr>
            <a:endParaRPr sz="1800" b="1" dirty="0">
              <a:solidFill>
                <a:srgbClr val="FF0000"/>
              </a:solidFill>
            </a:endParaRPr>
          </a:p>
          <a:p>
            <a:pPr lvl="0" indent="-342900" algn="ctr">
              <a:lnSpc>
                <a:spcPct val="115000"/>
              </a:lnSpc>
              <a:spcBef>
                <a:spcPts val="1160"/>
              </a:spcBef>
              <a:buSzPts val="1800"/>
              <a:buNone/>
            </a:pPr>
            <a:r>
              <a:rPr lang="bg-BG" sz="1800" b="1" dirty="0">
                <a:solidFill>
                  <a:srgbClr val="FF0000"/>
                </a:solidFill>
              </a:rPr>
              <a:t>Модернизация на отоплението</a:t>
            </a:r>
            <a:r>
              <a:rPr lang="bg" sz="1800" b="1" dirty="0">
                <a:solidFill>
                  <a:srgbClr val="FF0000"/>
                </a:solidFill>
              </a:rPr>
              <a:t> на общинска сграда (допълнителни работи)</a:t>
            </a:r>
            <a:endParaRPr sz="1800" dirty="0"/>
          </a:p>
          <a:p>
            <a:pPr lvl="0" indent="-342900" algn="ctr">
              <a:lnSpc>
                <a:spcPct val="115000"/>
              </a:lnSpc>
              <a:spcBef>
                <a:spcPts val="1160"/>
              </a:spcBef>
              <a:buSzPts val="1800"/>
              <a:buNone/>
            </a:pPr>
            <a:r>
              <a:rPr lang="bg" sz="1800" dirty="0"/>
              <a:t>въз основа на доклад на </a:t>
            </a:r>
            <a:r>
              <a:rPr lang="bg-BG" sz="1800" dirty="0"/>
              <a:t>Върховната одитна служба на Р. Полша</a:t>
            </a:r>
            <a:endParaRPr sz="1800" dirty="0"/>
          </a:p>
          <a:p>
            <a:pPr marL="457200" lvl="0" indent="-342900" algn="ctr" rtl="0">
              <a:lnSpc>
                <a:spcPct val="115000"/>
              </a:lnSpc>
              <a:spcBef>
                <a:spcPts val="1160"/>
              </a:spcBef>
              <a:spcAft>
                <a:spcPts val="0"/>
              </a:spcAft>
              <a:buSzPts val="1800"/>
              <a:buNone/>
            </a:pPr>
            <a:r>
              <a:rPr lang="bg" sz="1800" dirty="0"/>
              <a:t>Неначисляване и неплащане на договорни неустойки от изпълнителя в общ размер на най-малко 3,3 милиона </a:t>
            </a:r>
            <a:r>
              <a:rPr lang="en-US" sz="1800" dirty="0"/>
              <a:t>PLN</a:t>
            </a:r>
            <a:r>
              <a:rPr lang="bg" sz="1800" dirty="0"/>
              <a:t>.</a:t>
            </a:r>
            <a:endParaRPr sz="1800" dirty="0"/>
          </a:p>
          <a:p>
            <a:pPr marL="457200" lvl="0" indent="-342900" algn="ctr" rtl="0">
              <a:lnSpc>
                <a:spcPct val="115000"/>
              </a:lnSpc>
              <a:spcBef>
                <a:spcPts val="1160"/>
              </a:spcBef>
              <a:spcAft>
                <a:spcPts val="0"/>
              </a:spcAft>
              <a:buSzPts val="1800"/>
              <a:buNone/>
            </a:pPr>
            <a:r>
              <a:rPr lang="bg" sz="1800" dirty="0"/>
              <a:t>В този случай договорните неустойки е трябвало дори да надхвърлят 7,4 милиона </a:t>
            </a:r>
            <a:r>
              <a:rPr lang="en-US" sz="1800" dirty="0"/>
              <a:t>PLN</a:t>
            </a:r>
            <a:r>
              <a:rPr lang="bg" sz="1800" dirty="0"/>
              <a:t>. </a:t>
            </a:r>
            <a:r>
              <a:rPr lang="bg" sz="1800" b="1" dirty="0"/>
              <a:t>Липсата на начислени и събрани нуестойки е в ущърб на държавната хазна</a:t>
            </a:r>
            <a:endParaRPr sz="1800" b="1" dirty="0"/>
          </a:p>
          <a:p>
            <a:pPr lvl="0" indent="-342900" algn="ctr">
              <a:lnSpc>
                <a:spcPct val="115000"/>
              </a:lnSpc>
              <a:spcBef>
                <a:spcPts val="1160"/>
              </a:spcBef>
              <a:buSzPts val="1800"/>
              <a:buNone/>
            </a:pPr>
            <a:r>
              <a:rPr lang="bg" sz="1200" b="1" dirty="0"/>
              <a:t>Източник: Доклад на </a:t>
            </a:r>
            <a:r>
              <a:rPr lang="bg-BG" sz="1200" b="1" noProof="0" dirty="0"/>
              <a:t>Върховната одитна служба на Р. Полша</a:t>
            </a:r>
            <a:r>
              <a:rPr lang="bg" sz="1200" b="1" dirty="0"/>
              <a:t>: „</a:t>
            </a:r>
            <a:r>
              <a:rPr lang="en-US" sz="1200" b="1" dirty="0"/>
              <a:t> Implementation of construction investments by the Police</a:t>
            </a:r>
            <a:r>
              <a:rPr lang="bg" sz="1200" b="1" dirty="0"/>
              <a:t>“ LLU.430.2.2023</a:t>
            </a:r>
            <a:endParaRPr sz="1200" b="1" dirty="0"/>
          </a:p>
          <a:p>
            <a:pPr marL="457200" lvl="0" indent="-342900" algn="ctr" rtl="0">
              <a:lnSpc>
                <a:spcPct val="115000"/>
              </a:lnSpc>
              <a:spcBef>
                <a:spcPts val="1160"/>
              </a:spcBef>
              <a:spcAft>
                <a:spcPts val="0"/>
              </a:spcAft>
              <a:buSzPts val="1800"/>
              <a:buNone/>
            </a:pPr>
            <a:r>
              <a:rPr lang="bg" sz="1200" b="1" dirty="0"/>
              <a:t>Nr ewid. 109/2023/P/23/066/LLU</a:t>
            </a:r>
            <a:endParaRPr sz="1200" b="1" dirty="0"/>
          </a:p>
        </p:txBody>
      </p:sp>
      <p:sp>
        <p:nvSpPr>
          <p:cNvPr id="130" name="Google Shape;130;g3a846672fcd_0_11"/>
          <p:cNvSpPr txBox="1">
            <a:spLocks noGrp="1"/>
          </p:cNvSpPr>
          <p:nvPr>
            <p:ph type="sldNum" idx="12"/>
          </p:nvPr>
        </p:nvSpPr>
        <p:spPr>
          <a:xfrm>
            <a:off x="8563698" y="5312350"/>
            <a:ext cx="2844900" cy="47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400"/>
              <a:buFont typeface="Arial"/>
              <a:buNone/>
            </a:pPr>
            <a:r>
              <a:rPr lang="bg" sz="1100" dirty="0">
                <a:solidFill>
                  <a:srgbClr val="404040"/>
                </a:solidFill>
              </a:rPr>
              <a:t>Източник изображение: www.nik.gov.pl</a:t>
            </a:r>
            <a:endParaRPr sz="1100" dirty="0">
              <a:solidFill>
                <a:srgbClr val="404040"/>
              </a:solidFill>
            </a:endParaRPr>
          </a:p>
          <a:p>
            <a:pPr marL="0" lvl="0" indent="0" algn="ctr" rtl="0">
              <a:spcBef>
                <a:spcPts val="0"/>
              </a:spcBef>
              <a:spcAft>
                <a:spcPts val="0"/>
              </a:spcAft>
              <a:buClr>
                <a:schemeClr val="dk1"/>
              </a:buClr>
              <a:buSzPts val="1100"/>
              <a:buFont typeface="Arial"/>
              <a:buNone/>
            </a:pPr>
            <a:endParaRPr sz="1100" dirty="0">
              <a:solidFill>
                <a:srgbClr val="404040"/>
              </a:solidFill>
            </a:endParaRPr>
          </a:p>
          <a:p>
            <a:pPr marL="0" lvl="0" indent="0" algn="ctr" rtl="0">
              <a:spcBef>
                <a:spcPts val="0"/>
              </a:spcBef>
              <a:spcAft>
                <a:spcPts val="0"/>
              </a:spcAft>
              <a:buClr>
                <a:schemeClr val="dk1"/>
              </a:buClr>
              <a:buSzPts val="1100"/>
              <a:buFont typeface="Arial"/>
              <a:buNone/>
            </a:pPr>
            <a:endParaRPr dirty="0">
              <a:solidFill>
                <a:srgbClr val="404040"/>
              </a:solidFill>
            </a:endParaRPr>
          </a:p>
        </p:txBody>
      </p:sp>
      <p:pic>
        <p:nvPicPr>
          <p:cNvPr id="2" name="Google Shape;129;g3a846672fcd_0_11">
            <a:extLst>
              <a:ext uri="{FF2B5EF4-FFF2-40B4-BE49-F238E27FC236}">
                <a16:creationId xmlns:a16="http://schemas.microsoft.com/office/drawing/2014/main" id="{318187CA-A751-C4A3-6AF1-536193BBF3C0}"/>
              </a:ext>
            </a:extLst>
          </p:cNvPr>
          <p:cNvPicPr preferRelativeResize="0"/>
          <p:nvPr/>
        </p:nvPicPr>
        <p:blipFill>
          <a:blip r:embed="rId4">
            <a:alphaModFix/>
          </a:blip>
          <a:stretch>
            <a:fillRect/>
          </a:stretch>
        </p:blipFill>
        <p:spPr>
          <a:xfrm>
            <a:off x="8289448" y="2400300"/>
            <a:ext cx="3393400" cy="2912050"/>
          </a:xfrm>
          <a:prstGeom prst="rect">
            <a:avLst/>
          </a:prstGeom>
          <a:noFill/>
          <a:ln>
            <a:noFill/>
          </a:ln>
        </p:spPr>
      </p:pic>
      <p:sp>
        <p:nvSpPr>
          <p:cNvPr id="3" name="Google Shape;199;g38655a01f76_1_89">
            <a:extLst>
              <a:ext uri="{FF2B5EF4-FFF2-40B4-BE49-F238E27FC236}">
                <a16:creationId xmlns:a16="http://schemas.microsoft.com/office/drawing/2014/main" id="{9312625E-5CF0-69CF-A1AF-79633586F881}"/>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3a846672fcd_0_16"/>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36" name="Google Shape;136;g3a846672fcd_0_16"/>
          <p:cNvSpPr txBox="1"/>
          <p:nvPr/>
        </p:nvSpPr>
        <p:spPr>
          <a:xfrm>
            <a:off x="329775" y="257215"/>
            <a:ext cx="10972800" cy="1143000"/>
          </a:xfrm>
          <a:prstGeom prst="rect">
            <a:avLst/>
          </a:prstGeom>
          <a:noFill/>
          <a:ln>
            <a:noFill/>
          </a:ln>
        </p:spPr>
        <p:txBody>
          <a:bodyPr spcFirstLastPara="1" wrap="square" lIns="91425" tIns="45700" rIns="91425" bIns="45700" anchor="ctr" anchorCtr="0">
            <a:noAutofit/>
          </a:bodyPr>
          <a:lstStyle/>
          <a:p>
            <a:pPr marL="457200" lvl="0" indent="-342900" algn="ctr" rtl="0">
              <a:spcBef>
                <a:spcPts val="1160"/>
              </a:spcBef>
              <a:spcAft>
                <a:spcPts val="0"/>
              </a:spcAft>
              <a:buClr>
                <a:schemeClr val="dk1"/>
              </a:buClr>
              <a:buSzPts val="1800"/>
              <a:buFont typeface="Arial"/>
              <a:buNone/>
            </a:pPr>
            <a:r>
              <a:rPr lang="bg" sz="4400" dirty="0">
                <a:solidFill>
                  <a:srgbClr val="12856F"/>
                </a:solidFill>
              </a:rPr>
              <a:t>Допълнителни работи и договорни неустойки</a:t>
            </a:r>
            <a:endParaRPr sz="4400" dirty="0">
              <a:solidFill>
                <a:srgbClr val="12856F"/>
              </a:solidFill>
            </a:endParaRPr>
          </a:p>
          <a:p>
            <a:pPr marL="0" marR="0" lvl="0" indent="0" algn="l" rtl="0">
              <a:lnSpc>
                <a:spcPct val="115000"/>
              </a:lnSpc>
              <a:spcBef>
                <a:spcPts val="0"/>
              </a:spcBef>
              <a:spcAft>
                <a:spcPts val="800"/>
              </a:spcAft>
              <a:buClr>
                <a:srgbClr val="000000"/>
              </a:buClr>
              <a:buSzPts val="3000"/>
              <a:buFont typeface="Arial"/>
              <a:buNone/>
            </a:pPr>
            <a:endParaRPr sz="1200" b="0" i="0" u="none" strike="noStrike" cap="none" dirty="0">
              <a:solidFill>
                <a:srgbClr val="12856F"/>
              </a:solidFill>
              <a:latin typeface="Arial"/>
              <a:ea typeface="Arial"/>
              <a:cs typeface="Arial"/>
              <a:sym typeface="Arial"/>
            </a:endParaRPr>
          </a:p>
        </p:txBody>
      </p:sp>
      <p:sp>
        <p:nvSpPr>
          <p:cNvPr id="137" name="Google Shape;137;g3a846672fcd_0_16"/>
          <p:cNvSpPr txBox="1">
            <a:spLocks noGrp="1"/>
          </p:cNvSpPr>
          <p:nvPr>
            <p:ph type="body" idx="1"/>
          </p:nvPr>
        </p:nvSpPr>
        <p:spPr>
          <a:xfrm>
            <a:off x="-37575" y="1171625"/>
            <a:ext cx="11707500" cy="270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60"/>
              </a:spcBef>
              <a:spcAft>
                <a:spcPts val="0"/>
              </a:spcAft>
              <a:buSzPts val="1800"/>
              <a:buNone/>
            </a:pPr>
            <a:endParaRPr sz="1500" b="1" dirty="0">
              <a:solidFill>
                <a:srgbClr val="FF0000"/>
              </a:solidFill>
            </a:endParaRPr>
          </a:p>
          <a:p>
            <a:pPr marL="457200" lvl="0" indent="-342900" algn="ctr" rtl="0">
              <a:lnSpc>
                <a:spcPct val="100000"/>
              </a:lnSpc>
              <a:spcBef>
                <a:spcPts val="0"/>
              </a:spcBef>
              <a:spcAft>
                <a:spcPts val="0"/>
              </a:spcAft>
              <a:buSzPts val="1800"/>
              <a:buNone/>
            </a:pPr>
            <a:r>
              <a:rPr lang="bg" sz="2000" b="1" dirty="0"/>
              <a:t>Как да ги открием?</a:t>
            </a:r>
            <a:endParaRPr sz="2000" dirty="0"/>
          </a:p>
          <a:p>
            <a:pPr marL="457200" lvl="0" indent="-342900" algn="ctr" rtl="0">
              <a:lnSpc>
                <a:spcPct val="100000"/>
              </a:lnSpc>
              <a:spcBef>
                <a:spcPts val="1160"/>
              </a:spcBef>
              <a:spcAft>
                <a:spcPts val="0"/>
              </a:spcAft>
              <a:buSzPts val="1800"/>
              <a:buNone/>
            </a:pPr>
            <a:r>
              <a:rPr lang="bg" sz="1500" b="1" dirty="0"/>
              <a:t>1. </a:t>
            </a:r>
            <a:r>
              <a:rPr lang="bg" sz="1500" dirty="0"/>
              <a:t>Проверете обявлението за изменение на договора (ОВ на ЕС или РОП)</a:t>
            </a:r>
            <a:endParaRPr sz="1500" dirty="0"/>
          </a:p>
          <a:p>
            <a:pPr marL="457200" lvl="0" indent="-342900" algn="ctr" rtl="0">
              <a:lnSpc>
                <a:spcPct val="100000"/>
              </a:lnSpc>
              <a:spcBef>
                <a:spcPts val="1160"/>
              </a:spcBef>
              <a:spcAft>
                <a:spcPts val="0"/>
              </a:spcAft>
              <a:buSzPts val="1800"/>
              <a:buNone/>
            </a:pPr>
            <a:r>
              <a:rPr lang="bg" sz="1500" b="1" dirty="0"/>
              <a:t>2. </a:t>
            </a:r>
            <a:r>
              <a:rPr lang="bg" sz="1500" dirty="0"/>
              <a:t>Знаейки стойността на договора, изчислете процента, с който стойността на договора е била увеличена</a:t>
            </a:r>
            <a:endParaRPr sz="1500" b="1" dirty="0"/>
          </a:p>
          <a:p>
            <a:pPr marL="457200" lvl="0" indent="-342900" algn="ctr" rtl="0">
              <a:lnSpc>
                <a:spcPct val="100000"/>
              </a:lnSpc>
              <a:spcBef>
                <a:spcPts val="1160"/>
              </a:spcBef>
              <a:spcAft>
                <a:spcPts val="0"/>
              </a:spcAft>
              <a:buSzPts val="1800"/>
              <a:buNone/>
            </a:pPr>
            <a:r>
              <a:rPr lang="bg" sz="1500" b="1" dirty="0"/>
              <a:t>3. </a:t>
            </a:r>
            <a:r>
              <a:rPr lang="bg" sz="1500" dirty="0"/>
              <a:t>Може да използвате специализирани издания и бази данни за за намерите пазарните цени на материали, труд и оборудване (за Полша, например: SEKOCENBUD, INTERCENBUD, ORGBUD)</a:t>
            </a:r>
            <a:endParaRPr sz="1500" dirty="0"/>
          </a:p>
          <a:p>
            <a:pPr marL="457200" lvl="0" indent="-342900" algn="ctr" rtl="0">
              <a:lnSpc>
                <a:spcPct val="100000"/>
              </a:lnSpc>
              <a:spcBef>
                <a:spcPts val="1160"/>
              </a:spcBef>
              <a:spcAft>
                <a:spcPts val="0"/>
              </a:spcAft>
              <a:buSzPts val="1800"/>
              <a:buNone/>
            </a:pPr>
            <a:r>
              <a:rPr lang="bg" sz="1500" dirty="0"/>
              <a:t>4.</a:t>
            </a:r>
            <a:r>
              <a:rPr lang="bg" sz="1500" b="1" dirty="0"/>
              <a:t> </a:t>
            </a:r>
            <a:r>
              <a:rPr lang="bg" sz="1500" dirty="0"/>
              <a:t>Проверете договорните клаузи по отношение на неустойките</a:t>
            </a:r>
            <a:endParaRPr sz="1500" b="1" dirty="0"/>
          </a:p>
          <a:p>
            <a:pPr marL="457200" lvl="0" indent="-342900" algn="ctr" rtl="0">
              <a:lnSpc>
                <a:spcPct val="100000"/>
              </a:lnSpc>
              <a:spcBef>
                <a:spcPts val="1160"/>
              </a:spcBef>
              <a:spcAft>
                <a:spcPts val="800"/>
              </a:spcAft>
              <a:buSzPts val="1800"/>
              <a:buNone/>
            </a:pPr>
            <a:r>
              <a:rPr lang="bg" sz="1500" b="1" dirty="0"/>
              <a:t>5. </a:t>
            </a:r>
            <a:r>
              <a:rPr lang="bg" sz="1500" dirty="0"/>
              <a:t>Посещение на място (изискват се професионални технически познания)</a:t>
            </a:r>
            <a:endParaRPr sz="1500" dirty="0"/>
          </a:p>
        </p:txBody>
      </p:sp>
      <p:pic>
        <p:nvPicPr>
          <p:cNvPr id="2" name="Google Shape;138;g3a846672fcd_0_16">
            <a:extLst>
              <a:ext uri="{FF2B5EF4-FFF2-40B4-BE49-F238E27FC236}">
                <a16:creationId xmlns:a16="http://schemas.microsoft.com/office/drawing/2014/main" id="{34984E43-5201-368B-E218-6939F22F6F8E}"/>
              </a:ext>
            </a:extLst>
          </p:cNvPr>
          <p:cNvPicPr preferRelativeResize="0"/>
          <p:nvPr/>
        </p:nvPicPr>
        <p:blipFill rotWithShape="1">
          <a:blip r:embed="rId4">
            <a:alphaModFix/>
          </a:blip>
          <a:srcRect l="859" t="23519" b="8894"/>
          <a:stretch>
            <a:fillRect/>
          </a:stretch>
        </p:blipFill>
        <p:spPr>
          <a:xfrm>
            <a:off x="0" y="4156800"/>
            <a:ext cx="12192001" cy="2701200"/>
          </a:xfrm>
          <a:prstGeom prst="rect">
            <a:avLst/>
          </a:prstGeom>
          <a:noFill/>
          <a:ln>
            <a:noFill/>
          </a:ln>
        </p:spPr>
      </p:pic>
      <p:sp>
        <p:nvSpPr>
          <p:cNvPr id="3" name="Google Shape;142;g3a8d4f1cfa1_0_0">
            <a:extLst>
              <a:ext uri="{FF2B5EF4-FFF2-40B4-BE49-F238E27FC236}">
                <a16:creationId xmlns:a16="http://schemas.microsoft.com/office/drawing/2014/main" id="{5E4C84E6-F446-E86C-AF8D-353F2E6CE3C2}"/>
              </a:ext>
            </a:extLst>
          </p:cNvPr>
          <p:cNvSpPr txBox="1"/>
          <p:nvPr/>
        </p:nvSpPr>
        <p:spPr>
          <a:xfrm>
            <a:off x="203207" y="6444509"/>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bg1"/>
                </a:solidFill>
                <a:latin typeface="Arial"/>
                <a:ea typeface="Arial"/>
                <a:cs typeface="Arial"/>
                <a:sym typeface="Arial"/>
              </a:rPr>
              <a:t>Източник изображение: </a:t>
            </a:r>
            <a:r>
              <a:rPr lang="bg-BG" sz="1000" b="0" i="0" u="none" strike="noStrike" cap="none" noProof="0" dirty="0" err="1">
                <a:solidFill>
                  <a:schemeClr val="bg1"/>
                </a:solidFill>
                <a:latin typeface="Arial"/>
                <a:ea typeface="Arial"/>
                <a:cs typeface="Arial"/>
                <a:sym typeface="Arial"/>
              </a:rPr>
              <a:t>Pixabay</a:t>
            </a:r>
            <a:endParaRPr lang="bg-BG" sz="1000" b="0" i="0" u="none" strike="noStrike" cap="none" noProof="0" dirty="0">
              <a:solidFill>
                <a:schemeClr val="bg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g3a846672fcd_0_21"/>
          <p:cNvSpPr txBox="1">
            <a:spLocks noGrp="1"/>
          </p:cNvSpPr>
          <p:nvPr>
            <p:ph type="body" idx="1"/>
          </p:nvPr>
        </p:nvSpPr>
        <p:spPr>
          <a:xfrm>
            <a:off x="5399775" y="1400225"/>
            <a:ext cx="6252600" cy="5184600"/>
          </a:xfrm>
          <a:prstGeom prst="rect">
            <a:avLst/>
          </a:prstGeom>
          <a:noFill/>
          <a:ln>
            <a:noFill/>
          </a:ln>
        </p:spPr>
        <p:txBody>
          <a:bodyPr spcFirstLastPara="1" wrap="square" lIns="91425" tIns="45700" rIns="91425" bIns="45700" anchor="t" anchorCtr="0">
            <a:noAutofit/>
          </a:bodyPr>
          <a:lstStyle/>
          <a:p>
            <a:pPr marL="457200" lvl="0" indent="-342900" algn="ctr" rtl="0">
              <a:lnSpc>
                <a:spcPct val="115000"/>
              </a:lnSpc>
              <a:spcBef>
                <a:spcPts val="0"/>
              </a:spcBef>
              <a:spcAft>
                <a:spcPts val="0"/>
              </a:spcAft>
              <a:buSzPct val="76333"/>
              <a:buNone/>
            </a:pPr>
            <a:r>
              <a:rPr lang="ru-RU" sz="1500" b="1" dirty="0"/>
              <a:t>Индикации за риск по </a:t>
            </a:r>
            <a:r>
              <a:rPr lang="bg-BG" sz="1500" b="1" noProof="0" dirty="0"/>
              <a:t>време</a:t>
            </a:r>
            <a:r>
              <a:rPr lang="ru-RU" sz="1500" b="1" dirty="0"/>
              <a:t> на </a:t>
            </a:r>
            <a:r>
              <a:rPr lang="bg-BG" sz="1500" b="1" noProof="0" dirty="0"/>
              <a:t>етапа</a:t>
            </a:r>
            <a:r>
              <a:rPr lang="ru-RU" sz="1500" b="1" dirty="0"/>
              <a:t> </a:t>
            </a:r>
            <a:r>
              <a:rPr lang="bg" sz="1500" b="1" dirty="0"/>
              <a:t>на изпълнение на договора</a:t>
            </a:r>
            <a:endParaRPr sz="1500" b="1" dirty="0"/>
          </a:p>
          <a:p>
            <a:pPr marL="457200" lvl="0" indent="-342900" algn="ctr" rtl="0">
              <a:lnSpc>
                <a:spcPct val="115000"/>
              </a:lnSpc>
              <a:spcBef>
                <a:spcPts val="1160"/>
              </a:spcBef>
              <a:spcAft>
                <a:spcPts val="0"/>
              </a:spcAft>
              <a:buSzPct val="85714"/>
              <a:buNone/>
            </a:pPr>
            <a:r>
              <a:rPr lang="bg" sz="1500" dirty="0"/>
              <a:t>Възложителят </a:t>
            </a:r>
            <a:r>
              <a:rPr lang="bg" sz="1500" b="1" dirty="0"/>
              <a:t>допуска ключови експерти, които имат по-малък опит или недостатъчен ценз, отколкото се изисква в документацията по обществената поръчка, даса заети при изпълнението на договора </a:t>
            </a:r>
            <a:r>
              <a:rPr lang="bg" sz="1500" dirty="0"/>
              <a:t>.</a:t>
            </a:r>
            <a:endParaRPr sz="1500" dirty="0"/>
          </a:p>
          <a:p>
            <a:pPr marL="457200" lvl="0" indent="-342900" algn="ctr" rtl="0">
              <a:lnSpc>
                <a:spcPct val="115000"/>
              </a:lnSpc>
              <a:spcBef>
                <a:spcPts val="1160"/>
              </a:spcBef>
              <a:spcAft>
                <a:spcPts val="0"/>
              </a:spcAft>
              <a:buSzPct val="85714"/>
              <a:buNone/>
            </a:pPr>
            <a:r>
              <a:rPr lang="bg" sz="1500" b="1" dirty="0"/>
              <a:t>Как да се установи?</a:t>
            </a:r>
            <a:endParaRPr sz="1500" dirty="0"/>
          </a:p>
          <a:p>
            <a:pPr marL="457200" lvl="0" indent="-341947" algn="l" rtl="0">
              <a:lnSpc>
                <a:spcPct val="115000"/>
              </a:lnSpc>
              <a:spcBef>
                <a:spcPts val="1160"/>
              </a:spcBef>
              <a:spcAft>
                <a:spcPts val="0"/>
              </a:spcAft>
              <a:buSzPct val="100000"/>
              <a:buAutoNum type="arabicPeriod"/>
            </a:pPr>
            <a:r>
              <a:rPr lang="bg" sz="1500" dirty="0">
                <a:solidFill>
                  <a:schemeClr val="dk1"/>
                </a:solidFill>
              </a:rPr>
              <a:t>Проверка на </a:t>
            </a:r>
            <a:r>
              <a:rPr lang="bg" sz="1500" dirty="0"/>
              <a:t>тръжната документация и изискванията за ключовия експертен екип на изпълнителя</a:t>
            </a:r>
            <a:endParaRPr sz="1500" dirty="0"/>
          </a:p>
          <a:p>
            <a:pPr marL="457200" lvl="0" indent="-341947" algn="l" rtl="0">
              <a:lnSpc>
                <a:spcPct val="115000"/>
              </a:lnSpc>
              <a:spcBef>
                <a:spcPts val="1160"/>
              </a:spcBef>
              <a:spcAft>
                <a:spcPts val="0"/>
              </a:spcAft>
              <a:buSzPct val="100000"/>
              <a:buAutoNum type="arabicPeriod"/>
            </a:pPr>
            <a:r>
              <a:rPr lang="bg" sz="1500" dirty="0"/>
              <a:t>Прочетете разясненията към въпросите, зададени по време на провеждането на процедурата, за да разберете дали потенциалните изпълнители са обърнали внимание на прекомерно високи (непропорционални) изисквания в договорните условия.</a:t>
            </a:r>
            <a:endParaRPr sz="1500" dirty="0"/>
          </a:p>
          <a:p>
            <a:pPr marL="457200" lvl="0" indent="-341947" algn="l" rtl="0">
              <a:lnSpc>
                <a:spcPct val="115000"/>
              </a:lnSpc>
              <a:spcBef>
                <a:spcPts val="1160"/>
              </a:spcBef>
              <a:spcAft>
                <a:spcPts val="800"/>
              </a:spcAft>
              <a:buSzPct val="100000"/>
              <a:buAutoNum type="arabicPeriod"/>
            </a:pPr>
            <a:r>
              <a:rPr lang="bg" sz="1500" dirty="0"/>
              <a:t>Запознайте се с приложенията към договорите или се свържете с институциите, които се занимават с контрола на усвояването на средствата от ЕС.</a:t>
            </a:r>
            <a:endParaRPr sz="1500" dirty="0">
              <a:solidFill>
                <a:schemeClr val="dk1"/>
              </a:solidFill>
            </a:endParaRPr>
          </a:p>
        </p:txBody>
      </p:sp>
      <p:pic>
        <p:nvPicPr>
          <p:cNvPr id="2" name="Google Shape;145;g3a846672fcd_0_21">
            <a:extLst>
              <a:ext uri="{FF2B5EF4-FFF2-40B4-BE49-F238E27FC236}">
                <a16:creationId xmlns:a16="http://schemas.microsoft.com/office/drawing/2014/main" id="{962FB69B-42A0-19C0-C116-3F4EDD8F97CD}"/>
              </a:ext>
            </a:extLst>
          </p:cNvPr>
          <p:cNvPicPr preferRelativeResize="0"/>
          <p:nvPr/>
        </p:nvPicPr>
        <p:blipFill rotWithShape="1">
          <a:blip r:embed="rId3">
            <a:alphaModFix/>
          </a:blip>
          <a:srcRect l="-895" t="14984" r="-895" b="12346"/>
          <a:stretch/>
        </p:blipFill>
        <p:spPr>
          <a:xfrm>
            <a:off x="345362" y="1400225"/>
            <a:ext cx="5001999" cy="4758026"/>
          </a:xfrm>
          <a:prstGeom prst="rect">
            <a:avLst/>
          </a:prstGeom>
          <a:noFill/>
          <a:ln>
            <a:noFill/>
          </a:ln>
        </p:spPr>
      </p:pic>
      <p:sp>
        <p:nvSpPr>
          <p:cNvPr id="3" name="Google Shape;199;g38655a01f76_1_89">
            <a:extLst>
              <a:ext uri="{FF2B5EF4-FFF2-40B4-BE49-F238E27FC236}">
                <a16:creationId xmlns:a16="http://schemas.microsoft.com/office/drawing/2014/main" id="{D209F53E-C521-E1DC-4D53-0097D3ED6F45}"/>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ru-RU" sz="3400" dirty="0">
                <a:solidFill>
                  <a:srgbClr val="12856F"/>
                </a:solidFill>
              </a:rPr>
            </a:br>
            <a:r>
              <a:rPr lang="bg-BG" sz="2500" noProof="0" dirty="0">
                <a:solidFill>
                  <a:srgbClr val="12856F"/>
                </a:solidFill>
              </a:rPr>
              <a:t>Стъпка 2 – Изпълнение на договора</a:t>
            </a:r>
            <a:endParaRPr lang="ru-RU" sz="2500" dirty="0">
              <a:solidFill>
                <a:srgbClr val="12856F"/>
              </a:solidFill>
            </a:endParaRPr>
          </a:p>
        </p:txBody>
      </p:sp>
      <p:sp>
        <p:nvSpPr>
          <p:cNvPr id="4" name="Google Shape;142;g3a8d4f1cfa1_0_0">
            <a:extLst>
              <a:ext uri="{FF2B5EF4-FFF2-40B4-BE49-F238E27FC236}">
                <a16:creationId xmlns:a16="http://schemas.microsoft.com/office/drawing/2014/main" id="{3FD371FB-0E81-8955-A2E2-944300DA5855}"/>
              </a:ext>
            </a:extLst>
          </p:cNvPr>
          <p:cNvSpPr txBox="1"/>
          <p:nvPr/>
        </p:nvSpPr>
        <p:spPr>
          <a:xfrm>
            <a:off x="3260566" y="6131602"/>
            <a:ext cx="2086795" cy="36160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buClr>
                <a:srgbClr val="000000"/>
              </a:buClr>
              <a:buSzPts val="1000"/>
              <a:buFont typeface="Arial"/>
              <a:buNone/>
            </a:pPr>
            <a:r>
              <a:rPr lang="bg-BG" sz="1000" b="0" i="0" u="none" strike="noStrike" cap="none" noProof="0" dirty="0">
                <a:solidFill>
                  <a:schemeClr val="tx1"/>
                </a:solidFill>
                <a:latin typeface="Arial"/>
                <a:ea typeface="Arial"/>
                <a:cs typeface="Arial"/>
                <a:sym typeface="Arial"/>
              </a:rPr>
              <a:t>Източник изображение: </a:t>
            </a:r>
            <a:r>
              <a:rPr lang="bg-BG" sz="1000" b="0" i="0" u="none" strike="noStrike" cap="none" noProof="0" dirty="0" err="1">
                <a:solidFill>
                  <a:schemeClr val="tx1"/>
                </a:solidFill>
                <a:latin typeface="Arial"/>
                <a:ea typeface="Arial"/>
                <a:cs typeface="Arial"/>
                <a:sym typeface="Arial"/>
              </a:rPr>
              <a:t>Pixabay</a:t>
            </a:r>
            <a:endParaRPr lang="bg-BG" sz="1000" b="0" i="0" u="none" strike="noStrike" cap="none" noProof="0" dirty="0">
              <a:solidFill>
                <a:schemeClr val="tx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3a7dca4a194_0_8"/>
          <p:cNvSpPr txBox="1">
            <a:spLocks noGrp="1"/>
          </p:cNvSpPr>
          <p:nvPr>
            <p:ph type="body" idx="1"/>
          </p:nvPr>
        </p:nvSpPr>
        <p:spPr>
          <a:xfrm>
            <a:off x="609600" y="1484775"/>
            <a:ext cx="6945000" cy="5184600"/>
          </a:xfrm>
          <a:prstGeom prst="rect">
            <a:avLst/>
          </a:prstGeom>
          <a:noFill/>
          <a:ln>
            <a:noFill/>
          </a:ln>
        </p:spPr>
        <p:txBody>
          <a:bodyPr spcFirstLastPara="1" wrap="square" lIns="91425" tIns="45700" rIns="91425" bIns="45700" anchor="t" anchorCtr="0">
            <a:noAutofit/>
          </a:bodyPr>
          <a:lstStyle/>
          <a:p>
            <a:pPr lvl="0" algn="ctr">
              <a:lnSpc>
                <a:spcPct val="115000"/>
              </a:lnSpc>
              <a:spcBef>
                <a:spcPts val="0"/>
              </a:spcBef>
              <a:buSzPct val="76333"/>
              <a:buNone/>
            </a:pPr>
            <a:r>
              <a:rPr lang="bg-BG" sz="1600" b="1" noProof="0" dirty="0"/>
              <a:t>Индикации за риск по време на етапа на изпълнение на договора</a:t>
            </a:r>
          </a:p>
          <a:p>
            <a:pPr marL="457200" lvl="0" indent="-342900" algn="ctr" rtl="0">
              <a:lnSpc>
                <a:spcPct val="115000"/>
              </a:lnSpc>
              <a:spcBef>
                <a:spcPts val="1160"/>
              </a:spcBef>
              <a:spcAft>
                <a:spcPts val="0"/>
              </a:spcAft>
              <a:buSzPts val="1800"/>
              <a:buNone/>
            </a:pPr>
            <a:endParaRPr lang="bg-BG" sz="1600" noProof="0" dirty="0"/>
          </a:p>
          <a:p>
            <a:pPr marL="457200" lvl="0" indent="-342900" algn="ctr" rtl="0">
              <a:lnSpc>
                <a:spcPct val="115000"/>
              </a:lnSpc>
              <a:spcBef>
                <a:spcPts val="1160"/>
              </a:spcBef>
              <a:spcAft>
                <a:spcPts val="0"/>
              </a:spcAft>
              <a:buSzPts val="1800"/>
              <a:buNone/>
            </a:pPr>
            <a:r>
              <a:rPr lang="bg-BG" sz="1600" noProof="0" dirty="0"/>
              <a:t>Възложителят </a:t>
            </a:r>
            <a:r>
              <a:rPr lang="bg-BG" sz="1600" b="1" noProof="0" dirty="0"/>
              <a:t>изменя договора въз основа на неясни „клаузи за преразглеждане“ без описание на метода валидиране, обосновка и изчисляване на стойността на изменението</a:t>
            </a:r>
            <a:endParaRPr lang="bg-BG" sz="1600" noProof="0" dirty="0"/>
          </a:p>
          <a:p>
            <a:pPr marL="114300" lvl="0" indent="0" algn="l" rtl="0">
              <a:lnSpc>
                <a:spcPct val="115000"/>
              </a:lnSpc>
              <a:spcBef>
                <a:spcPts val="1160"/>
              </a:spcBef>
              <a:spcAft>
                <a:spcPts val="0"/>
              </a:spcAft>
              <a:buSzPts val="1800"/>
              <a:buNone/>
            </a:pPr>
            <a:endParaRPr lang="bg-BG" sz="1600" noProof="0" dirty="0"/>
          </a:p>
          <a:p>
            <a:pPr lvl="0" algn="ctr">
              <a:lnSpc>
                <a:spcPct val="115000"/>
              </a:lnSpc>
              <a:spcBef>
                <a:spcPts val="1160"/>
              </a:spcBef>
              <a:buNone/>
            </a:pPr>
            <a:r>
              <a:rPr lang="bg" sz="1600" b="1" dirty="0"/>
              <a:t>Как да се установи</a:t>
            </a:r>
            <a:r>
              <a:rPr lang="bg-BG" sz="1600" b="1" noProof="0" dirty="0"/>
              <a:t>?</a:t>
            </a:r>
            <a:endParaRPr lang="bg-BG" sz="1600" noProof="0" dirty="0"/>
          </a:p>
          <a:p>
            <a:pPr marL="457200" lvl="0" indent="-342900" algn="ctr" rtl="0">
              <a:lnSpc>
                <a:spcPct val="115000"/>
              </a:lnSpc>
              <a:spcBef>
                <a:spcPts val="1160"/>
              </a:spcBef>
              <a:spcAft>
                <a:spcPts val="0"/>
              </a:spcAft>
              <a:buSzPts val="1800"/>
              <a:buAutoNum type="arabicPeriod"/>
            </a:pPr>
            <a:r>
              <a:rPr lang="ru-RU" sz="1600" noProof="0" dirty="0">
                <a:solidFill>
                  <a:schemeClr val="dk1"/>
                </a:solidFill>
              </a:rPr>
              <a:t>Проверка на </a:t>
            </a:r>
            <a:r>
              <a:rPr lang="bg-BG" sz="1600" noProof="0" dirty="0">
                <a:solidFill>
                  <a:schemeClr val="dk1"/>
                </a:solidFill>
              </a:rPr>
              <a:t>тръжната документация и условията/клаузите</a:t>
            </a:r>
            <a:r>
              <a:rPr lang="ru-RU" sz="1600" noProof="0" dirty="0">
                <a:solidFill>
                  <a:schemeClr val="dk1"/>
                </a:solidFill>
              </a:rPr>
              <a:t> за изменение</a:t>
            </a:r>
          </a:p>
          <a:p>
            <a:pPr marL="457200" lvl="0" indent="-342900" algn="ctr" rtl="0">
              <a:lnSpc>
                <a:spcPct val="115000"/>
              </a:lnSpc>
              <a:spcBef>
                <a:spcPts val="1160"/>
              </a:spcBef>
              <a:spcAft>
                <a:spcPts val="800"/>
              </a:spcAft>
              <a:buSzPts val="1800"/>
              <a:buAutoNum type="arabicPeriod"/>
            </a:pPr>
            <a:r>
              <a:rPr lang="bg-BG" sz="1600" noProof="0" dirty="0"/>
              <a:t>Прочетете разясненията към въпросите, зададени по време на провеждането на процедурата, за да разберете дали потенциалните изпълнители са обърнали внимание на клаузите в договорните условия, касаещи неговото изменение</a:t>
            </a:r>
          </a:p>
        </p:txBody>
      </p:sp>
      <p:pic>
        <p:nvPicPr>
          <p:cNvPr id="154" name="Google Shape;154;g3a7dca4a194_0_8"/>
          <p:cNvPicPr preferRelativeResize="0"/>
          <p:nvPr/>
        </p:nvPicPr>
        <p:blipFill rotWithShape="1">
          <a:blip r:embed="rId3">
            <a:alphaModFix/>
          </a:blip>
          <a:srcRect b="10"/>
          <a:stretch/>
        </p:blipFill>
        <p:spPr>
          <a:xfrm>
            <a:off x="10128528" y="0"/>
            <a:ext cx="1921091" cy="2400300"/>
          </a:xfrm>
          <a:prstGeom prst="rect">
            <a:avLst/>
          </a:prstGeom>
          <a:noFill/>
          <a:ln>
            <a:noFill/>
          </a:ln>
        </p:spPr>
      </p:pic>
      <p:sp>
        <p:nvSpPr>
          <p:cNvPr id="156" name="Google Shape;156;g3a7dca4a194_0_8"/>
          <p:cNvSpPr txBox="1">
            <a:spLocks noGrp="1"/>
          </p:cNvSpPr>
          <p:nvPr>
            <p:ph type="sldNum" idx="12"/>
          </p:nvPr>
        </p:nvSpPr>
        <p:spPr>
          <a:xfrm>
            <a:off x="8095907" y="6192960"/>
            <a:ext cx="3137643" cy="476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r>
              <a:rPr lang="bg-BG" sz="1000" noProof="0" dirty="0">
                <a:solidFill>
                  <a:srgbClr val="434343"/>
                </a:solidFill>
              </a:rPr>
              <a:t>Източник изображение: https://pl.dreamstime.com</a:t>
            </a:r>
          </a:p>
        </p:txBody>
      </p:sp>
      <p:pic>
        <p:nvPicPr>
          <p:cNvPr id="2" name="Google Shape;155;g3a7dca4a194_0_8">
            <a:extLst>
              <a:ext uri="{FF2B5EF4-FFF2-40B4-BE49-F238E27FC236}">
                <a16:creationId xmlns:a16="http://schemas.microsoft.com/office/drawing/2014/main" id="{CFEAC06C-2D02-3779-CE66-9A2CC0528289}"/>
              </a:ext>
            </a:extLst>
          </p:cNvPr>
          <p:cNvPicPr preferRelativeResize="0"/>
          <p:nvPr/>
        </p:nvPicPr>
        <p:blipFill>
          <a:blip r:embed="rId4">
            <a:alphaModFix/>
          </a:blip>
          <a:stretch>
            <a:fillRect/>
          </a:stretch>
        </p:blipFill>
        <p:spPr>
          <a:xfrm>
            <a:off x="7707000" y="2071700"/>
            <a:ext cx="3526550" cy="3857625"/>
          </a:xfrm>
          <a:prstGeom prst="rect">
            <a:avLst/>
          </a:prstGeom>
          <a:noFill/>
          <a:ln>
            <a:noFill/>
          </a:ln>
        </p:spPr>
      </p:pic>
      <p:sp>
        <p:nvSpPr>
          <p:cNvPr id="5" name="Google Shape;199;g38655a01f76_1_89">
            <a:extLst>
              <a:ext uri="{FF2B5EF4-FFF2-40B4-BE49-F238E27FC236}">
                <a16:creationId xmlns:a16="http://schemas.microsoft.com/office/drawing/2014/main" id="{B98F3F15-1AA9-4FDC-5BB7-B4D793131DD9}"/>
              </a:ext>
            </a:extLst>
          </p:cNvPr>
          <p:cNvSpPr txBox="1">
            <a:spLocks/>
          </p:cNvSpPr>
          <p:nvPr/>
        </p:nvSpPr>
        <p:spPr>
          <a:xfrm>
            <a:off x="0" y="136374"/>
            <a:ext cx="12191999" cy="11952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rgbClr val="50B4C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50800">
              <a:lnSpc>
                <a:spcPct val="105000"/>
              </a:lnSpc>
              <a:spcBef>
                <a:spcPts val="600"/>
              </a:spcBef>
              <a:buSzPts val="990"/>
            </a:pPr>
            <a:r>
              <a:rPr lang="bg-BG" sz="3400" noProof="0" dirty="0">
                <a:solidFill>
                  <a:srgbClr val="12856F"/>
                </a:solidFill>
              </a:rPr>
              <a:t>Необосновани изменения на договора</a:t>
            </a:r>
            <a:br>
              <a:rPr lang="bg-BG" sz="3400" noProof="0" dirty="0">
                <a:solidFill>
                  <a:srgbClr val="12856F"/>
                </a:solidFill>
              </a:rPr>
            </a:br>
            <a:r>
              <a:rPr lang="bg-BG" sz="2500" noProof="0" dirty="0">
                <a:solidFill>
                  <a:srgbClr val="12856F"/>
                </a:solidFill>
              </a:rPr>
              <a:t>Стъпка 2 – Изпълнение на договора</a:t>
            </a:r>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3244</Words>
  <Application>Microsoft Office PowerPoint</Application>
  <PresentationFormat>Widescreen</PresentationFormat>
  <Paragraphs>175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Trebuchet MS</vt:lpstr>
      <vt:lpstr>Alapértelmezett terv</vt:lpstr>
      <vt:lpstr>PowerPoint Presentation</vt:lpstr>
      <vt:lpstr>Да започваме!</vt:lpstr>
      <vt:lpstr>Стъпка 2 – Изпълнение на договора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Bianca Vaz Mondo</dc:creator>
  <cp:lastModifiedBy>Ecaterina Camenscic</cp:lastModifiedBy>
  <cp:revision>106</cp:revision>
  <dcterms:created xsi:type="dcterms:W3CDTF">2023-11-21T10:14:06Z</dcterms:created>
  <dcterms:modified xsi:type="dcterms:W3CDTF">2026-02-24T11:59:15Z</dcterms:modified>
</cp:coreProperties>
</file>