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jNr+9BUclIOCs217Mcfjr6YGTl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654" autoAdjust="0"/>
  </p:normalViewPr>
  <p:slideViewPr>
    <p:cSldViewPr snapToGrid="0">
      <p:cViewPr varScale="1">
        <p:scale>
          <a:sx n="66" d="100"/>
          <a:sy n="66" d="100"/>
        </p:scale>
        <p:origin x="130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ferl.org/a/romania-garbage-asia-european-union/31429822.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baselgovernance.org/sites/default/files/2023-11/WP49_Corruption_waste.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ferl.org/a/romania-garbage-asia-european-union/31429822.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baselgovernance.org/sites/default/files/2023-11/WP49_Corruption_waste.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a7e7fc29ec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3a7e7fc29ec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900"/>
          </a:p>
        </p:txBody>
      </p:sp>
      <p:sp>
        <p:nvSpPr>
          <p:cNvPr id="75" name="Google Shape;75;g3a7e7fc29ec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rebuchet MS"/>
              <a:buNone/>
            </a:pPr>
            <a:fld id="{00000000-1234-1234-1234-123412341234}" type="slidenum">
              <a:rPr lang="en-US" sz="1200" b="1" i="0" u="none" strike="noStrike" cap="none">
                <a:solidFill>
                  <a:srgbClr val="000000"/>
                </a:solidFill>
                <a:latin typeface="Trebuchet MS"/>
                <a:ea typeface="Trebuchet MS"/>
                <a:cs typeface="Trebuchet MS"/>
                <a:sym typeface="Trebuchet MS"/>
              </a:rPr>
              <a:t>1</a:t>
            </a:fld>
            <a:endParaRPr sz="1200" b="1" i="0" u="none" strike="noStrike" cap="none">
              <a:solidFill>
                <a:srgbClr val="000000"/>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a7e7fc29ec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3a7e7fc29ec_1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Още един любопитен пример: един от най-фрапиращите случаи на измама на пазара за търговия с квоти за въглеродни емисии в ЕС. </a:t>
            </a: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Между 2008 и 2009 г. престъпна група успя да измами системата и да открадне невероятните 1,6 милиарда евро. Схемата беше наглед проста, но изключително ефективна. Ръководителят на операцията в крайна сметка бе осъден за данъчна измама на стойност 385 милиона евро, но щетите в цялата система бяха много по-мащабни.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Ето как се случи: Франция прилага данък върху продажбите (ДДС) с квоти за въглеродни емисии. Групата се възползва от това, като купува кредити без ДДС в чужбина, след което ги препродава във Франция с начислен ДДС. Вместо да внесат дължимите данъци в хазната, те го оставяха при себе си. За да прикрият следите, парите бяха изпрани чрез мрежа от фиктивни компании, разпръснати в множество държави. По документи всичко изглеждаше легитимно, но в действителност това беше мащабна измама.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bg"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Какво можем да научим от този пример? Тревожните знаци в подобни случаи често включват:</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Необичайно сложни вериги от компании, участващи в транзакции.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Големи суми се движат бързо през границите без ясна бизнес обосновка.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Пазари или продукти, внезапно привличащи спекулативна търговия без очевидна екологична или социална полза.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Липса на прозрачност – когато е трудно да се проследи кой всъщност притежава или контролира участващите компании.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Забелязването на тези предупредителни сигнали не означава, че сами ще разкриете измама за милиард евро, но означава, че ще знаете кога да задавате въпроси, да изисквате отчетност и да настоявате за контрол.</a:t>
            </a:r>
            <a:endParaRPr sz="1100" dirty="0">
              <a:latin typeface="Arial"/>
              <a:ea typeface="Arial"/>
              <a:cs typeface="Arial"/>
              <a:sym typeface="Arial"/>
            </a:endParaRPr>
          </a:p>
        </p:txBody>
      </p:sp>
      <p:sp>
        <p:nvSpPr>
          <p:cNvPr id="175" name="Google Shape;175;g3a7e7fc29ec_1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a7e7fc29ec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3a7e7fc29ec_1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Друг пример, който също подчертава рисковете при финансирането на климатични мерки, идва от Италия: </a:t>
            </a: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Между 2016 и 2020 г. италианските правителствени субсидии за климатични мерки попаднаха в центъра на голяма схема за пране на пари. Престъпна мрежа създава фиктивни проекти, за да получи фалшиво сертифициране за енергийна ефективност. По документи проектите изглеждаха легитимни, но в действителност не съществуваха. По този начин групата успя да се възползва от климатични субсидии от италианското правителство. В рамките на разследването 20 души бяха арестувани.</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Печалбите не оставаха в Италия. Те бяха изтеглени в други европейски страни, като Германия и Швейцария, и след това се връщаха обратно в Италия. За да прикрият следите си, престъпниците използваха множество юридически лица, фалшиви фактури и сложни вериги от подизпълнители. Те дори разчитаха на така наречените „компании-пощенски кутии“ – бизнеси, които съществуват само на хартия – за да направят проследяването на паричните потоци по-трудно.</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bg" sz="1100" dirty="0">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chemeClr val="dk1"/>
              </a:buClr>
              <a:buSzPts val="1100"/>
              <a:buFont typeface="Arial"/>
              <a:buNone/>
              <a:tabLst/>
              <a:defRPr/>
            </a:pPr>
            <a:r>
              <a:rPr lang="bg-BG" sz="1100" noProof="0" dirty="0">
                <a:latin typeface="Arial"/>
                <a:ea typeface="Arial"/>
                <a:cs typeface="Arial"/>
                <a:sym typeface="Arial"/>
              </a:rPr>
              <a:t>Какво можем да научим от този пример? Тревожните знаци в подобни случаи често включват</a:t>
            </a:r>
            <a:r>
              <a:rPr lang="ru-RU" sz="1100" dirty="0">
                <a:latin typeface="Arial"/>
                <a:ea typeface="Arial"/>
                <a:cs typeface="Arial"/>
                <a:sym typeface="Arial"/>
              </a:rPr>
              <a:t>:</a:t>
            </a: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Проекти, които звучат впечатляващо, но имат малко доказателства за съществуването си на място.</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Фирми без реална дейност – само пощенски адрес или регистрация („фирми тип „пощенска кутия“).</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Прекалено сложни вериги за подизпълнение, където отговорността е неясна.</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Финансови транзакции, които изглеждат непрозрачни, с фактури или документи, които не съответстват на реалността.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lang="bg"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Забелазвайке подобни предупредителни сигнали, гражданите могат да повдигат въпроси и да настояват за прозрачност, като по този начин спомагат за защитата на публичните средства и гарантират, че субсидиите за климата постигат предназначението си.</a:t>
            </a:r>
            <a:endParaRPr dirty="0"/>
          </a:p>
        </p:txBody>
      </p:sp>
      <p:sp>
        <p:nvSpPr>
          <p:cNvPr id="186" name="Google Shape;186;g3a7e7fc29ec_1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a7e7fc29e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bg" sz="1000" b="1" dirty="0">
                <a:latin typeface="Arial"/>
                <a:ea typeface="Arial"/>
                <a:cs typeface="Arial"/>
                <a:sym typeface="Arial"/>
              </a:rPr>
              <a:t>Верен отговор: </a:t>
            </a:r>
            <a:r>
              <a:rPr lang="en-US" sz="1000" dirty="0">
                <a:latin typeface="Arial"/>
                <a:ea typeface="Arial"/>
                <a:cs typeface="Arial"/>
                <a:sym typeface="Arial"/>
              </a:rPr>
              <a:t>B.</a:t>
            </a:r>
            <a:r>
              <a:rPr lang="bg" sz="1000" dirty="0">
                <a:latin typeface="Arial"/>
                <a:ea typeface="Arial"/>
                <a:cs typeface="Arial"/>
                <a:sym typeface="Arial"/>
              </a:rPr>
              <a:t> и </a:t>
            </a:r>
            <a:r>
              <a:rPr lang="en-US" sz="1000" dirty="0">
                <a:latin typeface="Arial"/>
                <a:ea typeface="Arial"/>
                <a:cs typeface="Arial"/>
                <a:sym typeface="Arial"/>
              </a:rPr>
              <a:t>C.</a:t>
            </a:r>
            <a:endParaRPr sz="1000" dirty="0">
              <a:latin typeface="Arial"/>
              <a:ea typeface="Arial"/>
              <a:cs typeface="Arial"/>
              <a:sym typeface="Arial"/>
            </a:endParaRPr>
          </a:p>
          <a:p>
            <a:pPr marL="0" lvl="0" indent="0" algn="l" rtl="0">
              <a:lnSpc>
                <a:spcPct val="115000"/>
              </a:lnSpc>
              <a:spcBef>
                <a:spcPts val="1400"/>
              </a:spcBef>
              <a:spcAft>
                <a:spcPts val="0"/>
              </a:spcAft>
              <a:buNone/>
            </a:pPr>
            <a:r>
              <a:rPr lang="bg" sz="1000" b="1" dirty="0">
                <a:latin typeface="Arial"/>
                <a:ea typeface="Arial"/>
                <a:cs typeface="Arial"/>
                <a:sym typeface="Arial"/>
              </a:rPr>
              <a:t>Обосновка: </a:t>
            </a:r>
            <a:r>
              <a:rPr lang="bg" sz="1000" dirty="0">
                <a:latin typeface="Arial"/>
                <a:ea typeface="Arial"/>
                <a:cs typeface="Arial"/>
                <a:sym typeface="Arial"/>
              </a:rPr>
              <a:t>Липсата на подизпълнители на място предполага, че те може да са </a:t>
            </a:r>
            <a:r>
              <a:rPr lang="bg" sz="1000" i="1" dirty="0">
                <a:latin typeface="Arial"/>
                <a:ea typeface="Arial"/>
                <a:cs typeface="Arial"/>
                <a:sym typeface="Arial"/>
              </a:rPr>
              <a:t>фантомни образувания, </a:t>
            </a:r>
            <a:r>
              <a:rPr lang="bg" sz="1000" dirty="0">
                <a:latin typeface="Arial"/>
                <a:ea typeface="Arial"/>
                <a:cs typeface="Arial"/>
                <a:sym typeface="Arial"/>
              </a:rPr>
              <a:t>създадени само на хартия. Неясните фактури са класическ</a:t>
            </a:r>
            <a:r>
              <a:rPr lang="bg-BG" sz="1000" dirty="0">
                <a:latin typeface="Arial"/>
                <a:ea typeface="Arial"/>
                <a:cs typeface="Arial"/>
                <a:sym typeface="Arial"/>
              </a:rPr>
              <a:t>а „червена лампичка“</a:t>
            </a:r>
            <a:r>
              <a:rPr lang="bg" sz="1000" dirty="0">
                <a:latin typeface="Arial"/>
                <a:ea typeface="Arial"/>
                <a:cs typeface="Arial"/>
                <a:sym typeface="Arial"/>
              </a:rPr>
              <a:t> за корупционен риск, често използвани за прикриване на фалшиви плащания или завишени разходи. Забелазването на тези индикации е от съществено значение за откриването на корупционни практики на ранен етап, като по този начин се гарантира, че проектите за адаптация към климата ще осигурят реални ползи за устойчивостта на климата и околната среда.</a:t>
            </a:r>
            <a:endParaRPr sz="1100" dirty="0">
              <a:latin typeface="Arial"/>
              <a:ea typeface="Arial"/>
              <a:cs typeface="Arial"/>
              <a:sym typeface="Arial"/>
            </a:endParaRPr>
          </a:p>
        </p:txBody>
      </p:sp>
      <p:sp>
        <p:nvSpPr>
          <p:cNvPr id="196" name="Google Shape;196;g3a7e7fc29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a7e7fc29ec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bg" b="1" dirty="0"/>
              <a:t>Верен отговор: </a:t>
            </a:r>
            <a:r>
              <a:rPr lang="bg" dirty="0"/>
              <a:t>А</a:t>
            </a:r>
            <a:endParaRPr dirty="0"/>
          </a:p>
          <a:p>
            <a:pPr marL="0" marR="0" lvl="0" indent="0" algn="l" rtl="0">
              <a:lnSpc>
                <a:spcPct val="100000"/>
              </a:lnSpc>
              <a:spcBef>
                <a:spcPts val="0"/>
              </a:spcBef>
              <a:spcAft>
                <a:spcPts val="0"/>
              </a:spcAft>
              <a:buClr>
                <a:srgbClr val="000000"/>
              </a:buClr>
              <a:buSzPts val="1400"/>
              <a:buFont typeface="Arial"/>
              <a:buNone/>
            </a:pPr>
            <a:r>
              <a:rPr lang="bg" b="1" dirty="0"/>
              <a:t>Обосновка: </a:t>
            </a:r>
            <a:r>
              <a:rPr lang="bg" sz="1100" dirty="0">
                <a:latin typeface="Arial"/>
                <a:ea typeface="Arial"/>
                <a:cs typeface="Arial"/>
                <a:sym typeface="Arial"/>
              </a:rPr>
              <a:t>Този вариант е явна индикация за реск, защото директно показва, че публични ресурсе отклоняват за частна полза.</a:t>
            </a:r>
            <a:endParaRPr dirty="0"/>
          </a:p>
        </p:txBody>
      </p:sp>
      <p:sp>
        <p:nvSpPr>
          <p:cNvPr id="206" name="Google Shape;206;g3a7e7fc29e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a45da9d7e7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3a45da9d7e7_1_2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И така, стигнахме до последната стъпка от процеса на наблюдението: резултати и въздействие. Това е Вашият шанс да поразсъждавате върху процеса на наблюдение и да споделите своята гледна точка. Дори малките открития са ценни – те могат да предизвикат дебат и да повишат осведомеността относно почтеността при обществените поръчки. Помислете как Вашият доклад може да бъде споделен за постигане на повече прозрачност. В крайна сметка дори малките наблюдения могат да окажат голямо въздействие!</a:t>
            </a:r>
            <a:endParaRPr dirty="0"/>
          </a:p>
          <a:p>
            <a:pPr marL="0" lvl="0" indent="0" algn="l" rtl="0">
              <a:lnSpc>
                <a:spcPct val="100000"/>
              </a:lnSpc>
              <a:spcBef>
                <a:spcPts val="0"/>
              </a:spcBef>
              <a:spcAft>
                <a:spcPts val="0"/>
              </a:spcAft>
              <a:buSzPts val="1400"/>
              <a:buNone/>
            </a:pPr>
            <a:endParaRPr dirty="0"/>
          </a:p>
        </p:txBody>
      </p:sp>
      <p:sp>
        <p:nvSpPr>
          <p:cNvPr id="217" name="Google Shape;217;g3a45da9d7e7_1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a7876733d9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a7876733d9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9" name="Google Shape;229;g3a7876733d9_0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a7d4392a5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3a7d4392a5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BG" noProof="0" dirty="0">
                <a:latin typeface="Arial"/>
                <a:ea typeface="Arial"/>
                <a:cs typeface="Arial"/>
                <a:sym typeface="Arial"/>
              </a:rPr>
              <a:t>Както и досега, на първия слайд виждате формуляра за доклад от наблюдението. </a:t>
            </a:r>
            <a:r>
              <a:rPr lang="bg-BG" noProof="0" dirty="0"/>
              <a:t>Този инструмент е предназначен да Ви води през процеса на наблюдение по ясен и структуриран начин</a:t>
            </a:r>
            <a:r>
              <a:rPr lang="bg-BG" noProof="0" dirty="0">
                <a:latin typeface="Arial"/>
                <a:ea typeface="Arial"/>
                <a:cs typeface="Arial"/>
                <a:sym typeface="Arial"/>
              </a:rPr>
              <a:t>.</a:t>
            </a:r>
          </a:p>
          <a:p>
            <a:pPr marL="0" lvl="0" indent="0" algn="l" rtl="0">
              <a:lnSpc>
                <a:spcPct val="115000"/>
              </a:lnSpc>
              <a:spcBef>
                <a:spcPts val="1200"/>
              </a:spcBef>
              <a:spcAft>
                <a:spcPts val="0"/>
              </a:spcAft>
              <a:buClr>
                <a:schemeClr val="dk1"/>
              </a:buClr>
              <a:buSzPts val="1100"/>
              <a:buFont typeface="Arial"/>
              <a:buNone/>
            </a:pPr>
            <a:endParaRPr lang="bg-BG" noProof="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BG" noProof="0" dirty="0"/>
              <a:t>Формулярът за доклад от наблюдението на iMonitor е разделен на три стъпки. Първата стъпка е кабинетно проучване – в тази част преглеждаме достъпните документи от обществената поръчка и индикираме потенциални корупционни рискове. Втората стъпка се фокусира върху изпълнението на договора – проверка дали проектът в действителност се изпълнява по договорения начин. А третата стъпка разглежда резултатите и въздействието – оценява дали резултатите отговарят на целите и обслужват обществения</a:t>
            </a:r>
            <a:r>
              <a:rPr lang="ru-RU" noProof="0" dirty="0"/>
              <a:t> </a:t>
            </a:r>
            <a:r>
              <a:rPr lang="ru-RU" dirty="0"/>
              <a:t>интерес</a:t>
            </a:r>
            <a:r>
              <a:rPr lang="ru-RU" dirty="0">
                <a:latin typeface="Arial"/>
                <a:ea typeface="Arial"/>
                <a:cs typeface="Arial"/>
                <a:sym typeface="Arial"/>
              </a:rPr>
              <a:t>.</a:t>
            </a:r>
          </a:p>
          <a:p>
            <a:pPr marL="0" lvl="0" indent="0" algn="l" rtl="0">
              <a:lnSpc>
                <a:spcPct val="115000"/>
              </a:lnSpc>
              <a:spcBef>
                <a:spcPts val="1200"/>
              </a:spcBef>
              <a:spcAft>
                <a:spcPts val="0"/>
              </a:spcAft>
              <a:buClr>
                <a:schemeClr val="dk1"/>
              </a:buClr>
              <a:buSzPts val="1100"/>
              <a:buFont typeface="Arial"/>
              <a:buNone/>
            </a:pPr>
            <a:endParaRPr lang="bg"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dirty="0">
                <a:latin typeface="Arial"/>
                <a:ea typeface="Arial"/>
                <a:cs typeface="Arial"/>
                <a:sym typeface="Arial"/>
              </a:rPr>
              <a:t>В последната част от серията презентации за околната среда и климата ще разгледаме проявленията на корупционен модел 3 </a:t>
            </a:r>
            <a:r>
              <a:rPr lang="bg" sz="1100" b="1" dirty="0">
                <a:latin typeface="Arial"/>
                <a:ea typeface="Arial"/>
                <a:cs typeface="Arial"/>
                <a:sym typeface="Arial"/>
              </a:rPr>
              <a:t>Нередовно (фантомно) подизпълнение </a:t>
            </a:r>
            <a:r>
              <a:rPr lang="bg" sz="1100" b="0" dirty="0">
                <a:latin typeface="Arial"/>
                <a:ea typeface="Arial"/>
                <a:cs typeface="Arial"/>
                <a:sym typeface="Arial"/>
              </a:rPr>
              <a:t>в етапа на изпълнение на обществените поръчки. </a:t>
            </a:r>
            <a:r>
              <a:rPr lang="bg" dirty="0">
                <a:latin typeface="Arial"/>
                <a:ea typeface="Arial"/>
                <a:cs typeface="Arial"/>
                <a:sym typeface="Arial"/>
              </a:rPr>
              <a:t>Ще разгледаме и как този модел подкопава проектите за адаптация към климата и екологична инфраструктура, където злоупотребата с публични средства не само забавя строителството, но и отслабва устойчивостта на общностите срещу наводнения, суши и други климатични рискове.</a:t>
            </a:r>
            <a:endParaRPr dirty="0">
              <a:latin typeface="Arial"/>
              <a:ea typeface="Arial"/>
              <a:cs typeface="Arial"/>
              <a:sym typeface="Arial"/>
            </a:endParaRPr>
          </a:p>
        </p:txBody>
      </p:sp>
      <p:sp>
        <p:nvSpPr>
          <p:cNvPr id="86" name="Google Shape;86;g3a7d4392a5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45da9d7e7_1_3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g3a45da9d7e7_1_3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Какво представлява неправомернто възлагане на подизпълнители? В някои екологични проекти договорите са умишлено структурирани така, че да облагодетелстват строителните компании, докато екологичните специалисти са изместени. Подизпълнителите, които би следва да изпълняват дейностите, свързани с опазването на околната среда, често изобщо не съществуват или ако съществуват, те не изпълняват задачите по правилния начин.</a:t>
            </a:r>
            <a:endParaRPr dirty="0"/>
          </a:p>
          <a:p>
            <a:pPr marL="0" lvl="0" indent="0" algn="l" rtl="0">
              <a:lnSpc>
                <a:spcPct val="100000"/>
              </a:lnSpc>
              <a:spcBef>
                <a:spcPts val="0"/>
              </a:spcBef>
              <a:spcAft>
                <a:spcPts val="0"/>
              </a:spcAft>
              <a:buSzPts val="1400"/>
              <a:buNone/>
            </a:pPr>
            <a:r>
              <a:rPr lang="bg" dirty="0"/>
              <a:t>Основният индикатор, върху който следва да се съсредоточат гражданските наблюдатели е ясен: следва да се оглеждаме за неясно формулирани екологични резултати/цели в документацията, както и при проверка на място – да проверим обещаното възстановяване действително е налице.</a:t>
            </a:r>
            <a:endParaRPr dirty="0"/>
          </a:p>
          <a:p>
            <a:pPr marL="0" lvl="0" indent="0" algn="l" rtl="0">
              <a:lnSpc>
                <a:spcPct val="100000"/>
              </a:lnSpc>
              <a:spcBef>
                <a:spcPts val="0"/>
              </a:spcBef>
              <a:spcAft>
                <a:spcPts val="0"/>
              </a:spcAft>
              <a:buSzPts val="1400"/>
              <a:buNone/>
            </a:pPr>
            <a:r>
              <a:rPr lang="bg" dirty="0"/>
              <a:t>Ако вместо възстановени местообитания наблюдавате павирани пътеки или ако пръскането с хербициди измества грижата за биоразнообразието, това е сериозен сигнал за възможна корупционнна практика. Другите „червени лампички“ могат да включват признаци като пейки и осветление, инсталирани там, където е трябвало да бъдат засадени местни растения; декоративни цветни лехи вместо диви ливади; или прясно отсечени дървета в местата, където е била обещана защита на местообитанията. Липсата на доклади за екологичен мониторинг или наличието на строителни отпадъци, оставени в природните зони, също може да бъде индикация за риск. Когато средствата за биоразнообразие се използват за разкрасяване на градовете, вместо до екологично възстановяване, гражданите следва да се замислят дали не става дума за злоупотреба със средства.</a:t>
            </a:r>
            <a:endParaRPr dirty="0"/>
          </a:p>
        </p:txBody>
      </p:sp>
      <p:sp>
        <p:nvSpPr>
          <p:cNvPr id="96" name="Google Shape;96;g3a45da9d7e7_1_3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a7e7fc29ec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3a7e7fc29ec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i="1" dirty="0">
                <a:latin typeface="Arial"/>
                <a:ea typeface="Arial"/>
                <a:cs typeface="Arial"/>
                <a:sym typeface="Arial"/>
              </a:rPr>
              <a:t>Когато говорим за неправомерно или фантомно подизпълнение, има няколко предупредителни сигнала за риск, на които следва да обърнем внимание. Да ги разгледаме подробно:</a:t>
            </a:r>
            <a:endParaRPr sz="1100" i="1"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b="1" dirty="0">
                <a:latin typeface="Arial"/>
                <a:ea typeface="Arial"/>
                <a:cs typeface="Arial"/>
                <a:sym typeface="Arial"/>
              </a:rPr>
              <a:t>Облагодетелствани подизпълнители</a:t>
            </a:r>
            <a:r>
              <a:rPr lang="bg" sz="1100" dirty="0">
                <a:latin typeface="Arial"/>
                <a:ea typeface="Arial"/>
                <a:cs typeface="Arial"/>
                <a:sym typeface="Arial"/>
              </a:rPr>
              <a:t>: </a:t>
            </a:r>
            <a:r>
              <a:rPr lang="bg" sz="1100" i="1" dirty="0">
                <a:latin typeface="Arial"/>
                <a:ea typeface="Arial"/>
                <a:cs typeface="Arial"/>
                <a:sym typeface="Arial"/>
              </a:rPr>
              <a:t>Когато едни и същи подизпълнители продължават да получават договори отново и отново, това може да предполага фаворизиране или скрити договорености. Здравословната конкуренция обикновено означава разнообразие, така че повторението без ясна причини е „червена лампичка“.</a:t>
            </a:r>
            <a:endParaRPr sz="1100" i="1"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Нов или сменен подизпълнител без подходящ опит</a:t>
            </a:r>
            <a:r>
              <a:rPr lang="bg" sz="1100" dirty="0">
                <a:latin typeface="Arial"/>
                <a:ea typeface="Arial"/>
                <a:cs typeface="Arial"/>
                <a:sym typeface="Arial"/>
              </a:rPr>
              <a:t>: </a:t>
            </a:r>
            <a:r>
              <a:rPr lang="bg" sz="1100" i="1" dirty="0">
                <a:latin typeface="Arial"/>
                <a:ea typeface="Arial"/>
                <a:cs typeface="Arial"/>
                <a:sym typeface="Arial"/>
              </a:rPr>
              <a:t>Когато подизпълнител внезапно се появи в даден проект, но не отговаря на изискванията за опит и експертиза, посочени в техническото задание или документацията по поръчката, това повдига въпроси. Как е бил избран? Това може да е сигнал за манипулация или странични сделки.</a:t>
            </a:r>
            <a:endParaRPr sz="1100" i="1"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Промяна в обхвата на подизпълнението</a:t>
            </a:r>
            <a:r>
              <a:rPr lang="bg" sz="1100" dirty="0">
                <a:latin typeface="Arial"/>
                <a:ea typeface="Arial"/>
                <a:cs typeface="Arial"/>
                <a:sym typeface="Arial"/>
              </a:rPr>
              <a:t>: </a:t>
            </a:r>
            <a:r>
              <a:rPr lang="bg" sz="1100" i="1" dirty="0">
                <a:latin typeface="Arial"/>
                <a:ea typeface="Arial"/>
                <a:cs typeface="Arial"/>
                <a:sym typeface="Arial"/>
              </a:rPr>
              <a:t>Ако изпълнителят първоначално е заявил, че има възможността да извърши определени дейности самостоятелно, а впоследствие прехвърли голям дял от тях на подизпълнители, това буди подозрения. Това може да означава, че изпълнителят е декларирал наличие на капацитет, с какъвто в действителност не разполага, само за да спечели поръчката, докато същинските дейности са превъзложени по непрозрачен начин на външни изпълнители.</a:t>
            </a:r>
            <a:endParaRPr sz="1100" i="1"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latin typeface="Arial"/>
                <a:ea typeface="Arial"/>
                <a:cs typeface="Arial"/>
                <a:sym typeface="Arial"/>
              </a:rPr>
              <a:t>Фантомни подизпълнители на обекта</a:t>
            </a:r>
            <a:r>
              <a:rPr lang="bg" sz="1100" dirty="0">
                <a:latin typeface="Arial"/>
                <a:ea typeface="Arial"/>
                <a:cs typeface="Arial"/>
                <a:sym typeface="Arial"/>
              </a:rPr>
              <a:t>: </a:t>
            </a:r>
            <a:r>
              <a:rPr lang="bg" sz="1100" i="1" dirty="0">
                <a:latin typeface="Arial"/>
                <a:ea typeface="Arial"/>
                <a:cs typeface="Arial"/>
                <a:sym typeface="Arial"/>
              </a:rPr>
              <a:t>Когато подизпълнители се появят на строителна площадка, без възложителят да бил официално уведомен, това подкопава контрола. Властите не могат да следят качеството или съответствието с договорените условия, когато дори нямат информация кой работи на терен.</a:t>
            </a:r>
            <a:endParaRPr sz="1100" i="1"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b="1" dirty="0"/>
              <a:t>Неспазване на правилата за разплащане с </a:t>
            </a:r>
            <a:r>
              <a:rPr lang="bg" sz="1100" b="1" dirty="0">
                <a:latin typeface="Arial"/>
                <a:ea typeface="Arial"/>
                <a:cs typeface="Arial"/>
                <a:sym typeface="Arial"/>
              </a:rPr>
              <a:t>подизпълнителите</a:t>
            </a:r>
            <a:r>
              <a:rPr lang="bg" sz="1100" dirty="0">
                <a:latin typeface="Arial"/>
                <a:ea typeface="Arial"/>
                <a:cs typeface="Arial"/>
                <a:sym typeface="Arial"/>
              </a:rPr>
              <a:t>: </a:t>
            </a:r>
            <a:r>
              <a:rPr lang="bg" sz="1100" i="1" dirty="0">
                <a:latin typeface="Arial"/>
                <a:ea typeface="Arial"/>
                <a:cs typeface="Arial"/>
                <a:sym typeface="Arial"/>
              </a:rPr>
              <a:t>Ако подизпълнителите не получават заплащане за изпълнените от тях дейности – въпреки че възложителят е задължен да покрие тези разходи – това е сигнал за възможно отклоняване на средства. По този начин може да бъдат прикривани подкупи, завишени фактури или просто експлоатация на по-малки фирми.</a:t>
            </a:r>
            <a:endParaRPr sz="1100" i="1"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i="1" dirty="0">
                <a:latin typeface="Arial"/>
                <a:ea typeface="Arial"/>
                <a:cs typeface="Arial"/>
                <a:sym typeface="Arial"/>
              </a:rPr>
              <a:t>Взети заедно, тези сценарии сочат към нередовни практики за подизпълнение. Те не само водят до липса на ефективност, но и отварят вратата за корупционни модели. Гражданите и наблюдателите трябва да внимават за подобни признаци, защото така често се разкриват по-дълбоки проблеми в начина, по който се изразходват публичните средства.</a:t>
            </a:r>
            <a:endParaRPr dirty="0"/>
          </a:p>
        </p:txBody>
      </p:sp>
      <p:sp>
        <p:nvSpPr>
          <p:cNvPr id="108" name="Google Shape;108;g3a7e7fc29ec_1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a7e7fc29ec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3a7e7fc29ec_1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dirty="0"/>
              <a:t>Да разгледаме подробно:</a:t>
            </a:r>
            <a:endParaRPr dirty="0"/>
          </a:p>
          <a:p>
            <a:pPr marL="0" lvl="0" indent="0" algn="l" rtl="0">
              <a:spcBef>
                <a:spcPts val="0"/>
              </a:spcBef>
              <a:spcAft>
                <a:spcPts val="0"/>
              </a:spcAft>
              <a:buClr>
                <a:schemeClr val="dk1"/>
              </a:buClr>
              <a:buSzPts val="1100"/>
              <a:buFont typeface="Arial"/>
              <a:buNone/>
            </a:pPr>
            <a:r>
              <a:rPr lang="bg" dirty="0"/>
              <a:t>Ролята (делът на дейностите) на подизпълнител в договора не може да бъде разширена, ако главният изпълнител е използвал квалификацията или опита на този подизпълнител, за да изпълни изискванията за участие в търга.</a:t>
            </a:r>
            <a:endParaRPr dirty="0"/>
          </a:p>
          <a:p>
            <a:pPr marL="0" lvl="0" indent="0" algn="l" rtl="0">
              <a:spcBef>
                <a:spcPts val="0"/>
              </a:spcBef>
              <a:spcAft>
                <a:spcPts val="0"/>
              </a:spcAft>
              <a:buClr>
                <a:schemeClr val="dk1"/>
              </a:buClr>
              <a:buSzPts val="1100"/>
              <a:buFont typeface="Arial"/>
              <a:buNone/>
            </a:pPr>
            <a:r>
              <a:rPr lang="bg" dirty="0"/>
              <a:t>Основният изпълнител няма право да прехвърли целия договор на подизпълнител.</a:t>
            </a:r>
            <a:endParaRPr dirty="0"/>
          </a:p>
          <a:p>
            <a:pPr marL="0" lvl="0" indent="0" algn="l" rtl="0">
              <a:lnSpc>
                <a:spcPct val="100000"/>
              </a:lnSpc>
              <a:spcBef>
                <a:spcPts val="0"/>
              </a:spcBef>
              <a:spcAft>
                <a:spcPts val="0"/>
              </a:spcAft>
              <a:buSzPts val="1400"/>
              <a:buNone/>
            </a:pPr>
            <a:endParaRPr dirty="0"/>
          </a:p>
        </p:txBody>
      </p:sp>
      <p:sp>
        <p:nvSpPr>
          <p:cNvPr id="122" name="Google Shape;122;g3a7e7fc29ec_1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a8f6379b19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3a8f6379b19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sz="1200" b="1" dirty="0">
                <a:latin typeface="Arial"/>
                <a:ea typeface="Arial"/>
                <a:cs typeface="Arial"/>
                <a:sym typeface="Arial"/>
              </a:rPr>
              <a:t>Как да установим това?</a:t>
            </a:r>
          </a:p>
          <a:p>
            <a:pPr marL="0" lvl="0" indent="0" algn="l" rtl="0">
              <a:lnSpc>
                <a:spcPct val="100000"/>
              </a:lnSpc>
              <a:spcBef>
                <a:spcPts val="0"/>
              </a:spcBef>
              <a:spcAft>
                <a:spcPts val="0"/>
              </a:spcAft>
              <a:buSzPts val="1400"/>
              <a:buNone/>
            </a:pPr>
            <a:r>
              <a:rPr lang="ru-RU" dirty="0"/>
              <a:t>Проверка на </a:t>
            </a:r>
            <a:r>
              <a:rPr lang="bg-BG" noProof="0" dirty="0"/>
              <a:t>тръжната документация относно изискванията и условията за подизпълнение.</a:t>
            </a:r>
          </a:p>
          <a:p>
            <a:pPr marL="0" lvl="0" indent="0" algn="l" rtl="0">
              <a:lnSpc>
                <a:spcPct val="100000"/>
              </a:lnSpc>
              <a:spcBef>
                <a:spcPts val="0"/>
              </a:spcBef>
              <a:spcAft>
                <a:spcPts val="0"/>
              </a:spcAft>
              <a:buSzPts val="1400"/>
              <a:buNone/>
            </a:pPr>
            <a:r>
              <a:rPr lang="bg-BG" noProof="0" dirty="0"/>
              <a:t>Прочетете разясненията към въпросите, зададени по време на провеждането на процедурата, за да разберете дали потенциалните изпълнители са обърнали внимание на гореспоменатите изисквания.</a:t>
            </a:r>
          </a:p>
          <a:p>
            <a:pPr marL="0" lvl="0" indent="0" algn="l" rtl="0">
              <a:lnSpc>
                <a:spcPct val="100000"/>
              </a:lnSpc>
              <a:spcBef>
                <a:spcPts val="0"/>
              </a:spcBef>
              <a:spcAft>
                <a:spcPts val="0"/>
              </a:spcAft>
              <a:buSzPts val="1400"/>
              <a:buNone/>
            </a:pPr>
            <a:r>
              <a:rPr lang="bg-BG" noProof="0" dirty="0"/>
              <a:t>Запознайте се с допълнителни документи. Ако можете да получите копия на отчетите за напредъка или сертификатите за междинно плащане (в случай, че договорът изисква посочване на подизпълнителя и обема на извършената работа), проверете кои фирми са посочени като подизпълнители</a:t>
            </a:r>
            <a:r>
              <a:rPr lang="ru-RU" dirty="0"/>
              <a:t>.</a:t>
            </a:r>
          </a:p>
          <a:p>
            <a:pPr marL="0" lvl="0" indent="0" algn="l" rtl="0">
              <a:lnSpc>
                <a:spcPct val="100000"/>
              </a:lnSpc>
              <a:spcBef>
                <a:spcPts val="0"/>
              </a:spcBef>
              <a:spcAft>
                <a:spcPts val="0"/>
              </a:spcAft>
              <a:buSzPts val="1400"/>
              <a:buNone/>
            </a:pPr>
            <a:r>
              <a:rPr lang="bg" dirty="0"/>
              <a:t>Посещение на място – това също може да бъде решение, но може да изисква технически познания.</a:t>
            </a:r>
            <a:endParaRPr dirty="0"/>
          </a:p>
        </p:txBody>
      </p:sp>
      <p:sp>
        <p:nvSpPr>
          <p:cNvPr id="134" name="Google Shape;134;g3a8f6379b19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a7e7fc29ec_2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a7e7fc29ec_2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bg" sz="1100" dirty="0">
                <a:latin typeface="Arial"/>
                <a:ea typeface="Arial"/>
                <a:cs typeface="Arial"/>
                <a:sym typeface="Arial"/>
              </a:rPr>
              <a:t>Какво представляват фантомните подизпълнители? Ето един пример от недалечното минало:</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Всичко започва с крехката система за управление на отпадъците в Румъния. Нивата на рециклиране са сред най-ниските в Европа, депата за отпадъци са препълнени, а изпълнението е слабо. В този хаос изниква мрежа от компании, които съществуват предимно на хартия, а не в действителност – фантомни подизпълнители.</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Тези подизпълнители са регистрирани с впечатляващи наименования, и твърдят, че се занимават с рециклиране, преработка и „зелена енергия“. Докато в действителност не разполагат нито със съоръжения за рециклиране, нито с камиони и дори персонал. Единствените им активи са </a:t>
            </a:r>
            <a:r>
              <a:rPr lang="bg" sz="1100" b="1" dirty="0">
                <a:latin typeface="Arial"/>
                <a:ea typeface="Arial"/>
                <a:cs typeface="Arial"/>
                <a:sym typeface="Arial"/>
              </a:rPr>
              <a:t>печати, подписи и връзки</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Западните износители изпращат контейнери с „рециклируеми материали“ до Румъния.</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Фантомните подизпълнители подписват договори, обещавайки да преработят отпадъците.</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По документи всичко изглежда легитимно: фактури, митнически декларации, сертификати за рециклиране.</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В действителност – отпадъците са изхвърляни, изгаряни или скривани на сметища.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Защо това е фантомно подизпълнение? Защото създаваше </a:t>
            </a:r>
            <a:r>
              <a:rPr lang="bg" sz="1100" b="1" dirty="0">
                <a:latin typeface="Arial"/>
                <a:ea typeface="Arial"/>
                <a:cs typeface="Arial"/>
                <a:sym typeface="Arial"/>
              </a:rPr>
              <a:t>пластове – или различни нива на отричане</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Германският или италианският износител твърди: „Наехме сертифицирана фирма за рециклиране от Румъния.“</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Румънският вносител твърди: „Наехме подизпълнител на лицензиран партньор.“</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ru-RU" sz="1100" dirty="0">
                <a:latin typeface="Arial"/>
                <a:ea typeface="Arial"/>
                <a:cs typeface="Arial"/>
                <a:sym typeface="Arial"/>
              </a:rPr>
              <a:t>А</a:t>
            </a:r>
            <a:r>
              <a:rPr lang="bg" sz="1100" dirty="0">
                <a:latin typeface="Arial"/>
                <a:ea typeface="Arial"/>
                <a:cs typeface="Arial"/>
                <a:sym typeface="Arial"/>
              </a:rPr>
              <a:t> фантомният подизпълнител изчезва в момента, в който властите почукат на вратата.</a:t>
            </a:r>
            <a:endParaRPr sz="1100" dirty="0">
              <a:latin typeface="Arial"/>
              <a:ea typeface="Arial"/>
              <a:cs typeface="Arial"/>
              <a:sym typeface="Arial"/>
            </a:endParaRPr>
          </a:p>
          <a:p>
            <a:pPr marL="0" lvl="0" indent="0" algn="l" rtl="0">
              <a:lnSpc>
                <a:spcPct val="115000"/>
              </a:lnSpc>
              <a:spcBef>
                <a:spcPts val="1200"/>
              </a:spcBef>
              <a:spcAft>
                <a:spcPts val="0"/>
              </a:spcAft>
              <a:buNone/>
            </a:pPr>
            <a:r>
              <a:rPr lang="bg" sz="1100" dirty="0">
                <a:latin typeface="Arial"/>
                <a:ea typeface="Arial"/>
                <a:cs typeface="Arial"/>
                <a:sym typeface="Arial"/>
              </a:rPr>
              <a:t>Всеки тон отпадъци спести на западните компании до </a:t>
            </a:r>
            <a:r>
              <a:rPr lang="bg" sz="1100" b="1" dirty="0">
                <a:latin typeface="Arial"/>
                <a:ea typeface="Arial"/>
                <a:cs typeface="Arial"/>
                <a:sym typeface="Arial"/>
              </a:rPr>
              <a:t>1000 евро от разходите за утилизиране на отпадъците</a:t>
            </a:r>
            <a:r>
              <a:rPr lang="bg" sz="1100" dirty="0">
                <a:latin typeface="Arial"/>
                <a:ea typeface="Arial"/>
                <a:cs typeface="Arial"/>
                <a:sym typeface="Arial"/>
              </a:rPr>
              <a:t>, тъй като румънските оператори таксуваха само </a:t>
            </a:r>
            <a:r>
              <a:rPr lang="bg" sz="1100" b="1" dirty="0">
                <a:latin typeface="Arial"/>
                <a:ea typeface="Arial"/>
                <a:cs typeface="Arial"/>
                <a:sym typeface="Arial"/>
              </a:rPr>
              <a:t>250 евро на тон</a:t>
            </a:r>
            <a:r>
              <a:rPr lang="bg" sz="1100" dirty="0">
                <a:latin typeface="Arial"/>
                <a:ea typeface="Arial"/>
                <a:cs typeface="Arial"/>
                <a:sym typeface="Arial"/>
              </a:rPr>
              <a:t>. Фирмите-фантоми прибраха своя дял, след което бяха закрити или пререгистрирани под ново име.</a:t>
            </a:r>
            <a:endParaRPr dirty="0"/>
          </a:p>
        </p:txBody>
      </p:sp>
      <p:sp>
        <p:nvSpPr>
          <p:cNvPr id="144" name="Google Shape;144;g3a7e7fc29ec_2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a45fb32c4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Властите започнаха да прехващат пратките с отпадъци:</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Контейнери в пристанището на Констанца с етикет „суровини“, но пълни с </a:t>
            </a:r>
            <a:r>
              <a:rPr lang="bg" sz="1100" b="1" dirty="0">
                <a:latin typeface="Arial"/>
                <a:ea typeface="Arial"/>
                <a:cs typeface="Arial"/>
                <a:sym typeface="Arial"/>
              </a:rPr>
              <a:t>ръждясало селскостопанско оборудване и пластмаси</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Баржи по Дунав, превозващи „зърно“, но криещи </a:t>
            </a:r>
            <a:r>
              <a:rPr lang="bg" sz="1100" b="1" dirty="0">
                <a:latin typeface="Arial"/>
                <a:ea typeface="Arial"/>
                <a:cs typeface="Arial"/>
                <a:sym typeface="Arial"/>
              </a:rPr>
              <a:t>над 1000 тона боклук</a:t>
            </a:r>
            <a:r>
              <a:rPr lang="bg" sz="1100" dirty="0">
                <a:latin typeface="Arial"/>
                <a:ea typeface="Arial"/>
                <a:cs typeface="Arial"/>
                <a:sym typeface="Arial"/>
              </a:rPr>
              <a:t>.</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Камиони, пресичащи границите с документи, подписани от подизпълнители, които не съществуват по друг начин освен като пощенска кутия.</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За гражданите фантомното подизпълнение означаваше:</a:t>
            </a:r>
            <a:endParaRPr sz="1100" dirty="0">
              <a:latin typeface="Arial"/>
              <a:ea typeface="Arial"/>
              <a:cs typeface="Arial"/>
              <a:sym typeface="Arial"/>
            </a:endParaRPr>
          </a:p>
          <a:p>
            <a:pPr marL="457200" lvl="0" indent="-298450" algn="l" rtl="0">
              <a:lnSpc>
                <a:spcPct val="115000"/>
              </a:lnSpc>
              <a:spcBef>
                <a:spcPts val="1200"/>
              </a:spcBef>
              <a:spcAft>
                <a:spcPts val="0"/>
              </a:spcAft>
              <a:buClr>
                <a:schemeClr val="dk1"/>
              </a:buClr>
              <a:buSzPts val="1100"/>
              <a:buChar char="●"/>
            </a:pPr>
            <a:r>
              <a:rPr lang="bg" sz="1100" dirty="0">
                <a:latin typeface="Arial"/>
                <a:ea typeface="Arial"/>
                <a:cs typeface="Arial"/>
                <a:sym typeface="Arial"/>
              </a:rPr>
              <a:t>Токсичен дим от изгаряне на отпадъци.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Замърсени реки и земеделски земи.</a:t>
            </a:r>
            <a:endParaRPr sz="1100" dirty="0">
              <a:latin typeface="Arial"/>
              <a:ea typeface="Arial"/>
              <a:cs typeface="Arial"/>
              <a:sym typeface="Arial"/>
            </a:endParaRPr>
          </a:p>
          <a:p>
            <a:pPr marL="457200" lvl="0" indent="-298450" algn="l" rtl="0">
              <a:lnSpc>
                <a:spcPct val="115000"/>
              </a:lnSpc>
              <a:spcBef>
                <a:spcPts val="0"/>
              </a:spcBef>
              <a:spcAft>
                <a:spcPts val="0"/>
              </a:spcAft>
              <a:buClr>
                <a:schemeClr val="dk1"/>
              </a:buClr>
              <a:buSzPts val="1100"/>
              <a:buChar char="●"/>
            </a:pPr>
            <a:r>
              <a:rPr lang="bg" sz="1100" dirty="0">
                <a:latin typeface="Arial"/>
                <a:ea typeface="Arial"/>
                <a:cs typeface="Arial"/>
                <a:sym typeface="Arial"/>
              </a:rPr>
              <a:t>Разширяване на сметищата в близост до градовете.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Това беше корупция, етикетирана като рециклиране, сива икономика, където боклукът се превръщаше във валута, а фантомните подизпълнители бяха посредниците.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endParaRPr sz="1100" dirty="0">
              <a:latin typeface="Arial"/>
              <a:ea typeface="Arial"/>
              <a:cs typeface="Arial"/>
              <a:sym typeface="Arial"/>
            </a:endParaRPr>
          </a:p>
          <a:p>
            <a:pPr marL="228600" marR="0" lvl="0" indent="0" algn="l" rtl="0">
              <a:lnSpc>
                <a:spcPct val="100000"/>
              </a:lnSpc>
              <a:spcBef>
                <a:spcPts val="1200"/>
              </a:spcBef>
              <a:spcAft>
                <a:spcPts val="0"/>
              </a:spcAft>
              <a:buClr>
                <a:srgbClr val="000000"/>
              </a:buClr>
              <a:buSzPts val="1400"/>
              <a:buFont typeface="Arial"/>
              <a:buNone/>
            </a:pPr>
            <a:r>
              <a:rPr lang="bg" sz="1100" dirty="0">
                <a:latin typeface="Arial"/>
                <a:ea typeface="Arial"/>
                <a:cs typeface="Arial"/>
                <a:sym typeface="Arial"/>
              </a:rPr>
              <a:t>По документи всичко изглежда легитимно, но в действителност услугите не са предоставени</a:t>
            </a:r>
            <a:endParaRPr sz="1100" dirty="0">
              <a:latin typeface="Arial"/>
              <a:ea typeface="Arial"/>
              <a:cs typeface="Arial"/>
              <a:sym typeface="Arial"/>
            </a:endParaRPr>
          </a:p>
          <a:p>
            <a:pPr marL="228600" marR="0" lvl="0" indent="0" algn="l" rtl="0">
              <a:lnSpc>
                <a:spcPct val="100000"/>
              </a:lnSpc>
              <a:spcBef>
                <a:spcPts val="0"/>
              </a:spcBef>
              <a:spcAft>
                <a:spcPts val="0"/>
              </a:spcAft>
              <a:buClr>
                <a:srgbClr val="000000"/>
              </a:buClr>
              <a:buSzPts val="1400"/>
              <a:buFont typeface="Arial"/>
              <a:buNone/>
            </a:pPr>
            <a:endParaRPr lang="bg-BG" sz="1100" dirty="0">
              <a:latin typeface="Arial"/>
              <a:ea typeface="Arial"/>
              <a:cs typeface="Arial"/>
              <a:sym typeface="Arial"/>
            </a:endParaRPr>
          </a:p>
          <a:p>
            <a:pPr marL="228600" marR="0" lvl="0" indent="0" algn="l" rtl="0">
              <a:lnSpc>
                <a:spcPct val="100000"/>
              </a:lnSpc>
              <a:spcBef>
                <a:spcPts val="0"/>
              </a:spcBef>
              <a:spcAft>
                <a:spcPts val="0"/>
              </a:spcAft>
              <a:buClr>
                <a:srgbClr val="000000"/>
              </a:buClr>
              <a:buSzPts val="1400"/>
              <a:buFont typeface="Arial"/>
              <a:buNone/>
            </a:pPr>
            <a:r>
              <a:rPr lang="bg-BG" sz="1100" dirty="0">
                <a:latin typeface="Arial"/>
                <a:ea typeface="Arial"/>
                <a:cs typeface="Arial"/>
                <a:sym typeface="Arial"/>
              </a:rPr>
              <a:t>Източници:</a:t>
            </a:r>
            <a:endParaRPr sz="1100" dirty="0">
              <a:latin typeface="Arial"/>
              <a:ea typeface="Arial"/>
              <a:cs typeface="Arial"/>
              <a:sym typeface="Arial"/>
            </a:endParaRPr>
          </a:p>
          <a:p>
            <a:pPr marL="228600" marR="0" lvl="0" indent="0" algn="l" rtl="0">
              <a:lnSpc>
                <a:spcPct val="100000"/>
              </a:lnSpc>
              <a:spcBef>
                <a:spcPts val="0"/>
              </a:spcBef>
              <a:spcAft>
                <a:spcPts val="0"/>
              </a:spcAft>
              <a:buClr>
                <a:srgbClr val="000000"/>
              </a:buClr>
              <a:buSzPts val="1400"/>
              <a:buFont typeface="Arial"/>
              <a:buNone/>
            </a:pPr>
            <a:r>
              <a:rPr lang="bg" sz="1100" u="sng" dirty="0">
                <a:solidFill>
                  <a:schemeClr val="hlink"/>
                </a:solidFill>
                <a:latin typeface="Arial"/>
                <a:ea typeface="Arial"/>
                <a:cs typeface="Arial"/>
                <a:sym typeface="Arial"/>
                <a:hlinkClick r:id="rId3"/>
              </a:rPr>
              <a:t>https://www.rferl.org/a/romania-garbage-asia-european-union/31429822.html</a:t>
            </a:r>
            <a:r>
              <a:rPr lang="bg" sz="1100" dirty="0">
                <a:latin typeface="Arial"/>
                <a:ea typeface="Arial"/>
                <a:cs typeface="Arial"/>
                <a:sym typeface="Arial"/>
              </a:rPr>
              <a:t> </a:t>
            </a:r>
            <a:endParaRPr sz="1100" dirty="0">
              <a:latin typeface="Arial"/>
              <a:ea typeface="Arial"/>
              <a:cs typeface="Arial"/>
              <a:sym typeface="Arial"/>
            </a:endParaRPr>
          </a:p>
          <a:p>
            <a:pPr marL="228600" marR="0" lvl="0" indent="0" algn="l" rtl="0">
              <a:lnSpc>
                <a:spcPct val="100000"/>
              </a:lnSpc>
              <a:spcBef>
                <a:spcPts val="0"/>
              </a:spcBef>
              <a:spcAft>
                <a:spcPts val="0"/>
              </a:spcAft>
              <a:buClr>
                <a:srgbClr val="000000"/>
              </a:buClr>
              <a:buSzPts val="1400"/>
              <a:buFont typeface="Arial"/>
              <a:buNone/>
            </a:pPr>
            <a:r>
              <a:rPr lang="bg" sz="1100" u="sng" dirty="0">
                <a:solidFill>
                  <a:schemeClr val="hlink"/>
                </a:solidFill>
                <a:latin typeface="Arial"/>
                <a:ea typeface="Arial"/>
                <a:cs typeface="Arial"/>
                <a:sym typeface="Arial"/>
                <a:hlinkClick r:id="rId4"/>
              </a:rPr>
              <a:t>https://baselgovernance.org/sites/default/files/2023-11/WP49_Corruption_waste.pdf</a:t>
            </a:r>
            <a:r>
              <a:rPr lang="bg" sz="1100" dirty="0">
                <a:latin typeface="Arial"/>
                <a:ea typeface="Arial"/>
                <a:cs typeface="Arial"/>
                <a:sym typeface="Arial"/>
              </a:rPr>
              <a:t> </a:t>
            </a:r>
            <a:endParaRPr sz="1100" dirty="0">
              <a:latin typeface="Arial"/>
              <a:ea typeface="Arial"/>
              <a:cs typeface="Arial"/>
              <a:sym typeface="Arial"/>
            </a:endParaRPr>
          </a:p>
        </p:txBody>
      </p:sp>
      <p:sp>
        <p:nvSpPr>
          <p:cNvPr id="152" name="Google Shape;152;g3a45fb32c4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a45fb32c42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3a45fb32c42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r>
              <a:rPr lang="bg" sz="1100" dirty="0">
                <a:latin typeface="Arial"/>
                <a:ea typeface="Arial"/>
                <a:cs typeface="Arial"/>
                <a:sym typeface="Arial"/>
              </a:rPr>
              <a:t>На снимката виждате употребявани гуми, скрити в камион, който е бил част от конвой, тръгващ от Германия и Франция през август. Граничните власти откриват около 17 тона недекларирани отпадъци в превозните средства.</a:t>
            </a:r>
            <a:endParaRPr sz="1100" dirty="0">
              <a:latin typeface="Arial"/>
              <a:ea typeface="Arial"/>
              <a:cs typeface="Arial"/>
              <a:sym typeface="Arial"/>
            </a:endParaRPr>
          </a:p>
          <a:p>
            <a:pPr marL="0" lvl="0" indent="0" algn="l" rtl="0">
              <a:lnSpc>
                <a:spcPct val="115000"/>
              </a:lnSpc>
              <a:spcBef>
                <a:spcPts val="1200"/>
              </a:spcBef>
              <a:spcAft>
                <a:spcPts val="0"/>
              </a:spcAft>
              <a:buSzPts val="1400"/>
              <a:buNone/>
            </a:pPr>
            <a:endParaRPr lang="bg" sz="1100" dirty="0">
              <a:latin typeface="Arial"/>
              <a:ea typeface="Arial"/>
              <a:cs typeface="Arial"/>
              <a:sym typeface="Arial"/>
            </a:endParaRPr>
          </a:p>
          <a:p>
            <a:pPr marL="0" lvl="0" indent="0" algn="l" rtl="0">
              <a:lnSpc>
                <a:spcPct val="115000"/>
              </a:lnSpc>
              <a:spcBef>
                <a:spcPts val="1200"/>
              </a:spcBef>
              <a:spcAft>
                <a:spcPts val="0"/>
              </a:spcAft>
              <a:buSzPts val="1400"/>
              <a:buNone/>
            </a:pPr>
            <a:r>
              <a:rPr lang="bg" sz="1100" dirty="0">
                <a:latin typeface="Arial"/>
                <a:ea typeface="Arial"/>
                <a:cs typeface="Arial"/>
                <a:sym typeface="Arial"/>
              </a:rPr>
              <a:t>Като граждански наблюдатели, можете да видите индикации за подобни рискове, стига да знаете къде да ги търсите. Първо, проверете документите: ако в договорите са посочени неясни екологични доставки като „услуги за рециклиране“, но не са посочени конкретни количеств, продукти, очаквани резултати, това е подозрително. Второ, проучете подизпълнителите: ако липсват сведения за опит в рециклирането или изведнъж се появят във веригата, може да става дума за фантомни фирми. И трето, отидете на място: ако инсталациите за рециклиране са тихи или ако видите купчини отпадъци, които се изгарят или заравят, вместо да се преработват, това е ясен сигнал за корупция.</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Ако плащанията отиват към фирми, които не присъстват на място, това предполага, че те всъщност не вършат работата. Сложните вериги от подизпълнители са друг предупредителен сигнал – когато договорите преминават през множество нива, това често крие корупция. И накрая, ако разходите продължават да се покачват, а добавена стойност липсва, това е ясен сигнал, че фантомното подизпълнение се използва за отклоняване на средства. Взети заедно, тези улики разкриват корупционния модел фантомно подизпълнение – завишени фактури, подкупи и никакви реални екологични резултати.</a:t>
            </a:r>
            <a:endParaRPr sz="1100" dirty="0">
              <a:latin typeface="Arial"/>
              <a:ea typeface="Arial"/>
              <a:cs typeface="Arial"/>
              <a:sym typeface="Arial"/>
            </a:endParaRPr>
          </a:p>
          <a:p>
            <a:pPr marL="0" lvl="0" indent="0" algn="l" rtl="0">
              <a:lnSpc>
                <a:spcPct val="115000"/>
              </a:lnSpc>
              <a:spcBef>
                <a:spcPts val="1200"/>
              </a:spcBef>
              <a:spcAft>
                <a:spcPts val="0"/>
              </a:spcAft>
              <a:buSzPts val="1400"/>
              <a:buNone/>
            </a:pPr>
            <a:endParaRPr lang="bg" sz="1100" dirty="0">
              <a:latin typeface="Arial"/>
              <a:ea typeface="Arial"/>
              <a:cs typeface="Arial"/>
              <a:sym typeface="Arial"/>
            </a:endParaRPr>
          </a:p>
          <a:p>
            <a:pPr marL="0" lvl="0" indent="0" algn="l" rtl="0">
              <a:lnSpc>
                <a:spcPct val="115000"/>
              </a:lnSpc>
              <a:spcBef>
                <a:spcPts val="1200"/>
              </a:spcBef>
              <a:spcAft>
                <a:spcPts val="0"/>
              </a:spcAft>
              <a:buSzPts val="1400"/>
              <a:buNone/>
            </a:pPr>
            <a:r>
              <a:rPr lang="bg" sz="1100" dirty="0">
                <a:latin typeface="Arial"/>
                <a:ea typeface="Arial"/>
                <a:cs typeface="Arial"/>
                <a:sym typeface="Arial"/>
              </a:rPr>
              <a:t>Случаят с Румъния показва как „работи“ фантомното подизпълнение – компании, които съществуват само по документи, източват средства, докато за гражданите остават замърсяването и неспазените обещания. От друга страна, корупцията оставя следи и, ако сме бдителни, тези следи могат да бъдат разкрити.</a:t>
            </a:r>
            <a:endParaRPr sz="1100" dirty="0">
              <a:latin typeface="Arial"/>
              <a:ea typeface="Arial"/>
              <a:cs typeface="Arial"/>
              <a:sym typeface="Arial"/>
            </a:endParaRPr>
          </a:p>
          <a:p>
            <a:pPr marL="228600" lvl="0" indent="0" algn="l" rtl="0">
              <a:lnSpc>
                <a:spcPct val="100000"/>
              </a:lnSpc>
              <a:spcBef>
                <a:spcPts val="1200"/>
              </a:spcBef>
              <a:spcAft>
                <a:spcPts val="0"/>
              </a:spcAft>
              <a:buClr>
                <a:schemeClr val="dk1"/>
              </a:buClr>
              <a:buSzPts val="1400"/>
              <a:buFont typeface="Arial"/>
              <a:buNone/>
            </a:pPr>
            <a:endParaRPr lang="bg" sz="1100" dirty="0">
              <a:latin typeface="Arial"/>
              <a:ea typeface="Arial"/>
              <a:cs typeface="Arial"/>
              <a:sym typeface="Arial"/>
            </a:endParaRPr>
          </a:p>
          <a:p>
            <a:pPr marL="228600" lvl="0" indent="0" algn="l" rtl="0">
              <a:lnSpc>
                <a:spcPct val="100000"/>
              </a:lnSpc>
              <a:spcBef>
                <a:spcPts val="1200"/>
              </a:spcBef>
              <a:spcAft>
                <a:spcPts val="0"/>
              </a:spcAft>
              <a:buClr>
                <a:schemeClr val="dk1"/>
              </a:buClr>
              <a:buSzPts val="1400"/>
              <a:buFont typeface="Arial"/>
              <a:buNone/>
            </a:pPr>
            <a:r>
              <a:rPr lang="bg" sz="1100" dirty="0">
                <a:latin typeface="Arial"/>
                <a:ea typeface="Arial"/>
                <a:cs typeface="Arial"/>
                <a:sym typeface="Arial"/>
              </a:rPr>
              <a:t>Източници:</a:t>
            </a:r>
            <a:endParaRPr sz="1100" dirty="0">
              <a:latin typeface="Arial"/>
              <a:ea typeface="Arial"/>
              <a:cs typeface="Arial"/>
              <a:sym typeface="Arial"/>
            </a:endParaRPr>
          </a:p>
          <a:p>
            <a:pPr marL="228600" lvl="0" indent="0" algn="l" rtl="0">
              <a:lnSpc>
                <a:spcPct val="100000"/>
              </a:lnSpc>
              <a:spcBef>
                <a:spcPts val="1200"/>
              </a:spcBef>
              <a:spcAft>
                <a:spcPts val="0"/>
              </a:spcAft>
              <a:buClr>
                <a:schemeClr val="dk1"/>
              </a:buClr>
              <a:buSzPts val="1400"/>
              <a:buFont typeface="Arial"/>
              <a:buNone/>
            </a:pPr>
            <a:r>
              <a:rPr lang="bg" sz="1100" u="sng" dirty="0">
                <a:solidFill>
                  <a:schemeClr val="hlink"/>
                </a:solidFill>
                <a:latin typeface="Arial"/>
                <a:ea typeface="Arial"/>
                <a:cs typeface="Arial"/>
                <a:sym typeface="Arial"/>
                <a:hlinkClick r:id="rId3"/>
              </a:rPr>
              <a:t>https://www.rferl.org/a/romania-garbage-asia-european-union/31429822.html</a:t>
            </a:r>
            <a:r>
              <a:rPr lang="bg" sz="1100" dirty="0">
                <a:latin typeface="Arial"/>
                <a:ea typeface="Arial"/>
                <a:cs typeface="Arial"/>
                <a:sym typeface="Arial"/>
              </a:rPr>
              <a:t> </a:t>
            </a:r>
            <a:endParaRPr sz="1100" dirty="0">
              <a:latin typeface="Arial"/>
              <a:ea typeface="Arial"/>
              <a:cs typeface="Arial"/>
              <a:sym typeface="Arial"/>
            </a:endParaRPr>
          </a:p>
          <a:p>
            <a:pPr marL="228600" lvl="0" indent="0" algn="l" rtl="0">
              <a:lnSpc>
                <a:spcPct val="100000"/>
              </a:lnSpc>
              <a:spcBef>
                <a:spcPts val="0"/>
              </a:spcBef>
              <a:spcAft>
                <a:spcPts val="0"/>
              </a:spcAft>
              <a:buClr>
                <a:schemeClr val="dk1"/>
              </a:buClr>
              <a:buSzPts val="1400"/>
              <a:buFont typeface="Arial"/>
              <a:buNone/>
            </a:pPr>
            <a:r>
              <a:rPr lang="bg" sz="1100" u="sng" dirty="0">
                <a:solidFill>
                  <a:schemeClr val="hlink"/>
                </a:solidFill>
                <a:latin typeface="Arial"/>
                <a:ea typeface="Arial"/>
                <a:cs typeface="Arial"/>
                <a:sym typeface="Arial"/>
                <a:hlinkClick r:id="rId4"/>
              </a:rPr>
              <a:t>https://baselgovernance.org/sites/default/files/2023-11/WP49_Corruption_waste.pdf</a:t>
            </a:r>
            <a:r>
              <a:rPr lang="bg" sz="1100" dirty="0">
                <a:latin typeface="Arial"/>
                <a:ea typeface="Arial"/>
                <a:cs typeface="Arial"/>
                <a:sym typeface="Arial"/>
              </a:rPr>
              <a:t> </a:t>
            </a:r>
            <a:endParaRPr sz="1100" dirty="0">
              <a:latin typeface="Arial"/>
              <a:ea typeface="Arial"/>
              <a:cs typeface="Arial"/>
              <a:sym typeface="Arial"/>
            </a:endParaRPr>
          </a:p>
        </p:txBody>
      </p:sp>
      <p:sp>
        <p:nvSpPr>
          <p:cNvPr id="164" name="Google Shape;164;g3a45fb32c42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3"/>
        <p:cNvGrpSpPr/>
        <p:nvPr/>
      </p:nvGrpSpPr>
      <p:grpSpPr>
        <a:xfrm>
          <a:off x="0" y="0"/>
          <a:ext cx="0" cy="0"/>
          <a:chOff x="0" y="0"/>
          <a:chExt cx="0" cy="0"/>
        </a:xfrm>
      </p:grpSpPr>
      <p:sp>
        <p:nvSpPr>
          <p:cNvPr id="14" name="Google Shape;14;g3a45da9d7e7_0_74"/>
          <p:cNvSpPr txBox="1">
            <a:spLocks noGrp="1"/>
          </p:cNvSpPr>
          <p:nvPr>
            <p:ph type="dt" idx="10"/>
          </p:nvPr>
        </p:nvSpPr>
        <p:spPr>
          <a:xfrm>
            <a:off x="609600" y="6245225"/>
            <a:ext cx="2844900" cy="476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g3a45da9d7e7_0_7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3833019" y="-1738633"/>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16"/>
        <p:cNvGrpSpPr/>
        <p:nvPr/>
      </p:nvGrpSpPr>
      <p:grpSpPr>
        <a:xfrm>
          <a:off x="0" y="0"/>
          <a:ext cx="0" cy="0"/>
          <a:chOff x="0" y="0"/>
          <a:chExt cx="0" cy="0"/>
        </a:xfrm>
      </p:grpSpPr>
      <p:sp>
        <p:nvSpPr>
          <p:cNvPr id="17" name="Google Shape;17;p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19" name="Google Shape;19;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0" name="Google Shape;20;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Blue and white text on a black background&#10;&#10;AI-generated content may be incorrect.">
            <a:extLst>
              <a:ext uri="{FF2B5EF4-FFF2-40B4-BE49-F238E27FC236}">
                <a16:creationId xmlns:a16="http://schemas.microsoft.com/office/drawing/2014/main" id="{51D5245B-DB38-BD78-23B7-B2060C496B3E}"/>
              </a:ext>
            </a:extLst>
          </p:cNvPr>
          <p:cNvPicPr>
            <a:picLocks noChangeAspect="1"/>
          </p:cNvPicPr>
          <p:nvPr userDrawn="1"/>
        </p:nvPicPr>
        <p:blipFill>
          <a:blip r:embed="rId2"/>
          <a:stretch>
            <a:fillRect/>
          </a:stretch>
        </p:blipFill>
        <p:spPr>
          <a:xfrm>
            <a:off x="609600" y="6220156"/>
            <a:ext cx="2388502" cy="5263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50B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28"/>
        <p:cNvGrpSpPr/>
        <p:nvPr/>
      </p:nvGrpSpPr>
      <p:grpSpPr>
        <a:xfrm>
          <a:off x="0" y="0"/>
          <a:ext cx="0" cy="0"/>
          <a:chOff x="0" y="0"/>
          <a:chExt cx="0" cy="0"/>
        </a:xfrm>
      </p:grpSpPr>
      <p:sp>
        <p:nvSpPr>
          <p:cNvPr id="29" name="Google Shape;29;p10"/>
          <p:cNvSpPr txBox="1">
            <a:spLocks noGrp="1"/>
          </p:cNvSpPr>
          <p:nvPr>
            <p:ph type="ctrTitle"/>
          </p:nvPr>
        </p:nvSpPr>
        <p:spPr>
          <a:xfrm>
            <a:off x="914400" y="1700809"/>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10"/>
          <p:cNvSpPr txBox="1">
            <a:spLocks noGrp="1"/>
          </p:cNvSpPr>
          <p:nvPr>
            <p:ph type="subTitle" idx="1"/>
          </p:nvPr>
        </p:nvSpPr>
        <p:spPr>
          <a:xfrm>
            <a:off x="1828800" y="3284984"/>
            <a:ext cx="8534400" cy="129614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404040"/>
              </a:buClr>
              <a:buSzPts val="3200"/>
              <a:buFont typeface="Arial"/>
              <a:buNone/>
              <a:defRPr/>
            </a:lvl1pPr>
            <a:lvl2pPr lvl="1" algn="ctr">
              <a:lnSpc>
                <a:spcPct val="100000"/>
              </a:lnSpc>
              <a:spcBef>
                <a:spcPts val="560"/>
              </a:spcBef>
              <a:spcAft>
                <a:spcPts val="0"/>
              </a:spcAft>
              <a:buClr>
                <a:srgbClr val="404040"/>
              </a:buClr>
              <a:buSzPts val="2800"/>
              <a:buFont typeface="Arial"/>
              <a:buNone/>
              <a:defRPr/>
            </a:lvl2pPr>
            <a:lvl3pPr lvl="2" algn="ctr">
              <a:lnSpc>
                <a:spcPct val="100000"/>
              </a:lnSpc>
              <a:spcBef>
                <a:spcPts val="480"/>
              </a:spcBef>
              <a:spcAft>
                <a:spcPts val="0"/>
              </a:spcAft>
              <a:buClr>
                <a:srgbClr val="404040"/>
              </a:buClr>
              <a:buSzPts val="2400"/>
              <a:buFont typeface="Arial"/>
              <a:buNone/>
              <a:defRPr/>
            </a:lvl3pPr>
            <a:lvl4pPr lvl="3" algn="ctr">
              <a:lnSpc>
                <a:spcPct val="100000"/>
              </a:lnSpc>
              <a:spcBef>
                <a:spcPts val="400"/>
              </a:spcBef>
              <a:spcAft>
                <a:spcPts val="0"/>
              </a:spcAft>
              <a:buClr>
                <a:srgbClr val="404040"/>
              </a:buClr>
              <a:buSzPts val="2000"/>
              <a:buFont typeface="Arial"/>
              <a:buNone/>
              <a:defRPr/>
            </a:lvl4pPr>
            <a:lvl5pPr lvl="4" algn="ctr">
              <a:lnSpc>
                <a:spcPct val="100000"/>
              </a:lnSpc>
              <a:spcBef>
                <a:spcPts val="400"/>
              </a:spcBef>
              <a:spcAft>
                <a:spcPts val="0"/>
              </a:spcAft>
              <a:buClr>
                <a:srgbClr val="404040"/>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31" name="Google Shape;31;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404040"/>
              </a:buClr>
              <a:buSzPts val="2000"/>
              <a:buFont typeface="Arial"/>
              <a:buNone/>
              <a:defRPr sz="2000"/>
            </a:lvl1pPr>
            <a:lvl2pPr marL="914400" lvl="1" indent="-228600" algn="l">
              <a:lnSpc>
                <a:spcPct val="100000"/>
              </a:lnSpc>
              <a:spcBef>
                <a:spcPts val="360"/>
              </a:spcBef>
              <a:spcAft>
                <a:spcPts val="0"/>
              </a:spcAft>
              <a:buClr>
                <a:srgbClr val="404040"/>
              </a:buClr>
              <a:buSzPts val="1800"/>
              <a:buFont typeface="Arial"/>
              <a:buNone/>
              <a:defRPr sz="1800"/>
            </a:lvl2pPr>
            <a:lvl3pPr marL="1371600" lvl="2" indent="-228600" algn="l">
              <a:lnSpc>
                <a:spcPct val="100000"/>
              </a:lnSpc>
              <a:spcBef>
                <a:spcPts val="320"/>
              </a:spcBef>
              <a:spcAft>
                <a:spcPts val="0"/>
              </a:spcAft>
              <a:buClr>
                <a:srgbClr val="404040"/>
              </a:buClr>
              <a:buSzPts val="1600"/>
              <a:buFont typeface="Arial"/>
              <a:buNone/>
              <a:defRPr sz="1600"/>
            </a:lvl3pPr>
            <a:lvl4pPr marL="1828800" lvl="3" indent="-228600" algn="l">
              <a:lnSpc>
                <a:spcPct val="100000"/>
              </a:lnSpc>
              <a:spcBef>
                <a:spcPts val="280"/>
              </a:spcBef>
              <a:spcAft>
                <a:spcPts val="0"/>
              </a:spcAft>
              <a:buClr>
                <a:srgbClr val="404040"/>
              </a:buClr>
              <a:buSzPts val="1400"/>
              <a:buFont typeface="Arial"/>
              <a:buNone/>
              <a:defRPr sz="1400"/>
            </a:lvl4pPr>
            <a:lvl5pPr marL="2286000" lvl="4" indent="-228600" algn="l">
              <a:lnSpc>
                <a:spcPct val="100000"/>
              </a:lnSpc>
              <a:spcBef>
                <a:spcPts val="280"/>
              </a:spcBef>
              <a:spcAft>
                <a:spcPts val="0"/>
              </a:spcAft>
              <a:buClr>
                <a:srgbClr val="404040"/>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1" name="Google Shape;41;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2" name="Google Shape;42;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3" name="Google Shape;43;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4" name="Google Shape;44;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04040"/>
              </a:buClr>
              <a:buSzPts val="3200"/>
              <a:buFont typeface="Arial"/>
              <a:buChar char="•"/>
              <a:defRPr sz="3200"/>
            </a:lvl1pPr>
            <a:lvl2pPr marL="914400" lvl="1" indent="-406400" algn="l">
              <a:lnSpc>
                <a:spcPct val="100000"/>
              </a:lnSpc>
              <a:spcBef>
                <a:spcPts val="560"/>
              </a:spcBef>
              <a:spcAft>
                <a:spcPts val="0"/>
              </a:spcAft>
              <a:buClr>
                <a:srgbClr val="404040"/>
              </a:buClr>
              <a:buSzPts val="2800"/>
              <a:buFont typeface="Arial"/>
              <a:buChar char="–"/>
              <a:defRPr sz="2800"/>
            </a:lvl2pPr>
            <a:lvl3pPr marL="1371600" lvl="2" indent="-381000" algn="l">
              <a:lnSpc>
                <a:spcPct val="100000"/>
              </a:lnSpc>
              <a:spcBef>
                <a:spcPts val="480"/>
              </a:spcBef>
              <a:spcAft>
                <a:spcPts val="0"/>
              </a:spcAft>
              <a:buClr>
                <a:srgbClr val="404040"/>
              </a:buClr>
              <a:buSzPts val="2400"/>
              <a:buFont typeface="Arial"/>
              <a:buChar char="•"/>
              <a:defRPr sz="2400"/>
            </a:lvl3pPr>
            <a:lvl4pPr marL="1828800" lvl="3" indent="-355600" algn="l">
              <a:lnSpc>
                <a:spcPct val="100000"/>
              </a:lnSpc>
              <a:spcBef>
                <a:spcPts val="400"/>
              </a:spcBef>
              <a:spcAft>
                <a:spcPts val="0"/>
              </a:spcAft>
              <a:buClr>
                <a:srgbClr val="404040"/>
              </a:buClr>
              <a:buSzPts val="2000"/>
              <a:buFont typeface="Arial"/>
              <a:buChar char="–"/>
              <a:defRPr sz="2000"/>
            </a:lvl4pPr>
            <a:lvl5pPr marL="2286000" lvl="4" indent="-355600" algn="l">
              <a:lnSpc>
                <a:spcPct val="100000"/>
              </a:lnSpc>
              <a:spcBef>
                <a:spcPts val="400"/>
              </a:spcBef>
              <a:spcAft>
                <a:spcPts val="0"/>
              </a:spcAft>
              <a:buClr>
                <a:srgbClr val="404040"/>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3" name="Google Shape;53;p1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4" name="Google Shape;54;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5"/>
          <p:cNvSpPr>
            <a:spLocks noGrp="1"/>
          </p:cNvSpPr>
          <p:nvPr>
            <p:ph type="pic" idx="2"/>
          </p:nvPr>
        </p:nvSpPr>
        <p:spPr>
          <a:xfrm>
            <a:off x="2389717" y="612775"/>
            <a:ext cx="7315200" cy="4114800"/>
          </a:xfrm>
          <a:prstGeom prst="rect">
            <a:avLst/>
          </a:prstGeom>
          <a:noFill/>
          <a:ln>
            <a:noFill/>
          </a:ln>
        </p:spPr>
      </p:sp>
      <p:sp>
        <p:nvSpPr>
          <p:cNvPr id="59" name="Google Shape;59;p1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0" name="Google Shape;60;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04040"/>
              </a:buClr>
              <a:buSzPts val="3200"/>
              <a:buFont typeface="Arial"/>
              <a:buChar char="•"/>
              <a:defRPr sz="3200" b="0" i="0" u="none" strike="noStrike" cap="none">
                <a:solidFill>
                  <a:srgbClr val="404040"/>
                </a:solidFill>
                <a:latin typeface="Arial"/>
                <a:ea typeface="Arial"/>
                <a:cs typeface="Arial"/>
                <a:sym typeface="Arial"/>
              </a:defRPr>
            </a:lvl1pPr>
            <a:lvl2pPr marL="914400" marR="0" lvl="1" indent="-406400" algn="l" rtl="0">
              <a:lnSpc>
                <a:spcPct val="100000"/>
              </a:lnSpc>
              <a:spcBef>
                <a:spcPts val="560"/>
              </a:spcBef>
              <a:spcAft>
                <a:spcPts val="0"/>
              </a:spcAft>
              <a:buClr>
                <a:srgbClr val="404040"/>
              </a:buClr>
              <a:buSzPts val="2800"/>
              <a:buFont typeface="Arial"/>
              <a:buChar char="–"/>
              <a:defRPr sz="2800" b="0" i="0" u="none" strike="noStrike" cap="none">
                <a:solidFill>
                  <a:srgbClr val="404040"/>
                </a:solidFill>
                <a:latin typeface="Arial"/>
                <a:ea typeface="Arial"/>
                <a:cs typeface="Arial"/>
                <a:sym typeface="Arial"/>
              </a:defRPr>
            </a:lvl2pPr>
            <a:lvl3pPr marL="1371600" marR="0" lvl="2" indent="-381000" algn="l" rtl="0">
              <a:lnSpc>
                <a:spcPct val="100000"/>
              </a:lnSpc>
              <a:spcBef>
                <a:spcPts val="48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3pPr>
            <a:lvl4pPr marL="1828800" marR="0" lvl="3"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3a7e7fc29ec_2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a:t>
            </a:fld>
            <a:endParaRPr/>
          </a:p>
        </p:txBody>
      </p:sp>
      <p:sp>
        <p:nvSpPr>
          <p:cNvPr id="78" name="Google Shape;78;g3a7e7fc29ec_2_0"/>
          <p:cNvSpPr/>
          <p:nvPr/>
        </p:nvSpPr>
        <p:spPr>
          <a:xfrm>
            <a:off x="0" y="0"/>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g3a7e7fc29ec_2_0"/>
          <p:cNvSpPr/>
          <p:nvPr/>
        </p:nvSpPr>
        <p:spPr>
          <a:xfrm>
            <a:off x="0" y="30480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0" name="Google Shape;80;g3a7e7fc29ec_2_0"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sp>
        <p:nvSpPr>
          <p:cNvPr id="82" name="Google Shape;82;g3a7e7fc29ec_2_0"/>
          <p:cNvSpPr txBox="1"/>
          <p:nvPr/>
        </p:nvSpPr>
        <p:spPr>
          <a:xfrm>
            <a:off x="1126650" y="2000525"/>
            <a:ext cx="5426400" cy="333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bg" sz="3600" b="1" i="0" u="none" strike="noStrike" cap="none" dirty="0">
                <a:solidFill>
                  <a:srgbClr val="404040"/>
                </a:solidFill>
                <a:latin typeface="Cambria"/>
                <a:ea typeface="Cambria"/>
                <a:cs typeface="Cambria"/>
                <a:sym typeface="Cambria"/>
              </a:rPr>
              <a:t>Модул 4.</a:t>
            </a:r>
            <a:r>
              <a:rPr lang="bg" sz="3600" b="1" dirty="0">
                <a:solidFill>
                  <a:srgbClr val="404040"/>
                </a:solidFill>
                <a:latin typeface="Cambria"/>
                <a:ea typeface="Cambria"/>
                <a:cs typeface="Cambria"/>
                <a:sym typeface="Cambria"/>
              </a:rPr>
              <a:t>8</a:t>
            </a:r>
            <a:endParaRPr dirty="0"/>
          </a:p>
          <a:p>
            <a:pPr lvl="0">
              <a:buSzPts val="3600"/>
            </a:pPr>
            <a:r>
              <a:rPr lang="bg-BG" sz="3600" b="1" noProof="0" dirty="0">
                <a:solidFill>
                  <a:srgbClr val="404040"/>
                </a:solidFill>
                <a:latin typeface="Cambria"/>
                <a:ea typeface="Cambria"/>
                <a:cs typeface="Cambria"/>
                <a:sym typeface="Cambria"/>
              </a:rPr>
              <a:t>Обществени поръчки за опазване на околната </a:t>
            </a:r>
            <a:r>
              <a:rPr lang="ru-RU" sz="3600" b="1" dirty="0">
                <a:solidFill>
                  <a:srgbClr val="404040"/>
                </a:solidFill>
                <a:latin typeface="Cambria"/>
                <a:ea typeface="Cambria"/>
                <a:cs typeface="Cambria"/>
                <a:sym typeface="Cambria"/>
              </a:rPr>
              <a:t>среда и климата</a:t>
            </a:r>
            <a:endParaRPr sz="3600" b="1" i="0" u="none" strike="noStrike" cap="none" dirty="0">
              <a:solidFill>
                <a:srgbClr val="404040"/>
              </a:solidFill>
              <a:latin typeface="Cambria"/>
              <a:ea typeface="Cambria"/>
              <a:cs typeface="Cambria"/>
              <a:sym typeface="Cambria"/>
            </a:endParaRPr>
          </a:p>
          <a:p>
            <a:pPr lvl="0">
              <a:buSzPts val="3600"/>
            </a:pPr>
            <a:r>
              <a:rPr lang="bg-BG" sz="2200" b="1" dirty="0">
                <a:solidFill>
                  <a:srgbClr val="12856F"/>
                </a:solidFill>
              </a:rPr>
              <a:t>Изпълнение на договора:</a:t>
            </a:r>
            <a:endParaRPr lang="en-US" sz="2200" b="1" dirty="0">
              <a:solidFill>
                <a:srgbClr val="12856F"/>
              </a:solidFill>
            </a:endParaRPr>
          </a:p>
          <a:p>
            <a:pPr lvl="0">
              <a:buSzPts val="3600"/>
            </a:pPr>
            <a:r>
              <a:rPr lang="ru-RU" sz="2200" b="1" dirty="0">
                <a:solidFill>
                  <a:srgbClr val="12856F"/>
                </a:solidFill>
              </a:rPr>
              <a:t>Неправомерно или </a:t>
            </a:r>
            <a:r>
              <a:rPr lang="bg-BG" sz="2200" b="1" noProof="0" dirty="0">
                <a:solidFill>
                  <a:srgbClr val="12856F"/>
                </a:solidFill>
              </a:rPr>
              <a:t>фантомно подизпълнение</a:t>
            </a:r>
            <a:endParaRPr sz="2700" b="1"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dirty="0">
              <a:solidFill>
                <a:srgbClr val="404040"/>
              </a:solidFill>
              <a:latin typeface="Cambria"/>
              <a:ea typeface="Cambria"/>
              <a:cs typeface="Cambria"/>
              <a:sym typeface="Cambria"/>
            </a:endParaRPr>
          </a:p>
        </p:txBody>
      </p:sp>
      <p:pic>
        <p:nvPicPr>
          <p:cNvPr id="2" name="Picture 1" descr="Blue and white text on a black background&#10;&#10;AI-generated content may be incorrect.">
            <a:extLst>
              <a:ext uri="{FF2B5EF4-FFF2-40B4-BE49-F238E27FC236}">
                <a16:creationId xmlns:a16="http://schemas.microsoft.com/office/drawing/2014/main" id="{E55FAFEA-C26D-FA64-50C1-7D8F609CE7D9}"/>
              </a:ext>
            </a:extLst>
          </p:cNvPr>
          <p:cNvPicPr>
            <a:picLocks noChangeAspect="1"/>
          </p:cNvPicPr>
          <p:nvPr/>
        </p:nvPicPr>
        <p:blipFill>
          <a:blip r:embed="rId4"/>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9842F816-DB29-A7EB-3C13-6C868F514829}"/>
              </a:ext>
            </a:extLst>
          </p:cNvPr>
          <p:cNvPicPr>
            <a:picLocks noChangeAspect="1"/>
          </p:cNvPicPr>
          <p:nvPr/>
        </p:nvPicPr>
        <p:blipFill>
          <a:blip r:embed="rId5"/>
          <a:stretch>
            <a:fillRect/>
          </a:stretch>
        </p:blipFill>
        <p:spPr>
          <a:xfrm>
            <a:off x="3234690" y="282290"/>
            <a:ext cx="6332220" cy="10134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g3a7e7fc29ec_1_27"/>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78" name="Google Shape;178;g3a7e7fc29ec_1_2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10</a:t>
            </a:fld>
            <a:endParaRPr lang="bg-BG" noProof="0" dirty="0"/>
          </a:p>
        </p:txBody>
      </p:sp>
      <p:sp>
        <p:nvSpPr>
          <p:cNvPr id="179" name="Google Shape;179;g3a7e7fc29ec_1_27"/>
          <p:cNvSpPr txBox="1">
            <a:spLocks noGrp="1"/>
          </p:cNvSpPr>
          <p:nvPr>
            <p:ph type="body" idx="1"/>
          </p:nvPr>
        </p:nvSpPr>
        <p:spPr>
          <a:xfrm>
            <a:off x="5877820" y="1844841"/>
            <a:ext cx="5704680" cy="4696487"/>
          </a:xfrm>
          <a:prstGeom prst="rect">
            <a:avLst/>
          </a:prstGeom>
          <a:noFill/>
          <a:ln>
            <a:noFill/>
          </a:ln>
        </p:spPr>
        <p:txBody>
          <a:bodyPr spcFirstLastPara="1" wrap="square" lIns="91425" tIns="45700" rIns="91425" bIns="45700" anchor="t" anchorCtr="0">
            <a:normAutofit fontScale="92500" lnSpcReduction="20000"/>
          </a:bodyPr>
          <a:lstStyle/>
          <a:p>
            <a:pPr lvl="0" indent="-342900">
              <a:lnSpc>
                <a:spcPct val="115000"/>
              </a:lnSpc>
              <a:spcBef>
                <a:spcPts val="1160"/>
              </a:spcBef>
              <a:buSzPts val="1800"/>
              <a:buNone/>
            </a:pPr>
            <a:r>
              <a:rPr lang="bg-BG" sz="2000" noProof="0" dirty="0"/>
              <a:t>Между 2008 и 2009 г. 1,6 милиарда евро са отклонени от престъпна група при измама на пазара с квоти за въглеродни емисии.</a:t>
            </a:r>
          </a:p>
          <a:p>
            <a:pPr lvl="0" indent="-342900">
              <a:lnSpc>
                <a:spcPct val="115000"/>
              </a:lnSpc>
              <a:spcBef>
                <a:spcPts val="1160"/>
              </a:spcBef>
              <a:buSzPts val="1800"/>
              <a:buNone/>
            </a:pPr>
            <a:r>
              <a:rPr lang="bg-BG" sz="2000" noProof="0" dirty="0"/>
              <a:t>Франция прилага данък върху продажбите (ДДС) върху квотите за въглеродни емисии. Групата купува квоти без ДДС в чужбина и ги продава на френския пазар с начислен данък върху продажбите.</a:t>
            </a:r>
            <a:r>
              <a:rPr lang="bg-BG" sz="2000" b="1" noProof="0" dirty="0"/>
              <a:t> Впоследствие парите са изпрани чрез широка мрежа фиктивни компании в различни страни.</a:t>
            </a:r>
          </a:p>
          <a:p>
            <a:pPr lvl="0" indent="-342900">
              <a:lnSpc>
                <a:spcPct val="115000"/>
              </a:lnSpc>
              <a:spcBef>
                <a:spcPts val="1160"/>
              </a:spcBef>
              <a:buSzPts val="1800"/>
              <a:buNone/>
            </a:pPr>
            <a:r>
              <a:rPr lang="bg-BG" sz="2000" noProof="0" dirty="0"/>
              <a:t> Ръководителят на операцията е осъден за данъчна измама на стойност 385 милиона евро чрез пазара за търговия с въглеродни емисии на ЕС. </a:t>
            </a:r>
          </a:p>
          <a:p>
            <a:pPr marL="457200" lvl="0" indent="-342900" algn="l" rtl="0">
              <a:lnSpc>
                <a:spcPct val="115000"/>
              </a:lnSpc>
              <a:spcBef>
                <a:spcPts val="1160"/>
              </a:spcBef>
              <a:spcAft>
                <a:spcPts val="800"/>
              </a:spcAft>
              <a:buSzPts val="1800"/>
              <a:buNone/>
            </a:pPr>
            <a:endParaRPr lang="bg-BG" sz="1800" noProof="0" dirty="0">
              <a:highlight>
                <a:srgbClr val="FFFF00"/>
              </a:highlight>
            </a:endParaRPr>
          </a:p>
        </p:txBody>
      </p:sp>
      <p:pic>
        <p:nvPicPr>
          <p:cNvPr id="2" name="Google Shape;180;g3a7e7fc29ec_1_27">
            <a:extLst>
              <a:ext uri="{FF2B5EF4-FFF2-40B4-BE49-F238E27FC236}">
                <a16:creationId xmlns:a16="http://schemas.microsoft.com/office/drawing/2014/main" id="{DB95E247-D05E-21A4-B7DA-7BE9BB5A4694}"/>
              </a:ext>
            </a:extLst>
          </p:cNvPr>
          <p:cNvPicPr preferRelativeResize="0"/>
          <p:nvPr/>
        </p:nvPicPr>
        <p:blipFill rotWithShape="1">
          <a:blip r:embed="rId4">
            <a:alphaModFix/>
          </a:blip>
          <a:srcRect l="4486" r="16661"/>
          <a:stretch/>
        </p:blipFill>
        <p:spPr>
          <a:xfrm>
            <a:off x="436700" y="1649800"/>
            <a:ext cx="5296851" cy="4476476"/>
          </a:xfrm>
          <a:prstGeom prst="rect">
            <a:avLst/>
          </a:prstGeom>
          <a:noFill/>
          <a:ln>
            <a:noFill/>
          </a:ln>
        </p:spPr>
      </p:pic>
      <p:sp>
        <p:nvSpPr>
          <p:cNvPr id="3" name="Google Shape;149;g3a7e7fc29ec_2_82">
            <a:extLst>
              <a:ext uri="{FF2B5EF4-FFF2-40B4-BE49-F238E27FC236}">
                <a16:creationId xmlns:a16="http://schemas.microsoft.com/office/drawing/2014/main" id="{6935F211-8C3A-9590-57EA-5B9658F1E25A}"/>
              </a:ext>
            </a:extLst>
          </p:cNvPr>
          <p:cNvSpPr txBox="1"/>
          <p:nvPr/>
        </p:nvSpPr>
        <p:spPr>
          <a:xfrm>
            <a:off x="0" y="0"/>
            <a:ext cx="12191999" cy="1105324"/>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buClr>
                <a:srgbClr val="000000"/>
              </a:buClr>
              <a:buSzPts val="3000"/>
              <a:buFont typeface="Arial"/>
              <a:buNone/>
            </a:pPr>
            <a:r>
              <a:rPr lang="bg-BG" sz="3400" i="0" u="none" strike="noStrike" cap="none" noProof="0" dirty="0">
                <a:solidFill>
                  <a:srgbClr val="12856F"/>
                </a:solidFill>
                <a:latin typeface="Arial"/>
                <a:ea typeface="Arial"/>
                <a:cs typeface="Arial"/>
                <a:sym typeface="Arial"/>
              </a:rPr>
              <a:t>Казус: Измама с СО</a:t>
            </a:r>
            <a:r>
              <a:rPr lang="bg-BG" sz="3400" i="0" u="none" strike="noStrike" cap="none" baseline="-25000" noProof="0" dirty="0">
                <a:solidFill>
                  <a:srgbClr val="12856F"/>
                </a:solidFill>
                <a:latin typeface="Arial"/>
                <a:ea typeface="Arial"/>
                <a:cs typeface="Arial"/>
                <a:sym typeface="Arial"/>
              </a:rPr>
              <a:t>2</a:t>
            </a:r>
            <a:r>
              <a:rPr lang="bg-BG" sz="3400" i="0" u="none" strike="noStrike" cap="none" noProof="0" dirty="0">
                <a:solidFill>
                  <a:srgbClr val="12856F"/>
                </a:solidFill>
                <a:latin typeface="Arial"/>
                <a:ea typeface="Arial"/>
                <a:cs typeface="Arial"/>
                <a:sym typeface="Arial"/>
              </a:rPr>
              <a:t> емисии във Франция</a:t>
            </a:r>
          </a:p>
          <a:p>
            <a:pPr marL="0" marR="0" lvl="0" indent="0" algn="ctr" rtl="0">
              <a:lnSpc>
                <a:spcPct val="115000"/>
              </a:lnSpc>
              <a:buClr>
                <a:srgbClr val="000000"/>
              </a:buClr>
              <a:buSzPts val="3000"/>
              <a:buFont typeface="Arial"/>
              <a:buNone/>
            </a:pPr>
            <a:r>
              <a:rPr lang="bg-BG" sz="2500" noProof="0" dirty="0">
                <a:solidFill>
                  <a:srgbClr val="12856F"/>
                </a:solidFill>
              </a:rPr>
              <a:t>Корупционен модел: Неправомерно (фантомно) подизпълнение</a:t>
            </a:r>
            <a:endParaRPr lang="bg-BG" sz="2500" i="0" u="none" strike="noStrike" cap="none" noProof="0" dirty="0">
              <a:solidFill>
                <a:srgbClr val="12856F"/>
              </a:solidFill>
              <a:latin typeface="Arial"/>
              <a:ea typeface="Arial"/>
              <a:cs typeface="Arial"/>
              <a:sym typeface="Arial"/>
            </a:endParaRPr>
          </a:p>
        </p:txBody>
      </p:sp>
      <p:sp>
        <p:nvSpPr>
          <p:cNvPr id="4" name="Google Shape;142;g3a8d4f1cfa1_0_0">
            <a:extLst>
              <a:ext uri="{FF2B5EF4-FFF2-40B4-BE49-F238E27FC236}">
                <a16:creationId xmlns:a16="http://schemas.microsoft.com/office/drawing/2014/main" id="{77512AB6-F9C4-8872-9399-D34AE76E76C3}"/>
              </a:ext>
            </a:extLst>
          </p:cNvPr>
          <p:cNvSpPr txBox="1"/>
          <p:nvPr/>
        </p:nvSpPr>
        <p:spPr>
          <a:xfrm>
            <a:off x="3646756" y="6126276"/>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g3a7e7fc29ec_1_34"/>
          <p:cNvPicPr preferRelativeResize="0"/>
          <p:nvPr/>
        </p:nvPicPr>
        <p:blipFill rotWithShape="1">
          <a:blip r:embed="rId3">
            <a:alphaModFix/>
          </a:blip>
          <a:srcRect b="10"/>
          <a:stretch/>
        </p:blipFill>
        <p:spPr>
          <a:xfrm>
            <a:off x="10270903" y="-162650"/>
            <a:ext cx="1921091" cy="2400300"/>
          </a:xfrm>
          <a:prstGeom prst="rect">
            <a:avLst/>
          </a:prstGeom>
          <a:noFill/>
          <a:ln>
            <a:noFill/>
          </a:ln>
        </p:spPr>
      </p:pic>
      <p:sp>
        <p:nvSpPr>
          <p:cNvPr id="189" name="Google Shape;189;g3a7e7fc29ec_1_3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11</a:t>
            </a:fld>
            <a:endParaRPr lang="bg-BG" noProof="0" dirty="0"/>
          </a:p>
        </p:txBody>
      </p:sp>
      <p:sp>
        <p:nvSpPr>
          <p:cNvPr id="190" name="Google Shape;190;g3a7e7fc29ec_1_34"/>
          <p:cNvSpPr txBox="1">
            <a:spLocks noGrp="1"/>
          </p:cNvSpPr>
          <p:nvPr>
            <p:ph type="body" idx="1"/>
          </p:nvPr>
        </p:nvSpPr>
        <p:spPr>
          <a:xfrm>
            <a:off x="338203" y="1966586"/>
            <a:ext cx="11498893" cy="2653766"/>
          </a:xfrm>
          <a:prstGeom prst="rect">
            <a:avLst/>
          </a:prstGeom>
          <a:noFill/>
          <a:ln>
            <a:noFill/>
          </a:ln>
        </p:spPr>
        <p:txBody>
          <a:bodyPr spcFirstLastPara="1" wrap="square" lIns="91425" tIns="45700" rIns="91425" bIns="45700" anchor="t" anchorCtr="0">
            <a:normAutofit fontScale="92500"/>
          </a:bodyPr>
          <a:lstStyle/>
          <a:p>
            <a:pPr marL="457200" lvl="0" indent="-342900" algn="ctr" rtl="0">
              <a:lnSpc>
                <a:spcPct val="115000"/>
              </a:lnSpc>
              <a:spcBef>
                <a:spcPts val="0"/>
              </a:spcBef>
              <a:buSzPts val="1800"/>
              <a:buNone/>
            </a:pPr>
            <a:r>
              <a:rPr lang="bg-BG" sz="1800" noProof="0" dirty="0"/>
              <a:t>Между 2016 и 2020 г. мащабна схема за пране на пари, разпростираща се на територията на няколко европейски държави успява да бъде реализирана чрез злоупотреба с климатични субсидии, отпускани от италианското правителство. Извършени са 20 ареста, свързани с разследването на престъпната мрежа, която незаконно е получавала сертификати за енергийна ефективност чрез фиктивни проекти.</a:t>
            </a:r>
          </a:p>
          <a:p>
            <a:pPr marL="457200" lvl="0" indent="-342900" algn="ctr" rtl="0">
              <a:lnSpc>
                <a:spcPct val="115000"/>
              </a:lnSpc>
              <a:spcBef>
                <a:spcPts val="0"/>
              </a:spcBef>
              <a:buSzPts val="1800"/>
              <a:buNone/>
            </a:pPr>
            <a:r>
              <a:rPr lang="bg-BG" sz="1800" noProof="0" dirty="0"/>
              <a:t>Печалбите от престъпна дейност са били изтеглени в други европейски страни (Германия и Швейцария) и прехвърлени обратно в Италия. </a:t>
            </a:r>
            <a:r>
              <a:rPr lang="bg-BG" sz="1800" b="1" noProof="0" dirty="0"/>
              <a:t>Използването на множество юридически лица и фалшиви фактури сочи за непрозрачни финансови транзакции, които често включват сложни вериги от подизпълнители и „компании-пощенски кутии“, предназначени да прикрият финансовата следа</a:t>
            </a:r>
            <a:r>
              <a:rPr lang="bg-BG" sz="1800" noProof="0" dirty="0"/>
              <a:t>.</a:t>
            </a:r>
          </a:p>
        </p:txBody>
      </p:sp>
      <p:pic>
        <p:nvPicPr>
          <p:cNvPr id="2" name="Google Shape;192;g3a7e7fc29ec_1_34">
            <a:extLst>
              <a:ext uri="{FF2B5EF4-FFF2-40B4-BE49-F238E27FC236}">
                <a16:creationId xmlns:a16="http://schemas.microsoft.com/office/drawing/2014/main" id="{C59C7E8A-9728-D786-CCB8-8514A9FE1B55}"/>
              </a:ext>
            </a:extLst>
          </p:cNvPr>
          <p:cNvPicPr preferRelativeResize="0"/>
          <p:nvPr/>
        </p:nvPicPr>
        <p:blipFill rotWithShape="1">
          <a:blip r:embed="rId4">
            <a:alphaModFix/>
          </a:blip>
          <a:srcRect l="1762" t="64370" r="434" b="8854"/>
          <a:stretch>
            <a:fillRect/>
          </a:stretch>
        </p:blipFill>
        <p:spPr>
          <a:xfrm>
            <a:off x="0" y="4652200"/>
            <a:ext cx="12192001" cy="2205800"/>
          </a:xfrm>
          <a:prstGeom prst="rect">
            <a:avLst/>
          </a:prstGeom>
          <a:noFill/>
          <a:ln>
            <a:noFill/>
          </a:ln>
        </p:spPr>
      </p:pic>
      <p:sp>
        <p:nvSpPr>
          <p:cNvPr id="3" name="Google Shape;149;g3a7e7fc29ec_2_82">
            <a:extLst>
              <a:ext uri="{FF2B5EF4-FFF2-40B4-BE49-F238E27FC236}">
                <a16:creationId xmlns:a16="http://schemas.microsoft.com/office/drawing/2014/main" id="{167F1A30-FB2C-F2E1-0709-7A848CB9A5C8}"/>
              </a:ext>
            </a:extLst>
          </p:cNvPr>
          <p:cNvSpPr txBox="1"/>
          <p:nvPr/>
        </p:nvSpPr>
        <p:spPr>
          <a:xfrm>
            <a:off x="-85049" y="60121"/>
            <a:ext cx="12277044" cy="1105324"/>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buClr>
                <a:srgbClr val="000000"/>
              </a:buClr>
              <a:buSzPts val="3000"/>
              <a:buFont typeface="Arial"/>
              <a:buNone/>
            </a:pPr>
            <a:r>
              <a:rPr lang="bg-BG" sz="3400" noProof="0" dirty="0">
                <a:solidFill>
                  <a:srgbClr val="12856F"/>
                </a:solidFill>
              </a:rPr>
              <a:t>Субсидии за енергийна ефективност в Италия</a:t>
            </a:r>
            <a:endParaRPr lang="bg-BG" sz="3400" i="0" u="none" strike="noStrike" cap="none" noProof="0" dirty="0">
              <a:solidFill>
                <a:srgbClr val="12856F"/>
              </a:solidFill>
              <a:latin typeface="Arial"/>
              <a:ea typeface="Arial"/>
              <a:cs typeface="Arial"/>
              <a:sym typeface="Arial"/>
            </a:endParaRPr>
          </a:p>
          <a:p>
            <a:pPr marL="0" marR="0" lvl="0" indent="0" algn="ctr" rtl="0">
              <a:lnSpc>
                <a:spcPct val="115000"/>
              </a:lnSpc>
              <a:buClr>
                <a:srgbClr val="000000"/>
              </a:buClr>
              <a:buSzPts val="3000"/>
              <a:buFont typeface="Arial"/>
              <a:buNone/>
            </a:pPr>
            <a:r>
              <a:rPr lang="bg-BG" sz="2500" noProof="0" dirty="0">
                <a:solidFill>
                  <a:srgbClr val="12856F"/>
                </a:solidFill>
              </a:rPr>
              <a:t>Корупционен модел: Неправомерно (фантомно) подизпълнение</a:t>
            </a:r>
            <a:endParaRPr lang="bg-BG" sz="2500" i="0" u="none" strike="noStrike" cap="none" noProof="0" dirty="0">
              <a:solidFill>
                <a:srgbClr val="12856F"/>
              </a:solidFill>
              <a:latin typeface="Arial"/>
              <a:ea typeface="Arial"/>
              <a:cs typeface="Arial"/>
              <a:sym typeface="Arial"/>
            </a:endParaRPr>
          </a:p>
        </p:txBody>
      </p:sp>
      <p:sp>
        <p:nvSpPr>
          <p:cNvPr id="4" name="Google Shape;142;g3a8d4f1cfa1_0_0">
            <a:extLst>
              <a:ext uri="{FF2B5EF4-FFF2-40B4-BE49-F238E27FC236}">
                <a16:creationId xmlns:a16="http://schemas.microsoft.com/office/drawing/2014/main" id="{4EC021A5-9424-2189-E40C-62D20D07DA94}"/>
              </a:ext>
            </a:extLst>
          </p:cNvPr>
          <p:cNvSpPr txBox="1"/>
          <p:nvPr/>
        </p:nvSpPr>
        <p:spPr>
          <a:xfrm>
            <a:off x="132991" y="6483425"/>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bg1"/>
                </a:solidFill>
                <a:latin typeface="Arial"/>
                <a:ea typeface="Arial"/>
                <a:cs typeface="Arial"/>
                <a:sym typeface="Arial"/>
              </a:rPr>
              <a:t>Източник изображение: </a:t>
            </a:r>
            <a:r>
              <a:rPr lang="bg-BG" sz="1000" b="0" i="0" u="none" strike="noStrike" cap="none" noProof="0" dirty="0" err="1">
                <a:solidFill>
                  <a:schemeClr val="bg1"/>
                </a:solidFill>
                <a:latin typeface="Arial"/>
                <a:ea typeface="Arial"/>
                <a:cs typeface="Arial"/>
                <a:sym typeface="Arial"/>
              </a:rPr>
              <a:t>Pixabay</a:t>
            </a:r>
            <a:endParaRPr lang="bg-BG" sz="1000" b="0" i="0" u="none" strike="noStrike" cap="none" noProof="0" dirty="0">
              <a:solidFill>
                <a:schemeClr val="bg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3a7e7fc29ec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12</a:t>
            </a:fld>
            <a:endParaRPr/>
          </a:p>
        </p:txBody>
      </p:sp>
      <p:sp>
        <p:nvSpPr>
          <p:cNvPr id="199" name="Google Shape;199;g3a7e7fc29ec_0_0"/>
          <p:cNvSpPr/>
          <p:nvPr/>
        </p:nvSpPr>
        <p:spPr>
          <a:xfrm>
            <a:off x="5087888" y="6021288"/>
            <a:ext cx="1800300" cy="836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0" name="Google Shape;200;g3a7e7fc29ec_0_0"/>
          <p:cNvSpPr txBox="1">
            <a:spLocks noGrp="1"/>
          </p:cNvSpPr>
          <p:nvPr>
            <p:ph type="body" idx="1"/>
          </p:nvPr>
        </p:nvSpPr>
        <p:spPr>
          <a:xfrm>
            <a:off x="5739600" y="1029325"/>
            <a:ext cx="6249050" cy="5598000"/>
          </a:xfrm>
          <a:prstGeom prst="rect">
            <a:avLst/>
          </a:prstGeom>
          <a:noFill/>
          <a:ln>
            <a:noFill/>
          </a:ln>
        </p:spPr>
        <p:txBody>
          <a:bodyPr spcFirstLastPara="1" wrap="square" lIns="67225" tIns="33600" rIns="67225" bIns="33600" anchor="t" anchorCtr="0">
            <a:noAutofit/>
          </a:bodyPr>
          <a:lstStyle/>
          <a:p>
            <a:pPr marL="0" lvl="0" indent="0" algn="l" rtl="0">
              <a:lnSpc>
                <a:spcPct val="115000"/>
              </a:lnSpc>
              <a:spcBef>
                <a:spcPts val="1200"/>
              </a:spcBef>
              <a:spcAft>
                <a:spcPts val="0"/>
              </a:spcAft>
              <a:buSzPts val="1100"/>
              <a:buNone/>
            </a:pPr>
            <a:r>
              <a:rPr lang="bg" sz="1600" i="1" dirty="0"/>
              <a:t>Град Амалфи договори изграждането инфраструктура за защита от наводнения в крайбрежен район. Проектът има за цел да защити уязвимите общности от покачването на морското равнище и екстремни метеорологични явления. По време на изпълнението обаче жителите забелязват забавяния, лошо качество на строителството и липсващи съоръжения, което повдига опасения относно евентуални рискове от корупция.</a:t>
            </a:r>
            <a:endParaRPr sz="1600" i="1" dirty="0"/>
          </a:p>
          <a:p>
            <a:pPr marL="0" lvl="0" indent="0" algn="l" rtl="0">
              <a:lnSpc>
                <a:spcPct val="115000"/>
              </a:lnSpc>
              <a:spcBef>
                <a:spcPts val="1200"/>
              </a:spcBef>
              <a:spcAft>
                <a:spcPts val="0"/>
              </a:spcAft>
              <a:buClr>
                <a:schemeClr val="dk1"/>
              </a:buClr>
              <a:buSzPts val="1100"/>
              <a:buFont typeface="Arial"/>
              <a:buNone/>
            </a:pPr>
            <a:r>
              <a:rPr lang="bg" sz="1700" b="1" dirty="0"/>
              <a:t>Въпрос: Кое от следните предствлява индикация за риск от фантомно подизпълнение?</a:t>
            </a:r>
            <a:r>
              <a:rPr lang="bg" sz="1700" dirty="0"/>
              <a:t> </a:t>
            </a:r>
          </a:p>
          <a:p>
            <a:pPr marL="0" lvl="0" indent="0" algn="l" rtl="0">
              <a:lnSpc>
                <a:spcPct val="115000"/>
              </a:lnSpc>
              <a:spcBef>
                <a:spcPts val="1200"/>
              </a:spcBef>
              <a:spcAft>
                <a:spcPts val="0"/>
              </a:spcAft>
              <a:buClr>
                <a:schemeClr val="dk1"/>
              </a:buClr>
              <a:buSzPts val="1100"/>
              <a:buFont typeface="Arial"/>
              <a:buNone/>
            </a:pPr>
            <a:r>
              <a:rPr lang="bg" sz="1700" b="1" dirty="0"/>
              <a:t>A. </a:t>
            </a:r>
            <a:r>
              <a:rPr lang="bg" sz="1700" dirty="0"/>
              <a:t>Няма индикация за риск. Ако става въпрос за обществена поръчка, тя трябва да се изпълнява съгласно закона.</a:t>
            </a:r>
            <a:endParaRPr sz="1700" dirty="0"/>
          </a:p>
          <a:p>
            <a:pPr marL="0" lvl="0" indent="0" algn="l" rtl="0">
              <a:lnSpc>
                <a:spcPct val="115000"/>
              </a:lnSpc>
              <a:spcBef>
                <a:spcPts val="1200"/>
              </a:spcBef>
              <a:spcAft>
                <a:spcPts val="0"/>
              </a:spcAft>
              <a:buNone/>
            </a:pPr>
            <a:r>
              <a:rPr lang="en-US" sz="1700" b="1" dirty="0"/>
              <a:t>B</a:t>
            </a:r>
            <a:r>
              <a:rPr lang="bg" sz="1700" b="1" dirty="0"/>
              <a:t>. </a:t>
            </a:r>
            <a:r>
              <a:rPr lang="bg" sz="1700" dirty="0"/>
              <a:t>Подизпълнители не са били забелязани на строителната площадка в рамките на 3 месеца.</a:t>
            </a:r>
            <a:endParaRPr sz="1700" dirty="0"/>
          </a:p>
          <a:p>
            <a:pPr marL="0" lvl="0" indent="0" algn="l" rtl="0">
              <a:lnSpc>
                <a:spcPct val="115000"/>
              </a:lnSpc>
              <a:spcBef>
                <a:spcPts val="1200"/>
              </a:spcBef>
              <a:spcAft>
                <a:spcPts val="0"/>
              </a:spcAft>
              <a:buNone/>
            </a:pPr>
            <a:r>
              <a:rPr lang="en-US" sz="1700" b="1" dirty="0"/>
              <a:t>C</a:t>
            </a:r>
            <a:r>
              <a:rPr lang="bg" sz="1700" b="1" dirty="0"/>
              <a:t>. </a:t>
            </a:r>
            <a:r>
              <a:rPr lang="bg" sz="1700" dirty="0"/>
              <a:t>Фактури от подизпълнители с неясни описания.</a:t>
            </a:r>
            <a:endParaRPr sz="1800" dirty="0"/>
          </a:p>
          <a:p>
            <a:pPr marL="37348" lvl="0" indent="0" algn="l" rtl="0">
              <a:lnSpc>
                <a:spcPct val="100000"/>
              </a:lnSpc>
              <a:spcBef>
                <a:spcPts val="412"/>
              </a:spcBef>
              <a:spcAft>
                <a:spcPts val="0"/>
              </a:spcAft>
              <a:buSzPts val="2059"/>
              <a:buNone/>
            </a:pPr>
            <a:endParaRPr sz="1800" dirty="0"/>
          </a:p>
        </p:txBody>
      </p:sp>
      <p:pic>
        <p:nvPicPr>
          <p:cNvPr id="2" name="Google Shape;202;g3a7e7fc29ec_0_0">
            <a:extLst>
              <a:ext uri="{FF2B5EF4-FFF2-40B4-BE49-F238E27FC236}">
                <a16:creationId xmlns:a16="http://schemas.microsoft.com/office/drawing/2014/main" id="{839FAB28-5ED7-1884-3BC5-FFB23232179B}"/>
              </a:ext>
            </a:extLst>
          </p:cNvPr>
          <p:cNvPicPr preferRelativeResize="0"/>
          <p:nvPr/>
        </p:nvPicPr>
        <p:blipFill rotWithShape="1">
          <a:blip r:embed="rId3">
            <a:alphaModFix/>
          </a:blip>
          <a:srcRect r="24828"/>
          <a:stretch/>
        </p:blipFill>
        <p:spPr>
          <a:xfrm>
            <a:off x="203350" y="1113250"/>
            <a:ext cx="5536250" cy="4908049"/>
          </a:xfrm>
          <a:prstGeom prst="rect">
            <a:avLst/>
          </a:prstGeom>
          <a:noFill/>
          <a:ln>
            <a:noFill/>
          </a:ln>
        </p:spPr>
      </p:pic>
      <p:sp>
        <p:nvSpPr>
          <p:cNvPr id="3" name="Google Shape;206;g3a846672fcd_0_52">
            <a:extLst>
              <a:ext uri="{FF2B5EF4-FFF2-40B4-BE49-F238E27FC236}">
                <a16:creationId xmlns:a16="http://schemas.microsoft.com/office/drawing/2014/main" id="{608EA68B-754A-1EBC-04EC-94F0F6E6E304}"/>
              </a:ext>
            </a:extLst>
          </p:cNvPr>
          <p:cNvSpPr txBox="1"/>
          <p:nvPr/>
        </p:nvSpPr>
        <p:spPr>
          <a:xfrm>
            <a:off x="501638" y="0"/>
            <a:ext cx="10972800" cy="111325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800"/>
              </a:spcAft>
              <a:buClr>
                <a:srgbClr val="000000"/>
              </a:buClr>
              <a:buSzPts val="3000"/>
              <a:buFont typeface="Arial"/>
              <a:buNone/>
            </a:pPr>
            <a:r>
              <a:rPr kumimoji="0" lang="bg" sz="3359" b="0" i="0" u="none" strike="noStrike" kern="0" cap="none" spc="0" normalizeH="0" baseline="0" noProof="0" dirty="0">
                <a:ln>
                  <a:noFill/>
                </a:ln>
                <a:solidFill>
                  <a:srgbClr val="108670"/>
                </a:solidFill>
                <a:effectLst/>
                <a:uLnTx/>
                <a:uFillTx/>
                <a:latin typeface="Arial"/>
                <a:cs typeface="Arial"/>
                <a:sym typeface="Arial"/>
              </a:rPr>
              <a:t>Да се поупражняваме!</a:t>
            </a:r>
            <a:endParaRPr sz="1200" b="0" i="0" u="none" strike="noStrike" cap="none" dirty="0">
              <a:solidFill>
                <a:srgbClr val="12856F"/>
              </a:solidFill>
              <a:latin typeface="Arial"/>
              <a:ea typeface="Arial"/>
              <a:cs typeface="Arial"/>
              <a:sym typeface="Arial"/>
            </a:endParaRPr>
          </a:p>
        </p:txBody>
      </p:sp>
      <p:sp>
        <p:nvSpPr>
          <p:cNvPr id="4" name="Google Shape;142;g3a8d4f1cfa1_0_0">
            <a:extLst>
              <a:ext uri="{FF2B5EF4-FFF2-40B4-BE49-F238E27FC236}">
                <a16:creationId xmlns:a16="http://schemas.microsoft.com/office/drawing/2014/main" id="{704E57F6-48A6-998C-9E1B-99A0E76538F1}"/>
              </a:ext>
            </a:extLst>
          </p:cNvPr>
          <p:cNvSpPr txBox="1"/>
          <p:nvPr/>
        </p:nvSpPr>
        <p:spPr>
          <a:xfrm>
            <a:off x="3652805" y="6021288"/>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3a7e7fc29ec_0_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13</a:t>
            </a:fld>
            <a:endParaRPr/>
          </a:p>
        </p:txBody>
      </p:sp>
      <p:sp>
        <p:nvSpPr>
          <p:cNvPr id="209" name="Google Shape;209;g3a7e7fc29ec_0_9"/>
          <p:cNvSpPr/>
          <p:nvPr/>
        </p:nvSpPr>
        <p:spPr>
          <a:xfrm>
            <a:off x="5087888" y="6021288"/>
            <a:ext cx="1800300" cy="836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0" name="Google Shape;210;g3a7e7fc29ec_0_9"/>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11" name="Google Shape;211;g3a7e7fc29ec_0_9"/>
          <p:cNvSpPr txBox="1">
            <a:spLocks noGrp="1"/>
          </p:cNvSpPr>
          <p:nvPr>
            <p:ph type="body" idx="1"/>
          </p:nvPr>
        </p:nvSpPr>
        <p:spPr>
          <a:xfrm>
            <a:off x="5936800" y="2868295"/>
            <a:ext cx="5645700" cy="3153000"/>
          </a:xfrm>
          <a:prstGeom prst="rect">
            <a:avLst/>
          </a:prstGeom>
          <a:noFill/>
          <a:ln>
            <a:noFill/>
          </a:ln>
        </p:spPr>
        <p:txBody>
          <a:bodyPr spcFirstLastPara="1" wrap="square" lIns="63700" tIns="31825" rIns="63700" bIns="31825" anchor="t" anchorCtr="0">
            <a:normAutofit/>
          </a:bodyPr>
          <a:lstStyle/>
          <a:p>
            <a:pPr marL="35388" lvl="0" indent="0" algn="l" rtl="0">
              <a:lnSpc>
                <a:spcPct val="100000"/>
              </a:lnSpc>
              <a:spcBef>
                <a:spcPts val="390"/>
              </a:spcBef>
              <a:spcAft>
                <a:spcPts val="0"/>
              </a:spcAft>
              <a:buSzPts val="1951"/>
              <a:buNone/>
            </a:pPr>
            <a:r>
              <a:rPr lang="bg" sz="2000" b="1" dirty="0"/>
              <a:t>Кое представлява „червена лампичка“, която може да подсказва злоупотреба с публични ресурси?</a:t>
            </a:r>
            <a:endParaRPr sz="2000" dirty="0"/>
          </a:p>
          <a:p>
            <a:pPr marL="35388" lvl="0" indent="0" algn="l" rtl="0">
              <a:lnSpc>
                <a:spcPct val="100000"/>
              </a:lnSpc>
              <a:spcBef>
                <a:spcPts val="390"/>
              </a:spcBef>
              <a:spcAft>
                <a:spcPts val="0"/>
              </a:spcAft>
              <a:buSzPts val="1951"/>
              <a:buNone/>
            </a:pPr>
            <a:endParaRPr sz="2000" b="1" dirty="0"/>
          </a:p>
          <a:p>
            <a:pPr marL="35388" lvl="0" indent="0" algn="l" rtl="0">
              <a:lnSpc>
                <a:spcPct val="100000"/>
              </a:lnSpc>
              <a:spcBef>
                <a:spcPts val="390"/>
              </a:spcBef>
              <a:spcAft>
                <a:spcPts val="0"/>
              </a:spcAft>
              <a:buSzPts val="1951"/>
              <a:buNone/>
            </a:pPr>
            <a:r>
              <a:rPr lang="en-US" sz="2000" b="1" dirty="0"/>
              <a:t>A</a:t>
            </a:r>
            <a:r>
              <a:rPr lang="bg" sz="2000" b="1" dirty="0"/>
              <a:t>. </a:t>
            </a:r>
            <a:r>
              <a:rPr lang="bg" sz="2000" dirty="0"/>
              <a:t>Забелязани са работници, които ремонтират частен дом</a:t>
            </a:r>
            <a:endParaRPr sz="2000" dirty="0"/>
          </a:p>
          <a:p>
            <a:pPr marL="35388" lvl="0" indent="0" algn="l" rtl="0">
              <a:lnSpc>
                <a:spcPct val="100000"/>
              </a:lnSpc>
              <a:spcBef>
                <a:spcPts val="390"/>
              </a:spcBef>
              <a:spcAft>
                <a:spcPts val="0"/>
              </a:spcAft>
              <a:buSzPts val="1951"/>
              <a:buNone/>
            </a:pPr>
            <a:r>
              <a:rPr lang="en-US" sz="2000" b="1" dirty="0"/>
              <a:t>B</a:t>
            </a:r>
            <a:r>
              <a:rPr lang="bg" sz="2000" b="1" dirty="0"/>
              <a:t>. </a:t>
            </a:r>
            <a:r>
              <a:rPr lang="bg" sz="2000" dirty="0"/>
              <a:t>Закъснения поради метеорологични условия</a:t>
            </a:r>
            <a:endParaRPr sz="2000" dirty="0"/>
          </a:p>
          <a:p>
            <a:pPr marL="35388" lvl="0" indent="0" algn="l" rtl="0">
              <a:lnSpc>
                <a:spcPct val="100000"/>
              </a:lnSpc>
              <a:spcBef>
                <a:spcPts val="390"/>
              </a:spcBef>
              <a:spcAft>
                <a:spcPts val="0"/>
              </a:spcAft>
              <a:buSzPts val="1951"/>
              <a:buNone/>
            </a:pPr>
            <a:r>
              <a:rPr lang="en-US" sz="2000" b="1" dirty="0"/>
              <a:t>C</a:t>
            </a:r>
            <a:r>
              <a:rPr lang="bg" sz="2000" b="1" dirty="0"/>
              <a:t>. </a:t>
            </a:r>
            <a:r>
              <a:rPr lang="bg" sz="2000" dirty="0"/>
              <a:t>Използване на местни изпълнители</a:t>
            </a:r>
            <a:endParaRPr sz="2000" dirty="0"/>
          </a:p>
          <a:p>
            <a:pPr marL="35388" lvl="0" indent="0" algn="l" rtl="0">
              <a:lnSpc>
                <a:spcPct val="100000"/>
              </a:lnSpc>
              <a:spcBef>
                <a:spcPts val="390"/>
              </a:spcBef>
              <a:spcAft>
                <a:spcPts val="0"/>
              </a:spcAft>
              <a:buSzPts val="1951"/>
              <a:buNone/>
            </a:pPr>
            <a:endParaRPr sz="2000" dirty="0"/>
          </a:p>
        </p:txBody>
      </p:sp>
      <p:pic>
        <p:nvPicPr>
          <p:cNvPr id="2" name="Google Shape;212;g3a7e7fc29ec_0_9">
            <a:extLst>
              <a:ext uri="{FF2B5EF4-FFF2-40B4-BE49-F238E27FC236}">
                <a16:creationId xmlns:a16="http://schemas.microsoft.com/office/drawing/2014/main" id="{4DE53A8B-53FA-B4FB-8934-C2F3F492138E}"/>
              </a:ext>
            </a:extLst>
          </p:cNvPr>
          <p:cNvPicPr preferRelativeResize="0"/>
          <p:nvPr/>
        </p:nvPicPr>
        <p:blipFill>
          <a:blip r:embed="rId4">
            <a:alphaModFix/>
          </a:blip>
          <a:stretch>
            <a:fillRect/>
          </a:stretch>
        </p:blipFill>
        <p:spPr>
          <a:xfrm>
            <a:off x="444364" y="1200150"/>
            <a:ext cx="5067980" cy="4683176"/>
          </a:xfrm>
          <a:prstGeom prst="rect">
            <a:avLst/>
          </a:prstGeom>
          <a:noFill/>
          <a:ln>
            <a:noFill/>
          </a:ln>
        </p:spPr>
      </p:pic>
      <p:sp>
        <p:nvSpPr>
          <p:cNvPr id="5" name="Google Shape;121;g3a846672fcd_0_3">
            <a:extLst>
              <a:ext uri="{FF2B5EF4-FFF2-40B4-BE49-F238E27FC236}">
                <a16:creationId xmlns:a16="http://schemas.microsoft.com/office/drawing/2014/main" id="{FB2D5192-8500-DF69-89FA-D36276CA84FD}"/>
              </a:ext>
            </a:extLst>
          </p:cNvPr>
          <p:cNvSpPr txBox="1"/>
          <p:nvPr/>
        </p:nvSpPr>
        <p:spPr>
          <a:xfrm>
            <a:off x="444364" y="5883326"/>
            <a:ext cx="5067980" cy="361607"/>
          </a:xfrm>
          <a:prstGeom prst="rect">
            <a:avLst/>
          </a:prstGeom>
          <a:noFill/>
          <a:ln>
            <a:noFill/>
          </a:ln>
        </p:spPr>
        <p:txBody>
          <a:bodyPr spcFirstLastPara="1" wrap="square" lIns="91425" tIns="91425" rIns="91425" bIns="91425" anchor="t" anchorCtr="0">
            <a:spAutoFit/>
          </a:bodyPr>
          <a:lstStyle/>
          <a:p>
            <a:pPr marL="0" lvl="0" indent="0" rtl="0">
              <a:lnSpc>
                <a:spcPct val="115000"/>
              </a:lnSpc>
              <a:buNone/>
            </a:pPr>
            <a:r>
              <a:rPr lang="bg-BG" sz="1000" noProof="0" dirty="0">
                <a:solidFill>
                  <a:srgbClr val="404040"/>
                </a:solidFill>
              </a:rPr>
              <a:t>Източник изображение: генерирано от изкуствен интелект</a:t>
            </a:r>
          </a:p>
        </p:txBody>
      </p:sp>
      <p:sp>
        <p:nvSpPr>
          <p:cNvPr id="6" name="Google Shape;206;g3a846672fcd_0_52">
            <a:extLst>
              <a:ext uri="{FF2B5EF4-FFF2-40B4-BE49-F238E27FC236}">
                <a16:creationId xmlns:a16="http://schemas.microsoft.com/office/drawing/2014/main" id="{55C104FA-3672-78E7-AE16-724D02A4A7D2}"/>
              </a:ext>
            </a:extLst>
          </p:cNvPr>
          <p:cNvSpPr txBox="1"/>
          <p:nvPr/>
        </p:nvSpPr>
        <p:spPr>
          <a:xfrm>
            <a:off x="501638" y="0"/>
            <a:ext cx="10972800" cy="111325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800"/>
              </a:spcAft>
              <a:buClr>
                <a:srgbClr val="000000"/>
              </a:buClr>
              <a:buSzPts val="3000"/>
              <a:buFont typeface="Arial"/>
              <a:buNone/>
            </a:pPr>
            <a:r>
              <a:rPr kumimoji="0" lang="bg" sz="3359" b="0" i="0" u="none" strike="noStrike" kern="0" cap="none" spc="0" normalizeH="0" baseline="0" noProof="0" dirty="0">
                <a:ln>
                  <a:noFill/>
                </a:ln>
                <a:solidFill>
                  <a:srgbClr val="108670"/>
                </a:solidFill>
                <a:effectLst/>
                <a:uLnTx/>
                <a:uFillTx/>
                <a:latin typeface="Arial"/>
                <a:cs typeface="Arial"/>
                <a:sym typeface="Arial"/>
              </a:rPr>
              <a:t>Да се поупражняваме!</a:t>
            </a:r>
            <a:endParaRPr sz="1200" b="0" i="0" u="none" strike="noStrike" cap="none" dirty="0">
              <a:solidFill>
                <a:srgbClr val="12856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g3a45da9d7e7_1_255"/>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220" name="Google Shape;220;g3a45da9d7e7_1_255"/>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400"/>
              <a:buNone/>
            </a:pPr>
            <a:r>
              <a:rPr lang="bg" dirty="0">
                <a:solidFill>
                  <a:srgbClr val="12856F"/>
                </a:solidFill>
              </a:rPr>
              <a:t>СТЪПКА 3: Резултати и въздействие</a:t>
            </a:r>
            <a:endParaRPr dirty="0">
              <a:solidFill>
                <a:srgbClr val="12856F"/>
              </a:solidFill>
            </a:endParaRPr>
          </a:p>
        </p:txBody>
      </p:sp>
      <p:sp>
        <p:nvSpPr>
          <p:cNvPr id="221" name="Google Shape;221;g3a45da9d7e7_1_255"/>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
        <p:nvSpPr>
          <p:cNvPr id="222" name="Google Shape;222;g3a45da9d7e7_1_255"/>
          <p:cNvSpPr txBox="1">
            <a:spLocks noGrp="1"/>
          </p:cNvSpPr>
          <p:nvPr>
            <p:ph type="body" idx="2"/>
          </p:nvPr>
        </p:nvSpPr>
        <p:spPr>
          <a:xfrm>
            <a:off x="5540401" y="1520281"/>
            <a:ext cx="5166182" cy="3771328"/>
          </a:xfrm>
          <a:prstGeom prst="rect">
            <a:avLst/>
          </a:prstGeom>
          <a:noFill/>
          <a:ln>
            <a:noFill/>
          </a:ln>
        </p:spPr>
        <p:txBody>
          <a:bodyPr spcFirstLastPara="1" wrap="square" lIns="91425" tIns="45700" rIns="91425" bIns="45700" anchor="t" anchorCtr="0">
            <a:normAutofit/>
          </a:bodyPr>
          <a:lstStyle/>
          <a:p>
            <a:pPr marL="457200" lvl="0" indent="-361950" algn="l" rtl="0">
              <a:lnSpc>
                <a:spcPct val="100000"/>
              </a:lnSpc>
              <a:spcBef>
                <a:spcPts val="600"/>
              </a:spcBef>
              <a:spcAft>
                <a:spcPts val="0"/>
              </a:spcAft>
              <a:buSzPts val="2100"/>
              <a:buChar char="❏"/>
            </a:pPr>
            <a:r>
              <a:rPr lang="bg" sz="2100" dirty="0"/>
              <a:t>Поразсъждавайте върху опита си от наблюдението</a:t>
            </a:r>
            <a:endParaRPr sz="2100" dirty="0"/>
          </a:p>
          <a:p>
            <a:pPr marL="457200" lvl="0" indent="-361950" algn="l" rtl="0">
              <a:lnSpc>
                <a:spcPct val="100000"/>
              </a:lnSpc>
              <a:spcBef>
                <a:spcPts val="600"/>
              </a:spcBef>
              <a:spcAft>
                <a:spcPts val="0"/>
              </a:spcAft>
              <a:buSzPts val="2100"/>
              <a:buChar char="❏"/>
            </a:pPr>
            <a:r>
              <a:rPr lang="bg" sz="2100" dirty="0"/>
              <a:t>Споделете открития и изводи</a:t>
            </a:r>
            <a:endParaRPr sz="2100" dirty="0"/>
          </a:p>
          <a:p>
            <a:pPr marL="457200" lvl="0" indent="-361950" algn="l" rtl="0">
              <a:lnSpc>
                <a:spcPct val="100000"/>
              </a:lnSpc>
              <a:spcBef>
                <a:spcPts val="600"/>
              </a:spcBef>
              <a:spcAft>
                <a:spcPts val="0"/>
              </a:spcAft>
              <a:buSzPts val="2100"/>
              <a:buChar char="❏"/>
            </a:pPr>
            <a:r>
              <a:rPr lang="bg" sz="2100" dirty="0"/>
              <a:t>Дори малките открития са важни</a:t>
            </a:r>
            <a:endParaRPr sz="2100" dirty="0"/>
          </a:p>
          <a:p>
            <a:pPr marL="457200" lvl="0" indent="-361950" algn="l" rtl="0">
              <a:lnSpc>
                <a:spcPct val="100000"/>
              </a:lnSpc>
              <a:spcBef>
                <a:spcPts val="600"/>
              </a:spcBef>
              <a:spcAft>
                <a:spcPts val="0"/>
              </a:spcAft>
              <a:buSzPts val="2100"/>
              <a:buChar char="❏"/>
            </a:pPr>
            <a:r>
              <a:rPr lang="bg" sz="2100" dirty="0"/>
              <a:t>Съдействайте за повишаванете на осведомеността и видимостта</a:t>
            </a:r>
            <a:endParaRPr sz="2100" dirty="0"/>
          </a:p>
          <a:p>
            <a:pPr marL="457200" lvl="0" indent="-361950" algn="l" rtl="0">
              <a:lnSpc>
                <a:spcPct val="100000"/>
              </a:lnSpc>
              <a:spcBef>
                <a:spcPts val="600"/>
              </a:spcBef>
              <a:spcAft>
                <a:spcPts val="0"/>
              </a:spcAft>
              <a:buSzPts val="2100"/>
              <a:buChar char="❏"/>
            </a:pPr>
            <a:r>
              <a:rPr lang="bg" sz="2100" dirty="0"/>
              <a:t>Обмислете разпространението на резултатите от наблюдението си</a:t>
            </a:r>
            <a:endParaRPr sz="2100" dirty="0"/>
          </a:p>
          <a:p>
            <a:pPr marL="457200" lvl="0" indent="-361950" algn="l" rtl="0">
              <a:lnSpc>
                <a:spcPct val="100000"/>
              </a:lnSpc>
              <a:spcBef>
                <a:spcPts val="600"/>
              </a:spcBef>
              <a:spcAft>
                <a:spcPts val="0"/>
              </a:spcAft>
              <a:buSzPts val="2100"/>
              <a:buChar char="❏"/>
            </a:pPr>
            <a:r>
              <a:rPr lang="bg" sz="2100" dirty="0"/>
              <a:t>Повече насоки – във формуляра за докладване</a:t>
            </a:r>
            <a:endParaRPr sz="2100" dirty="0"/>
          </a:p>
        </p:txBody>
      </p:sp>
      <p:sp>
        <p:nvSpPr>
          <p:cNvPr id="223" name="Google Shape;223;g3a45da9d7e7_1_255"/>
          <p:cNvSpPr txBox="1"/>
          <p:nvPr/>
        </p:nvSpPr>
        <p:spPr>
          <a:xfrm>
            <a:off x="5744950" y="5291609"/>
            <a:ext cx="5985300" cy="1123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bg" sz="2400" b="1" i="0" u="none" strike="noStrike" cap="none" dirty="0">
                <a:solidFill>
                  <a:srgbClr val="108670"/>
                </a:solidFill>
                <a:latin typeface="Arial"/>
                <a:ea typeface="Arial"/>
                <a:cs typeface="Arial"/>
                <a:sym typeface="Arial"/>
              </a:rPr>
              <a:t>малките наблюдения могат да окажат </a:t>
            </a:r>
            <a:br>
              <a:rPr lang="en-US" sz="2400" b="1" i="0" u="none" strike="noStrike" cap="none" dirty="0">
                <a:solidFill>
                  <a:srgbClr val="108670"/>
                </a:solidFill>
                <a:latin typeface="Arial"/>
                <a:ea typeface="Arial"/>
                <a:cs typeface="Arial"/>
                <a:sym typeface="Arial"/>
              </a:rPr>
            </a:br>
            <a:r>
              <a:rPr lang="bg" sz="2400" b="1" i="0" u="none" strike="noStrike" cap="none" dirty="0">
                <a:solidFill>
                  <a:srgbClr val="108670"/>
                </a:solidFill>
                <a:latin typeface="Arial"/>
                <a:ea typeface="Arial"/>
                <a:cs typeface="Arial"/>
                <a:sym typeface="Arial"/>
              </a:rPr>
              <a:t>голямо </a:t>
            </a:r>
            <a:r>
              <a:rPr lang="bg" sz="3700" b="1" i="0" u="none" strike="noStrike" cap="none" dirty="0">
                <a:solidFill>
                  <a:srgbClr val="108670"/>
                </a:solidFill>
                <a:latin typeface="Arial"/>
                <a:ea typeface="Arial"/>
                <a:cs typeface="Arial"/>
                <a:sym typeface="Arial"/>
              </a:rPr>
              <a:t>въздействие</a:t>
            </a:r>
            <a:endParaRPr sz="3700" b="1" i="0" u="none" strike="noStrike" cap="none" dirty="0">
              <a:solidFill>
                <a:srgbClr val="108670"/>
              </a:solidFill>
              <a:latin typeface="Arial"/>
              <a:ea typeface="Arial"/>
              <a:cs typeface="Arial"/>
              <a:sym typeface="Arial"/>
            </a:endParaRPr>
          </a:p>
        </p:txBody>
      </p:sp>
      <p:pic>
        <p:nvPicPr>
          <p:cNvPr id="2" name="Google Shape;224;g3a45da9d7e7_1_255">
            <a:extLst>
              <a:ext uri="{FF2B5EF4-FFF2-40B4-BE49-F238E27FC236}">
                <a16:creationId xmlns:a16="http://schemas.microsoft.com/office/drawing/2014/main" id="{07977175-03F5-AEB8-882C-FA7D14FDA040}"/>
              </a:ext>
            </a:extLst>
          </p:cNvPr>
          <p:cNvPicPr preferRelativeResize="0"/>
          <p:nvPr/>
        </p:nvPicPr>
        <p:blipFill rotWithShape="1">
          <a:blip r:embed="rId4">
            <a:alphaModFix/>
          </a:blip>
          <a:srcRect/>
          <a:stretch/>
        </p:blipFill>
        <p:spPr>
          <a:xfrm>
            <a:off x="609600" y="1473300"/>
            <a:ext cx="4705501" cy="4705501"/>
          </a:xfrm>
          <a:prstGeom prst="rect">
            <a:avLst/>
          </a:prstGeom>
          <a:noFill/>
          <a:ln>
            <a:noFill/>
          </a:ln>
        </p:spPr>
      </p:pic>
      <p:sp>
        <p:nvSpPr>
          <p:cNvPr id="3" name="Google Shape;142;g3a8d4f1cfa1_0_0">
            <a:extLst>
              <a:ext uri="{FF2B5EF4-FFF2-40B4-BE49-F238E27FC236}">
                <a16:creationId xmlns:a16="http://schemas.microsoft.com/office/drawing/2014/main" id="{443A0984-1890-C20A-006D-CD9DA95CA649}"/>
              </a:ext>
            </a:extLst>
          </p:cNvPr>
          <p:cNvSpPr txBox="1"/>
          <p:nvPr/>
        </p:nvSpPr>
        <p:spPr>
          <a:xfrm>
            <a:off x="3228306" y="6121818"/>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a7876733d9_0_71"/>
          <p:cNvSpPr txBox="1"/>
          <p:nvPr/>
        </p:nvSpPr>
        <p:spPr>
          <a:xfrm>
            <a:off x="865300" y="1583875"/>
            <a:ext cx="5166600" cy="480128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bg" sz="3000" b="1" dirty="0">
                <a:solidFill>
                  <a:srgbClr val="12856F"/>
                </a:solidFill>
              </a:rPr>
              <a:t>Благодар</a:t>
            </a:r>
            <a:r>
              <a:rPr lang="bg-BG" sz="3000" b="1" dirty="0">
                <a:solidFill>
                  <a:srgbClr val="12856F"/>
                </a:solidFill>
              </a:rPr>
              <a:t>им</a:t>
            </a:r>
            <a:r>
              <a:rPr lang="bg" sz="3000" b="1" dirty="0">
                <a:solidFill>
                  <a:srgbClr val="12856F"/>
                </a:solidFill>
              </a:rPr>
              <a:t> Ви за вниманието!</a:t>
            </a:r>
            <a:endParaRPr sz="3000" b="1" dirty="0">
              <a:solidFill>
                <a:srgbClr val="12856F"/>
              </a:solidFill>
            </a:endParaRPr>
          </a:p>
          <a:p>
            <a:pPr marL="0" marR="0" lvl="0" indent="0" algn="ctr" rtl="0">
              <a:lnSpc>
                <a:spcPct val="100000"/>
              </a:lnSpc>
              <a:spcBef>
                <a:spcPts val="0"/>
              </a:spcBef>
              <a:spcAft>
                <a:spcPts val="0"/>
              </a:spcAft>
              <a:buClr>
                <a:srgbClr val="000000"/>
              </a:buClr>
              <a:buSzPts val="3000"/>
              <a:buFont typeface="Arial"/>
              <a:buNone/>
            </a:pPr>
            <a:endParaRPr sz="3000" b="1" dirty="0">
              <a:solidFill>
                <a:srgbClr val="12856F"/>
              </a:solidFill>
            </a:endParaRPr>
          </a:p>
          <a:p>
            <a:pPr marL="0" marR="0" lvl="0" indent="0" algn="ctr" rtl="0">
              <a:lnSpc>
                <a:spcPct val="100000"/>
              </a:lnSpc>
              <a:spcBef>
                <a:spcPts val="0"/>
              </a:spcBef>
              <a:spcAft>
                <a:spcPts val="0"/>
              </a:spcAft>
              <a:buClr>
                <a:srgbClr val="000000"/>
              </a:buClr>
              <a:buSzPts val="3000"/>
              <a:buFont typeface="Arial"/>
              <a:buNone/>
            </a:pPr>
            <a:r>
              <a:rPr lang="bg" sz="3000" b="1" dirty="0">
                <a:solidFill>
                  <a:srgbClr val="12856F"/>
                </a:solidFill>
              </a:rPr>
              <a:t>Надяваме се, че уроци</a:t>
            </a:r>
            <a:r>
              <a:rPr lang="bg-BG" sz="3000" b="1" dirty="0">
                <a:solidFill>
                  <a:srgbClr val="12856F"/>
                </a:solidFill>
              </a:rPr>
              <a:t>те</a:t>
            </a:r>
            <a:r>
              <a:rPr lang="bg" sz="3000" b="1" dirty="0">
                <a:solidFill>
                  <a:srgbClr val="12856F"/>
                </a:solidFill>
              </a:rPr>
              <a:t> за откриване на рискове от корупция ще допринесат за по-прозрачното управление на проектите за климата и околната среда!</a:t>
            </a:r>
            <a:endParaRPr sz="3000" b="1" i="0" u="none" strike="noStrike" cap="none" dirty="0">
              <a:solidFill>
                <a:srgbClr val="12856F"/>
              </a:solidFill>
              <a:latin typeface="Arial"/>
              <a:ea typeface="Arial"/>
              <a:cs typeface="Arial"/>
              <a:sym typeface="Arial"/>
            </a:endParaRPr>
          </a:p>
        </p:txBody>
      </p:sp>
      <p:pic>
        <p:nvPicPr>
          <p:cNvPr id="233" name="Google Shape;233;g3a7876733d9_0_71" descr="Ein Bild, das Logo, Grafiken, Schrift, Grafikdesign enthält.&#10;&#10;Automatisch generierte Beschreibung"/>
          <p:cNvPicPr preferRelativeResize="0"/>
          <p:nvPr/>
        </p:nvPicPr>
        <p:blipFill rotWithShape="1">
          <a:blip r:embed="rId3">
            <a:alphaModFix/>
          </a:blip>
          <a:srcRect/>
          <a:stretch/>
        </p:blipFill>
        <p:spPr>
          <a:xfrm>
            <a:off x="7968248" y="1407713"/>
            <a:ext cx="4009073" cy="5010298"/>
          </a:xfrm>
          <a:prstGeom prst="rect">
            <a:avLst/>
          </a:prstGeom>
          <a:noFill/>
          <a:ln>
            <a:noFill/>
          </a:ln>
        </p:spPr>
      </p:pic>
      <p:pic>
        <p:nvPicPr>
          <p:cNvPr id="2" name="Picture 1" descr="Blue and white text on a black background&#10;&#10;AI-generated content may be incorrect.">
            <a:extLst>
              <a:ext uri="{FF2B5EF4-FFF2-40B4-BE49-F238E27FC236}">
                <a16:creationId xmlns:a16="http://schemas.microsoft.com/office/drawing/2014/main" id="{9EE3CB25-63AD-5859-0BF1-690CE064C723}"/>
              </a:ext>
            </a:extLst>
          </p:cNvPr>
          <p:cNvPicPr>
            <a:picLocks noChangeAspect="1"/>
          </p:cNvPicPr>
          <p:nvPr/>
        </p:nvPicPr>
        <p:blipFill>
          <a:blip r:embed="rId4"/>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ED22D96D-2F52-DEAB-6E90-164E98FFC88E}"/>
              </a:ext>
            </a:extLst>
          </p:cNvPr>
          <p:cNvPicPr>
            <a:picLocks noChangeAspect="1"/>
          </p:cNvPicPr>
          <p:nvPr/>
        </p:nvPicPr>
        <p:blipFill>
          <a:blip r:embed="rId5"/>
          <a:stretch>
            <a:fillRect/>
          </a:stretch>
        </p:blipFill>
        <p:spPr>
          <a:xfrm>
            <a:off x="3234690" y="282290"/>
            <a:ext cx="6332220" cy="1013460"/>
          </a:xfrm>
          <a:prstGeom prst="rect">
            <a:avLst/>
          </a:prstGeom>
        </p:spPr>
      </p:pic>
      <p:sp>
        <p:nvSpPr>
          <p:cNvPr id="4" name="Google Shape;157;g3a812e12007_0_1">
            <a:extLst>
              <a:ext uri="{FF2B5EF4-FFF2-40B4-BE49-F238E27FC236}">
                <a16:creationId xmlns:a16="http://schemas.microsoft.com/office/drawing/2014/main" id="{14AC2DA0-A4F8-C348-F612-9D1C56027000}"/>
              </a:ext>
            </a:extLst>
          </p:cNvPr>
          <p:cNvSpPr txBox="1"/>
          <p:nvPr/>
        </p:nvSpPr>
        <p:spPr>
          <a:xfrm>
            <a:off x="0" y="6519300"/>
            <a:ext cx="10295100" cy="338700"/>
          </a:xfrm>
          <a:prstGeom prst="rect">
            <a:avLst/>
          </a:prstGeom>
          <a:noFill/>
          <a:ln>
            <a:noFill/>
          </a:ln>
        </p:spPr>
        <p:txBody>
          <a:bodyPr spcFirstLastPara="1" wrap="square" lIns="91425" tIns="91425" rIns="91425" bIns="91425" anchor="t" anchorCtr="0">
            <a:spAutoFit/>
          </a:bodyPr>
          <a:lstStyle/>
          <a:p>
            <a:pPr lvl="0"/>
            <a:r>
              <a:rPr lang="bg" sz="1000" dirty="0">
                <a:solidFill>
                  <a:srgbClr val="404040"/>
                </a:solidFill>
              </a:rPr>
              <a:t>Автори: </a:t>
            </a:r>
            <a:r>
              <a:rPr lang="en-US" sz="1000" dirty="0">
                <a:solidFill>
                  <a:srgbClr val="404040"/>
                </a:solidFill>
              </a:rPr>
              <a:t>Przemysław Ostrowski</a:t>
            </a:r>
            <a:r>
              <a:rPr lang="bg-BG" sz="1000" dirty="0">
                <a:solidFill>
                  <a:srgbClr val="404040"/>
                </a:solidFill>
              </a:rPr>
              <a:t> </a:t>
            </a:r>
            <a:r>
              <a:rPr lang="bg" sz="1000" dirty="0">
                <a:solidFill>
                  <a:srgbClr val="404040"/>
                </a:solidFill>
              </a:rPr>
              <a:t>– експерт по обществени поръчки и </a:t>
            </a:r>
            <a:r>
              <a:rPr lang="en-US" sz="1000" dirty="0">
                <a:solidFill>
                  <a:srgbClr val="404040"/>
                </a:solidFill>
              </a:rPr>
              <a:t>Ewa Paderewska</a:t>
            </a:r>
            <a:r>
              <a:rPr lang="bg" sz="1000" dirty="0">
                <a:solidFill>
                  <a:srgbClr val="404040"/>
                </a:solidFill>
              </a:rPr>
              <a:t> – експерт по адаптация на климата и опазване на околната среда</a:t>
            </a:r>
            <a:endParaRPr sz="1000" dirty="0">
              <a:solidFill>
                <a:srgbClr val="40404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g3a7d4392a52_0_0"/>
          <p:cNvSpPr txBox="1">
            <a:spLocks noGrp="1"/>
          </p:cNvSpPr>
          <p:nvPr>
            <p:ph type="body" idx="2"/>
          </p:nvPr>
        </p:nvSpPr>
        <p:spPr>
          <a:xfrm>
            <a:off x="5887450" y="2994125"/>
            <a:ext cx="5384700" cy="3080100"/>
          </a:xfrm>
          <a:prstGeom prst="rect">
            <a:avLst/>
          </a:prstGeom>
          <a:noFill/>
          <a:ln>
            <a:noFill/>
          </a:ln>
        </p:spPr>
        <p:txBody>
          <a:bodyPr spcFirstLastPara="1" wrap="square" lIns="91425" tIns="45700" rIns="91425" bIns="45700" anchor="t" anchorCtr="0">
            <a:noAutofit/>
          </a:bodyPr>
          <a:lstStyle/>
          <a:p>
            <a:pPr marL="107950" lvl="0" indent="0" algn="l" rtl="0">
              <a:lnSpc>
                <a:spcPct val="115000"/>
              </a:lnSpc>
              <a:spcBef>
                <a:spcPts val="0"/>
              </a:spcBef>
              <a:spcAft>
                <a:spcPts val="0"/>
              </a:spcAft>
              <a:buClr>
                <a:srgbClr val="12856F"/>
              </a:buClr>
              <a:buSzPts val="1900"/>
              <a:buNone/>
            </a:pPr>
            <a:r>
              <a:rPr lang="bg" sz="1900" b="1" dirty="0">
                <a:solidFill>
                  <a:srgbClr val="12856F"/>
                </a:solidFill>
              </a:rPr>
              <a:t>Стъпка 2</a:t>
            </a:r>
            <a:r>
              <a:rPr lang="en-US" sz="1900" b="1" dirty="0">
                <a:solidFill>
                  <a:srgbClr val="12856F"/>
                </a:solidFill>
              </a:rPr>
              <a:t> – </a:t>
            </a:r>
            <a:r>
              <a:rPr lang="bg" sz="1900" b="1" dirty="0">
                <a:solidFill>
                  <a:srgbClr val="12856F"/>
                </a:solidFill>
              </a:rPr>
              <a:t>Изпълнение на договора</a:t>
            </a:r>
            <a:endParaRPr sz="1200" b="1" dirty="0">
              <a:solidFill>
                <a:srgbClr val="50B4C8"/>
              </a:solidFill>
            </a:endParaRPr>
          </a:p>
          <a:p>
            <a:pPr marL="0" lvl="0" indent="0" algn="l" rtl="0">
              <a:lnSpc>
                <a:spcPct val="115000"/>
              </a:lnSpc>
              <a:spcBef>
                <a:spcPts val="800"/>
              </a:spcBef>
              <a:spcAft>
                <a:spcPts val="0"/>
              </a:spcAft>
              <a:buSzPts val="2800"/>
              <a:buNone/>
            </a:pPr>
            <a:endParaRPr sz="1900" b="1" dirty="0">
              <a:solidFill>
                <a:srgbClr val="12856F"/>
              </a:solidFill>
            </a:endParaRPr>
          </a:p>
          <a:p>
            <a:pPr marL="0" lvl="0" indent="0">
              <a:spcBef>
                <a:spcPts val="0"/>
              </a:spcBef>
              <a:buClr>
                <a:schemeClr val="dk1"/>
              </a:buClr>
              <a:buSzPts val="3600"/>
              <a:buNone/>
            </a:pPr>
            <a:r>
              <a:rPr lang="bg-BG" sz="1900" b="1" dirty="0">
                <a:solidFill>
                  <a:srgbClr val="12856F"/>
                </a:solidFill>
              </a:rPr>
              <a:t>Корупционен модел</a:t>
            </a:r>
            <a:r>
              <a:rPr lang="bg" sz="1900" b="1" dirty="0">
                <a:solidFill>
                  <a:srgbClr val="12856F"/>
                </a:solidFill>
              </a:rPr>
              <a:t>:</a:t>
            </a:r>
            <a:endParaRPr lang="en-US" sz="1900" b="1" dirty="0">
              <a:solidFill>
                <a:srgbClr val="12856F"/>
              </a:solidFill>
            </a:endParaRPr>
          </a:p>
          <a:p>
            <a:pPr marL="0" lvl="0" indent="0">
              <a:spcBef>
                <a:spcPts val="0"/>
              </a:spcBef>
              <a:buClr>
                <a:schemeClr val="dk1"/>
              </a:buClr>
              <a:buSzPts val="3600"/>
              <a:buNone/>
            </a:pPr>
            <a:r>
              <a:rPr lang="bg" sz="3000" b="1" dirty="0">
                <a:solidFill>
                  <a:srgbClr val="12856F"/>
                </a:solidFill>
              </a:rPr>
              <a:t>Неправомерно (фантомно) подизпълнение</a:t>
            </a:r>
            <a:endParaRPr sz="3000" b="1" dirty="0">
              <a:solidFill>
                <a:srgbClr val="12856F"/>
              </a:solidFill>
            </a:endParaRPr>
          </a:p>
          <a:p>
            <a:pPr marL="0" lvl="0" indent="0" algn="l" rtl="0">
              <a:spcBef>
                <a:spcPts val="0"/>
              </a:spcBef>
              <a:spcAft>
                <a:spcPts val="0"/>
              </a:spcAft>
              <a:buClr>
                <a:schemeClr val="dk1"/>
              </a:buClr>
              <a:buSzPts val="3600"/>
              <a:buFont typeface="Arial"/>
              <a:buNone/>
            </a:pPr>
            <a:endParaRPr lang="en-US" sz="1900" b="1" dirty="0">
              <a:solidFill>
                <a:srgbClr val="12856F"/>
              </a:solidFill>
            </a:endParaRPr>
          </a:p>
          <a:p>
            <a:pPr marL="107950" lvl="0" indent="0" algn="l" rtl="0">
              <a:spcBef>
                <a:spcPts val="0"/>
              </a:spcBef>
              <a:spcAft>
                <a:spcPts val="0"/>
              </a:spcAft>
              <a:buClr>
                <a:srgbClr val="12856F"/>
              </a:buClr>
              <a:buSzPts val="1900"/>
              <a:buNone/>
            </a:pPr>
            <a:endParaRPr lang="en-US" sz="1900" b="1" dirty="0">
              <a:solidFill>
                <a:srgbClr val="12856F"/>
              </a:solidFill>
            </a:endParaRPr>
          </a:p>
          <a:p>
            <a:pPr marL="107950" lvl="0" indent="0" algn="l" rtl="0">
              <a:spcBef>
                <a:spcPts val="0"/>
              </a:spcBef>
              <a:spcAft>
                <a:spcPts val="0"/>
              </a:spcAft>
              <a:buClr>
                <a:srgbClr val="12856F"/>
              </a:buClr>
              <a:buSzPts val="1900"/>
              <a:buNone/>
            </a:pPr>
            <a:r>
              <a:rPr lang="bg" sz="1900" b="1" dirty="0">
                <a:solidFill>
                  <a:srgbClr val="12856F"/>
                </a:solidFill>
              </a:rPr>
              <a:t>Стъпка 3</a:t>
            </a:r>
            <a:r>
              <a:rPr lang="en-US" sz="1900" b="1" dirty="0">
                <a:solidFill>
                  <a:srgbClr val="12856F"/>
                </a:solidFill>
              </a:rPr>
              <a:t> – </a:t>
            </a:r>
            <a:r>
              <a:rPr lang="bg" sz="1900" b="1" dirty="0">
                <a:solidFill>
                  <a:srgbClr val="12856F"/>
                </a:solidFill>
              </a:rPr>
              <a:t>Резултати и въздействие</a:t>
            </a:r>
            <a:endParaRPr sz="1800" b="1" dirty="0">
              <a:latin typeface="Cambria"/>
              <a:ea typeface="Cambria"/>
              <a:cs typeface="Cambria"/>
              <a:sym typeface="Cambria"/>
            </a:endParaRPr>
          </a:p>
          <a:p>
            <a:pPr marL="0" lvl="0" indent="0" algn="l" rtl="0">
              <a:lnSpc>
                <a:spcPct val="115000"/>
              </a:lnSpc>
              <a:spcBef>
                <a:spcPts val="800"/>
              </a:spcBef>
              <a:spcAft>
                <a:spcPts val="800"/>
              </a:spcAft>
              <a:buSzPts val="2800"/>
              <a:buNone/>
            </a:pPr>
            <a:endParaRPr sz="1900" dirty="0">
              <a:solidFill>
                <a:srgbClr val="12856F"/>
              </a:solidFill>
            </a:endParaRPr>
          </a:p>
        </p:txBody>
      </p:sp>
      <p:sp>
        <p:nvSpPr>
          <p:cNvPr id="90" name="Google Shape;90;g3a7d4392a52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pic>
        <p:nvPicPr>
          <p:cNvPr id="91" name="Google Shape;91;g3a7d4392a52_0_0"/>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4" name="Google Shape;88;g3a7d4392a52_0_0">
            <a:extLst>
              <a:ext uri="{FF2B5EF4-FFF2-40B4-BE49-F238E27FC236}">
                <a16:creationId xmlns:a16="http://schemas.microsoft.com/office/drawing/2014/main" id="{3EF1F7C3-3805-FDEB-8905-E15B3AD9D567}"/>
              </a:ext>
            </a:extLst>
          </p:cNvPr>
          <p:cNvSpPr txBox="1">
            <a:spLocks noGrp="1"/>
          </p:cNvSpPr>
          <p:nvPr>
            <p:ph type="title"/>
          </p:nvPr>
        </p:nvSpPr>
        <p:spPr>
          <a:xfrm>
            <a:off x="609600" y="188640"/>
            <a:ext cx="109728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bg-BG" noProof="0" dirty="0">
                <a:solidFill>
                  <a:srgbClr val="12856F"/>
                </a:solidFill>
              </a:rPr>
              <a:t>Да започваме!</a:t>
            </a:r>
            <a:endParaRPr lang="bg-BG" noProof="0" dirty="0"/>
          </a:p>
        </p:txBody>
      </p:sp>
      <p:pic>
        <p:nvPicPr>
          <p:cNvPr id="5" name="Picture 4">
            <a:extLst>
              <a:ext uri="{FF2B5EF4-FFF2-40B4-BE49-F238E27FC236}">
                <a16:creationId xmlns:a16="http://schemas.microsoft.com/office/drawing/2014/main" id="{25020787-A9B7-EE35-0126-A6B555E424DF}"/>
              </a:ext>
            </a:extLst>
          </p:cNvPr>
          <p:cNvPicPr>
            <a:picLocks noChangeAspect="1"/>
          </p:cNvPicPr>
          <p:nvPr/>
        </p:nvPicPr>
        <p:blipFill>
          <a:blip r:embed="rId4"/>
          <a:stretch>
            <a:fillRect/>
          </a:stretch>
        </p:blipFill>
        <p:spPr>
          <a:xfrm>
            <a:off x="520600" y="1200150"/>
            <a:ext cx="4346103" cy="5647765"/>
          </a:xfrm>
          <a:prstGeom prst="rect">
            <a:avLst/>
          </a:prstGeom>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g3a45da9d7e7_1_344"/>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99" name="Google Shape;99;g3a45da9d7e7_1_344"/>
          <p:cNvSpPr txBox="1">
            <a:spLocks noGrp="1"/>
          </p:cNvSpPr>
          <p:nvPr>
            <p:ph type="title"/>
          </p:nvPr>
        </p:nvSpPr>
        <p:spPr>
          <a:xfrm>
            <a:off x="421710" y="171996"/>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bg" dirty="0">
                <a:solidFill>
                  <a:srgbClr val="12856F"/>
                </a:solidFill>
              </a:rPr>
              <a:t>Корупционен модел: Неправомерно (фантомно) подизпълнение</a:t>
            </a:r>
            <a:endParaRPr dirty="0">
              <a:solidFill>
                <a:srgbClr val="12856F"/>
              </a:solidFill>
            </a:endParaRPr>
          </a:p>
        </p:txBody>
      </p:sp>
      <p:sp>
        <p:nvSpPr>
          <p:cNvPr id="101" name="Google Shape;101;g3a45da9d7e7_1_344"/>
          <p:cNvSpPr txBox="1">
            <a:spLocks noGrp="1"/>
          </p:cNvSpPr>
          <p:nvPr>
            <p:ph type="body" idx="2"/>
          </p:nvPr>
        </p:nvSpPr>
        <p:spPr>
          <a:xfrm>
            <a:off x="6247924" y="1894025"/>
            <a:ext cx="5689379" cy="4351200"/>
          </a:xfrm>
          <a:prstGeom prst="rect">
            <a:avLst/>
          </a:prstGeom>
          <a:noFill/>
          <a:ln>
            <a:noFill/>
          </a:ln>
        </p:spPr>
        <p:txBody>
          <a:bodyPr spcFirstLastPara="1" wrap="square" lIns="91425" tIns="45700" rIns="91425" bIns="45700" anchor="t" anchorCtr="0">
            <a:noAutofit/>
          </a:bodyPr>
          <a:lstStyle/>
          <a:p>
            <a:pPr marL="400050" indent="-285750">
              <a:buSzPts val="1800"/>
            </a:pPr>
            <a:r>
              <a:rPr lang="bg" sz="1600" dirty="0"/>
              <a:t>Правилата за обществените поръчки облагодетелстват строителните фирми пред екологичните експерти</a:t>
            </a:r>
            <a:endParaRPr sz="1600" dirty="0"/>
          </a:p>
          <a:p>
            <a:pPr marL="400050" indent="-285750">
              <a:spcBef>
                <a:spcPts val="0"/>
              </a:spcBef>
              <a:buSzPts val="1800"/>
            </a:pPr>
            <a:r>
              <a:rPr lang="bg" sz="1600" dirty="0"/>
              <a:t>Договори, възложени на строители без експертен опит в областта на биоразнообразието</a:t>
            </a:r>
            <a:endParaRPr sz="1600" dirty="0"/>
          </a:p>
          <a:p>
            <a:pPr marL="400050" indent="-285750">
              <a:spcBef>
                <a:spcPts val="0"/>
              </a:spcBef>
              <a:buSzPts val="1800"/>
            </a:pPr>
            <a:r>
              <a:rPr lang="bg" sz="1600" dirty="0"/>
              <a:t>Фантомно подизпълнение: екологични дейности, възложени на външни подизпълнители, но реално не изпълнени</a:t>
            </a:r>
            <a:endParaRPr sz="1600" dirty="0"/>
          </a:p>
          <a:p>
            <a:pPr marL="114300" lvl="0" indent="0" algn="l" rtl="0">
              <a:lnSpc>
                <a:spcPct val="100000"/>
              </a:lnSpc>
              <a:spcBef>
                <a:spcPts val="0"/>
              </a:spcBef>
              <a:spcAft>
                <a:spcPts val="0"/>
              </a:spcAft>
              <a:buSzPts val="1800"/>
              <a:buNone/>
            </a:pPr>
            <a:r>
              <a:rPr lang="bg" sz="1600" dirty="0"/>
              <a:t>Индикации за риск:</a:t>
            </a:r>
            <a:endParaRPr sz="1600" dirty="0"/>
          </a:p>
          <a:p>
            <a:pPr marL="914400" lvl="0" indent="-342909" algn="l" rtl="0">
              <a:lnSpc>
                <a:spcPct val="115000"/>
              </a:lnSpc>
              <a:spcBef>
                <a:spcPts val="0"/>
              </a:spcBef>
              <a:spcAft>
                <a:spcPts val="0"/>
              </a:spcAft>
              <a:buClr>
                <a:schemeClr val="dk1"/>
              </a:buClr>
              <a:buSzPts val="1800"/>
              <a:buChar char="●"/>
            </a:pPr>
            <a:r>
              <a:rPr lang="bg" sz="1600" dirty="0"/>
              <a:t>Анализ на документи → неясно/общо формулирани екологични резултати; акцент върху „ландшафтни работи“</a:t>
            </a:r>
            <a:endParaRPr sz="1600" dirty="0"/>
          </a:p>
          <a:p>
            <a:pPr marL="914400" lvl="0" indent="-342909" algn="l" rtl="0">
              <a:lnSpc>
                <a:spcPct val="115000"/>
              </a:lnSpc>
              <a:spcBef>
                <a:spcPts val="0"/>
              </a:spcBef>
              <a:spcAft>
                <a:spcPts val="0"/>
              </a:spcAft>
              <a:buClr>
                <a:schemeClr val="dk1"/>
              </a:buClr>
              <a:buSzPts val="1800"/>
              <a:buChar char="●"/>
            </a:pPr>
            <a:r>
              <a:rPr lang="bg" sz="1600" dirty="0"/>
              <a:t>Посещения на място → проверка дали обещаното екологично възстановяване (засаждане на местни видове, защита на местообитанията) напълно липсва/заменено е с настилки/осветление</a:t>
            </a:r>
            <a:endParaRPr sz="1600" dirty="0"/>
          </a:p>
          <a:p>
            <a:pPr marL="0" lvl="0" indent="0" algn="l" rtl="0">
              <a:lnSpc>
                <a:spcPct val="100000"/>
              </a:lnSpc>
              <a:spcBef>
                <a:spcPts val="1200"/>
              </a:spcBef>
              <a:spcAft>
                <a:spcPts val="0"/>
              </a:spcAft>
              <a:buSzPts val="4480"/>
              <a:buNone/>
            </a:pPr>
            <a:endParaRPr sz="1800" dirty="0"/>
          </a:p>
        </p:txBody>
      </p:sp>
      <p:sp>
        <p:nvSpPr>
          <p:cNvPr id="102" name="Google Shape;102;g3a45da9d7e7_1_34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pic>
        <p:nvPicPr>
          <p:cNvPr id="4" name="Google Shape;103;g3a45da9d7e7_1_344">
            <a:extLst>
              <a:ext uri="{FF2B5EF4-FFF2-40B4-BE49-F238E27FC236}">
                <a16:creationId xmlns:a16="http://schemas.microsoft.com/office/drawing/2014/main" id="{97C388DF-2530-F8DD-8317-7578EC584D3D}"/>
              </a:ext>
            </a:extLst>
          </p:cNvPr>
          <p:cNvPicPr preferRelativeResize="0"/>
          <p:nvPr/>
        </p:nvPicPr>
        <p:blipFill rotWithShape="1">
          <a:blip r:embed="rId4">
            <a:alphaModFix/>
          </a:blip>
          <a:srcRect r="19054"/>
          <a:stretch/>
        </p:blipFill>
        <p:spPr>
          <a:xfrm>
            <a:off x="553025" y="1600200"/>
            <a:ext cx="5497850" cy="4526099"/>
          </a:xfrm>
          <a:prstGeom prst="rect">
            <a:avLst/>
          </a:prstGeom>
          <a:noFill/>
          <a:ln>
            <a:noFill/>
          </a:ln>
        </p:spPr>
      </p:pic>
      <p:sp>
        <p:nvSpPr>
          <p:cNvPr id="5" name="Google Shape;142;g3a8d4f1cfa1_0_0">
            <a:extLst>
              <a:ext uri="{FF2B5EF4-FFF2-40B4-BE49-F238E27FC236}">
                <a16:creationId xmlns:a16="http://schemas.microsoft.com/office/drawing/2014/main" id="{2486B34A-E76C-EFEF-196A-B08654060725}"/>
              </a:ext>
            </a:extLst>
          </p:cNvPr>
          <p:cNvSpPr txBox="1"/>
          <p:nvPr/>
        </p:nvSpPr>
        <p:spPr>
          <a:xfrm>
            <a:off x="3959690" y="6121818"/>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g3a7e7fc29ec_1_17"/>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11" name="Google Shape;111;g3a7e7fc29ec_1_1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
        <p:nvSpPr>
          <p:cNvPr id="112" name="Google Shape;112;g3a7e7fc29ec_1_17"/>
          <p:cNvSpPr txBox="1">
            <a:spLocks noGrp="1"/>
          </p:cNvSpPr>
          <p:nvPr>
            <p:ph type="body" idx="1"/>
          </p:nvPr>
        </p:nvSpPr>
        <p:spPr>
          <a:xfrm>
            <a:off x="2181150" y="1331650"/>
            <a:ext cx="9401100" cy="4913575"/>
          </a:xfrm>
          <a:prstGeom prst="rect">
            <a:avLst/>
          </a:prstGeom>
          <a:noFill/>
          <a:ln>
            <a:noFill/>
          </a:ln>
        </p:spPr>
        <p:txBody>
          <a:bodyPr spcFirstLastPara="1" wrap="square" lIns="91425" tIns="45700" rIns="91425" bIns="45700" anchor="t" anchorCtr="0">
            <a:normAutofit lnSpcReduction="10000"/>
          </a:bodyPr>
          <a:lstStyle/>
          <a:p>
            <a:pPr marL="114300" lvl="0" indent="0" algn="ctr" rtl="0">
              <a:lnSpc>
                <a:spcPct val="100000"/>
              </a:lnSpc>
              <a:spcBef>
                <a:spcPts val="360"/>
              </a:spcBef>
              <a:spcAft>
                <a:spcPts val="0"/>
              </a:spcAft>
              <a:buSzPts val="1800"/>
              <a:buNone/>
            </a:pPr>
            <a:r>
              <a:rPr lang="bg" sz="2300" b="1" dirty="0">
                <a:solidFill>
                  <a:srgbClr val="FF0000"/>
                </a:solidFill>
              </a:rPr>
              <a:t>ИНДИКАЦИИ ЗА РИСК:</a:t>
            </a:r>
            <a:endParaRPr sz="2300" b="1" dirty="0"/>
          </a:p>
          <a:p>
            <a:pPr marL="114300" lvl="0" indent="0" algn="ctr" rtl="0">
              <a:lnSpc>
                <a:spcPct val="100000"/>
              </a:lnSpc>
              <a:spcBef>
                <a:spcPts val="360"/>
              </a:spcBef>
              <a:spcAft>
                <a:spcPts val="0"/>
              </a:spcAft>
              <a:buSzPts val="1800"/>
              <a:buNone/>
            </a:pPr>
            <a:endParaRPr sz="1800" dirty="0"/>
          </a:p>
          <a:p>
            <a:pPr marL="114300" lvl="0" indent="0" algn="l" rtl="0">
              <a:lnSpc>
                <a:spcPct val="100000"/>
              </a:lnSpc>
              <a:spcBef>
                <a:spcPts val="360"/>
              </a:spcBef>
              <a:spcAft>
                <a:spcPts val="0"/>
              </a:spcAft>
              <a:buSzPts val="1800"/>
              <a:buNone/>
            </a:pPr>
            <a:r>
              <a:rPr lang="bg" sz="1800" b="1" dirty="0"/>
              <a:t>Облагодетелствани подизпълнители: </a:t>
            </a:r>
            <a:r>
              <a:rPr lang="bg" sz="1800" dirty="0"/>
              <a:t>Многократно възлагане на договори или подизпълнение на едни и същи компании</a:t>
            </a:r>
            <a:endParaRPr sz="1800" dirty="0"/>
          </a:p>
          <a:p>
            <a:pPr marL="457200" lvl="0" indent="-228600" algn="l" rtl="0">
              <a:lnSpc>
                <a:spcPct val="100000"/>
              </a:lnSpc>
              <a:spcBef>
                <a:spcPts val="360"/>
              </a:spcBef>
              <a:spcAft>
                <a:spcPts val="0"/>
              </a:spcAft>
              <a:buSzPts val="1800"/>
              <a:buNone/>
            </a:pPr>
            <a:endParaRPr sz="1800" dirty="0"/>
          </a:p>
          <a:p>
            <a:pPr marL="114300" lvl="0" indent="0" algn="l" rtl="0">
              <a:lnSpc>
                <a:spcPct val="100000"/>
              </a:lnSpc>
              <a:spcBef>
                <a:spcPts val="360"/>
              </a:spcBef>
              <a:spcAft>
                <a:spcPts val="0"/>
              </a:spcAft>
              <a:buSzPts val="1800"/>
              <a:buNone/>
            </a:pPr>
            <a:r>
              <a:rPr lang="bg" sz="1800" b="1" dirty="0"/>
              <a:t>Нов или сменен подизпълнител без подходяща експертиза </a:t>
            </a:r>
            <a:r>
              <a:rPr lang="bg" sz="1800" dirty="0"/>
              <a:t>(изисквания съгласно техническото задание)</a:t>
            </a:r>
            <a:endParaRPr sz="1800" dirty="0"/>
          </a:p>
          <a:p>
            <a:pPr marL="114300" lvl="0" indent="0" algn="l" rtl="0">
              <a:lnSpc>
                <a:spcPct val="100000"/>
              </a:lnSpc>
              <a:spcBef>
                <a:spcPts val="360"/>
              </a:spcBef>
              <a:spcAft>
                <a:spcPts val="0"/>
              </a:spcAft>
              <a:buSzPts val="1800"/>
              <a:buNone/>
            </a:pPr>
            <a:endParaRPr sz="1800" dirty="0"/>
          </a:p>
          <a:p>
            <a:pPr marL="114300" lvl="0" indent="0" algn="l" rtl="0">
              <a:lnSpc>
                <a:spcPct val="100000"/>
              </a:lnSpc>
              <a:spcBef>
                <a:spcPts val="360"/>
              </a:spcBef>
              <a:spcAft>
                <a:spcPts val="0"/>
              </a:spcAft>
              <a:buSzPts val="1800"/>
              <a:buNone/>
            </a:pPr>
            <a:r>
              <a:rPr lang="bg" sz="1800" b="1" dirty="0"/>
              <a:t>Промяна в обхвата </a:t>
            </a:r>
            <a:r>
              <a:rPr lang="bg" sz="1800" dirty="0"/>
              <a:t>на подизпълнението (изпълнителят е декларирал наличието на собствен капацитет/опит/екпертиза)</a:t>
            </a:r>
            <a:endParaRPr sz="1800" dirty="0"/>
          </a:p>
          <a:p>
            <a:pPr marL="114300" lvl="0" indent="0" algn="l" rtl="0">
              <a:lnSpc>
                <a:spcPct val="100000"/>
              </a:lnSpc>
              <a:spcBef>
                <a:spcPts val="360"/>
              </a:spcBef>
              <a:spcAft>
                <a:spcPts val="0"/>
              </a:spcAft>
              <a:buSzPts val="1800"/>
              <a:buNone/>
            </a:pPr>
            <a:endParaRPr sz="1800" dirty="0"/>
          </a:p>
          <a:p>
            <a:pPr marL="114300" lvl="0" indent="0" algn="l" rtl="0">
              <a:lnSpc>
                <a:spcPct val="100000"/>
              </a:lnSpc>
              <a:spcBef>
                <a:spcPts val="360"/>
              </a:spcBef>
              <a:spcAft>
                <a:spcPts val="0"/>
              </a:spcAft>
              <a:buSzPts val="1800"/>
              <a:buNone/>
            </a:pPr>
            <a:r>
              <a:rPr lang="bg" sz="1800" dirty="0"/>
              <a:t>Подизпълнители присъстват на работната площадка </a:t>
            </a:r>
            <a:r>
              <a:rPr lang="bg" sz="1800" b="1" dirty="0"/>
              <a:t>без предварително уведомление </a:t>
            </a:r>
            <a:r>
              <a:rPr lang="bg" sz="1800" dirty="0"/>
              <a:t>от изпълнителя до възложителя</a:t>
            </a:r>
            <a:endParaRPr sz="1800" dirty="0"/>
          </a:p>
          <a:p>
            <a:pPr marL="114300" lvl="0" indent="0" algn="l" rtl="0">
              <a:lnSpc>
                <a:spcPct val="100000"/>
              </a:lnSpc>
              <a:spcBef>
                <a:spcPts val="360"/>
              </a:spcBef>
              <a:spcAft>
                <a:spcPts val="0"/>
              </a:spcAft>
              <a:buSzPts val="1800"/>
              <a:buNone/>
            </a:pPr>
            <a:endParaRPr sz="1800" dirty="0"/>
          </a:p>
          <a:p>
            <a:pPr marL="114300" lvl="0" indent="0" algn="l" rtl="0">
              <a:lnSpc>
                <a:spcPct val="100000"/>
              </a:lnSpc>
              <a:spcBef>
                <a:spcPts val="360"/>
              </a:spcBef>
              <a:spcAft>
                <a:spcPts val="0"/>
              </a:spcAft>
              <a:buSzPts val="1800"/>
              <a:buNone/>
            </a:pPr>
            <a:r>
              <a:rPr lang="bg" sz="1800" b="1" dirty="0"/>
              <a:t>Неспазване на правилата за разплащане </a:t>
            </a:r>
            <a:r>
              <a:rPr lang="bg" sz="1800" dirty="0"/>
              <a:t>с подизпълнителите (възложителят е отговорен за извършването на плащанията)</a:t>
            </a:r>
            <a:endParaRPr sz="1800" dirty="0"/>
          </a:p>
          <a:p>
            <a:pPr marL="457200" lvl="0" indent="-342900" algn="ctr" rtl="0">
              <a:lnSpc>
                <a:spcPct val="115000"/>
              </a:lnSpc>
              <a:spcBef>
                <a:spcPts val="360"/>
              </a:spcBef>
              <a:spcAft>
                <a:spcPts val="800"/>
              </a:spcAft>
              <a:buSzPts val="1800"/>
              <a:buNone/>
            </a:pPr>
            <a:endParaRPr sz="1800" b="1" dirty="0">
              <a:solidFill>
                <a:srgbClr val="FF0000"/>
              </a:solidFill>
            </a:endParaRPr>
          </a:p>
        </p:txBody>
      </p:sp>
      <p:sp>
        <p:nvSpPr>
          <p:cNvPr id="114" name="Google Shape;114;g3a7e7fc29ec_1_17"/>
          <p:cNvSpPr/>
          <p:nvPr/>
        </p:nvSpPr>
        <p:spPr>
          <a:xfrm>
            <a:off x="1073670" y="1949681"/>
            <a:ext cx="965100" cy="692700"/>
          </a:xfrm>
          <a:prstGeom prst="rightArrow">
            <a:avLst>
              <a:gd name="adj1" fmla="val 50000"/>
              <a:gd name="adj2" fmla="val 50000"/>
            </a:avLst>
          </a:prstGeom>
          <a:solidFill>
            <a:srgbClr val="FF0000"/>
          </a:solidFill>
          <a:ln>
            <a:noFill/>
          </a:ln>
        </p:spPr>
        <p:txBody>
          <a:bodyPr spcFirstLastPara="1" wrap="square" lIns="90400" tIns="90400" rIns="90400" bIns="90400" anchor="ctr" anchorCtr="0">
            <a:noAutofit/>
          </a:bodyPr>
          <a:lstStyle/>
          <a:p>
            <a:pPr marL="0" lvl="0" indent="0" algn="ctr" rtl="0">
              <a:spcBef>
                <a:spcPts val="0"/>
              </a:spcBef>
              <a:spcAft>
                <a:spcPts val="0"/>
              </a:spcAft>
              <a:buNone/>
            </a:pPr>
            <a:endParaRPr sz="1384"/>
          </a:p>
        </p:txBody>
      </p:sp>
      <p:sp>
        <p:nvSpPr>
          <p:cNvPr id="115" name="Google Shape;115;g3a7e7fc29ec_1_17"/>
          <p:cNvSpPr/>
          <p:nvPr/>
        </p:nvSpPr>
        <p:spPr>
          <a:xfrm>
            <a:off x="1059100" y="2797871"/>
            <a:ext cx="965100" cy="692700"/>
          </a:xfrm>
          <a:prstGeom prst="rightArrow">
            <a:avLst>
              <a:gd name="adj1" fmla="val 50000"/>
              <a:gd name="adj2" fmla="val 50000"/>
            </a:avLst>
          </a:prstGeom>
          <a:solidFill>
            <a:srgbClr val="FF0000"/>
          </a:solidFill>
          <a:ln>
            <a:noFill/>
          </a:ln>
        </p:spPr>
        <p:txBody>
          <a:bodyPr spcFirstLastPara="1" wrap="square" lIns="90400" tIns="90400" rIns="90400" bIns="90400" anchor="ctr" anchorCtr="0">
            <a:noAutofit/>
          </a:bodyPr>
          <a:lstStyle/>
          <a:p>
            <a:pPr marL="0" lvl="0" indent="0" algn="ctr" rtl="0">
              <a:spcBef>
                <a:spcPts val="0"/>
              </a:spcBef>
              <a:spcAft>
                <a:spcPts val="0"/>
              </a:spcAft>
              <a:buNone/>
            </a:pPr>
            <a:endParaRPr sz="1384"/>
          </a:p>
        </p:txBody>
      </p:sp>
      <p:sp>
        <p:nvSpPr>
          <p:cNvPr id="116" name="Google Shape;116;g3a7e7fc29ec_1_17"/>
          <p:cNvSpPr/>
          <p:nvPr/>
        </p:nvSpPr>
        <p:spPr>
          <a:xfrm>
            <a:off x="1059100" y="3646061"/>
            <a:ext cx="965100" cy="692700"/>
          </a:xfrm>
          <a:prstGeom prst="rightArrow">
            <a:avLst>
              <a:gd name="adj1" fmla="val 50000"/>
              <a:gd name="adj2" fmla="val 50000"/>
            </a:avLst>
          </a:prstGeom>
          <a:solidFill>
            <a:srgbClr val="FF0000"/>
          </a:solidFill>
          <a:ln>
            <a:noFill/>
          </a:ln>
        </p:spPr>
        <p:txBody>
          <a:bodyPr spcFirstLastPara="1" wrap="square" lIns="90400" tIns="90400" rIns="90400" bIns="90400" anchor="ctr" anchorCtr="0">
            <a:noAutofit/>
          </a:bodyPr>
          <a:lstStyle/>
          <a:p>
            <a:pPr marL="0" lvl="0" indent="0" algn="ctr" rtl="0">
              <a:spcBef>
                <a:spcPts val="0"/>
              </a:spcBef>
              <a:spcAft>
                <a:spcPts val="0"/>
              </a:spcAft>
              <a:buNone/>
            </a:pPr>
            <a:endParaRPr sz="1384"/>
          </a:p>
        </p:txBody>
      </p:sp>
      <p:sp>
        <p:nvSpPr>
          <p:cNvPr id="117" name="Google Shape;117;g3a7e7fc29ec_1_17"/>
          <p:cNvSpPr/>
          <p:nvPr/>
        </p:nvSpPr>
        <p:spPr>
          <a:xfrm>
            <a:off x="1073670" y="4494251"/>
            <a:ext cx="965100" cy="692700"/>
          </a:xfrm>
          <a:prstGeom prst="rightArrow">
            <a:avLst>
              <a:gd name="adj1" fmla="val 50000"/>
              <a:gd name="adj2" fmla="val 50000"/>
            </a:avLst>
          </a:prstGeom>
          <a:solidFill>
            <a:srgbClr val="FF0000"/>
          </a:solidFill>
          <a:ln>
            <a:noFill/>
          </a:ln>
        </p:spPr>
        <p:txBody>
          <a:bodyPr spcFirstLastPara="1" wrap="square" lIns="90400" tIns="90400" rIns="90400" bIns="90400" anchor="ctr" anchorCtr="0">
            <a:noAutofit/>
          </a:bodyPr>
          <a:lstStyle/>
          <a:p>
            <a:pPr marL="0" lvl="0" indent="0" algn="ctr" rtl="0">
              <a:spcBef>
                <a:spcPts val="0"/>
              </a:spcBef>
              <a:spcAft>
                <a:spcPts val="0"/>
              </a:spcAft>
              <a:buNone/>
            </a:pPr>
            <a:endParaRPr sz="1384"/>
          </a:p>
        </p:txBody>
      </p:sp>
      <p:sp>
        <p:nvSpPr>
          <p:cNvPr id="118" name="Google Shape;118;g3a7e7fc29ec_1_17"/>
          <p:cNvSpPr/>
          <p:nvPr/>
        </p:nvSpPr>
        <p:spPr>
          <a:xfrm>
            <a:off x="1073670" y="5342441"/>
            <a:ext cx="965100" cy="692700"/>
          </a:xfrm>
          <a:prstGeom prst="rightArrow">
            <a:avLst>
              <a:gd name="adj1" fmla="val 50000"/>
              <a:gd name="adj2" fmla="val 50000"/>
            </a:avLst>
          </a:prstGeom>
          <a:solidFill>
            <a:srgbClr val="FF0000"/>
          </a:solidFill>
          <a:ln>
            <a:noFill/>
          </a:ln>
        </p:spPr>
        <p:txBody>
          <a:bodyPr spcFirstLastPara="1" wrap="square" lIns="90400" tIns="90400" rIns="90400" bIns="90400" anchor="ctr" anchorCtr="0">
            <a:noAutofit/>
          </a:bodyPr>
          <a:lstStyle/>
          <a:p>
            <a:pPr marL="0" lvl="0" indent="0" algn="ctr" rtl="0">
              <a:spcBef>
                <a:spcPts val="0"/>
              </a:spcBef>
              <a:spcAft>
                <a:spcPts val="0"/>
              </a:spcAft>
              <a:buNone/>
            </a:pPr>
            <a:endParaRPr sz="1384"/>
          </a:p>
        </p:txBody>
      </p:sp>
      <p:sp>
        <p:nvSpPr>
          <p:cNvPr id="2" name="Google Shape;199;g38655a01f76_1_89">
            <a:extLst>
              <a:ext uri="{FF2B5EF4-FFF2-40B4-BE49-F238E27FC236}">
                <a16:creationId xmlns:a16="http://schemas.microsoft.com/office/drawing/2014/main" id="{82667A7C-DED2-86D5-62A9-6295C37754B3}"/>
              </a:ext>
            </a:extLst>
          </p:cNvPr>
          <p:cNvSpPr txBox="1">
            <a:spLocks/>
          </p:cNvSpPr>
          <p:nvPr/>
        </p:nvSpPr>
        <p:spPr>
          <a:xfrm>
            <a:off x="0" y="136374"/>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Неправомерно (фантомно) подизпълнение</a:t>
            </a:r>
            <a:br>
              <a:rPr lang="ru-RU" sz="3400" dirty="0">
                <a:solidFill>
                  <a:srgbClr val="12856F"/>
                </a:solidFill>
              </a:rPr>
            </a:br>
            <a:r>
              <a:rPr lang="bg-BG" sz="2500" noProof="0" dirty="0">
                <a:solidFill>
                  <a:srgbClr val="12856F"/>
                </a:solidFill>
              </a:rPr>
              <a:t>Стъпка 2 – Изпълнение на договора</a:t>
            </a:r>
            <a:endParaRPr lang="ru-RU" sz="2500" dirty="0">
              <a:solidFill>
                <a:srgbClr val="12856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3a7e7fc29ec_1_4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25" name="Google Shape;125;g3a7e7fc29ec_1_41"/>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
        <p:nvSpPr>
          <p:cNvPr id="126" name="Google Shape;126;g3a7e7fc29ec_1_41"/>
          <p:cNvSpPr txBox="1">
            <a:spLocks noGrp="1"/>
          </p:cNvSpPr>
          <p:nvPr>
            <p:ph type="body" idx="1"/>
          </p:nvPr>
        </p:nvSpPr>
        <p:spPr>
          <a:xfrm>
            <a:off x="609599" y="1547738"/>
            <a:ext cx="10972800" cy="768087"/>
          </a:xfrm>
          <a:prstGeom prst="rect">
            <a:avLst/>
          </a:prstGeom>
          <a:noFill/>
          <a:ln>
            <a:noFill/>
          </a:ln>
        </p:spPr>
        <p:txBody>
          <a:bodyPr spcFirstLastPara="1" wrap="square" lIns="91425" tIns="45700" rIns="91425" bIns="45700" anchor="t" anchorCtr="0">
            <a:noAutofit/>
          </a:bodyPr>
          <a:lstStyle/>
          <a:p>
            <a:pPr marL="457200" lvl="0" indent="-342900" algn="ctr" rtl="0">
              <a:lnSpc>
                <a:spcPct val="115000"/>
              </a:lnSpc>
              <a:spcBef>
                <a:spcPts val="1160"/>
              </a:spcBef>
              <a:spcAft>
                <a:spcPts val="0"/>
              </a:spcAft>
              <a:buSzPts val="1800"/>
              <a:buNone/>
            </a:pPr>
            <a:r>
              <a:rPr lang="bg-BG" sz="1800" dirty="0"/>
              <a:t>Съмнителни практики:</a:t>
            </a:r>
            <a:endParaRPr sz="1800" b="1" dirty="0"/>
          </a:p>
          <a:p>
            <a:pPr marL="457200" lvl="0" indent="-342900" algn="ctr" rtl="0">
              <a:lnSpc>
                <a:spcPct val="115000"/>
              </a:lnSpc>
              <a:spcBef>
                <a:spcPts val="1160"/>
              </a:spcBef>
              <a:spcAft>
                <a:spcPts val="0"/>
              </a:spcAft>
              <a:buSzPts val="1800"/>
              <a:buNone/>
            </a:pPr>
            <a:endParaRPr sz="1800" dirty="0"/>
          </a:p>
          <a:p>
            <a:pPr marL="457200" lvl="0" indent="-342900" algn="l" rtl="0">
              <a:lnSpc>
                <a:spcPct val="115000"/>
              </a:lnSpc>
              <a:spcBef>
                <a:spcPts val="1160"/>
              </a:spcBef>
              <a:spcAft>
                <a:spcPts val="0"/>
              </a:spcAft>
              <a:buSzPts val="1800"/>
              <a:buNone/>
            </a:pPr>
            <a:endParaRPr sz="2000" b="1" dirty="0">
              <a:solidFill>
                <a:srgbClr val="000000"/>
              </a:solidFill>
            </a:endParaRPr>
          </a:p>
          <a:p>
            <a:pPr marL="457200" lvl="0" indent="-342900" algn="l" rtl="0">
              <a:lnSpc>
                <a:spcPct val="115000"/>
              </a:lnSpc>
              <a:spcBef>
                <a:spcPts val="1160"/>
              </a:spcBef>
              <a:spcAft>
                <a:spcPts val="0"/>
              </a:spcAft>
              <a:buSzPts val="1800"/>
              <a:buNone/>
            </a:pPr>
            <a:endParaRPr sz="1800" b="1" dirty="0">
              <a:solidFill>
                <a:srgbClr val="000000"/>
              </a:solidFill>
            </a:endParaRPr>
          </a:p>
          <a:p>
            <a:pPr marL="457200" lvl="0" indent="-342900" algn="l" rtl="0">
              <a:lnSpc>
                <a:spcPct val="115000"/>
              </a:lnSpc>
              <a:spcBef>
                <a:spcPts val="1160"/>
              </a:spcBef>
              <a:spcAft>
                <a:spcPts val="800"/>
              </a:spcAft>
              <a:buSzPts val="1800"/>
              <a:buNone/>
            </a:pPr>
            <a:endParaRPr sz="1800" b="1" dirty="0"/>
          </a:p>
        </p:txBody>
      </p:sp>
      <p:sp>
        <p:nvSpPr>
          <p:cNvPr id="128" name="Google Shape;128;g3a7e7fc29ec_1_41"/>
          <p:cNvSpPr/>
          <p:nvPr/>
        </p:nvSpPr>
        <p:spPr>
          <a:xfrm>
            <a:off x="793575" y="2528525"/>
            <a:ext cx="3869400" cy="1006800"/>
          </a:xfrm>
          <a:prstGeom prst="rect">
            <a:avLst/>
          </a:prstGeom>
          <a:solidFill>
            <a:srgbClr val="1285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342900" algn="ctr" rtl="0">
              <a:lnSpc>
                <a:spcPct val="115000"/>
              </a:lnSpc>
              <a:spcBef>
                <a:spcPts val="1160"/>
              </a:spcBef>
              <a:spcAft>
                <a:spcPts val="0"/>
              </a:spcAft>
              <a:buClr>
                <a:schemeClr val="dk1"/>
              </a:buClr>
              <a:buSzPts val="1800"/>
              <a:buFont typeface="Arial"/>
              <a:buNone/>
            </a:pPr>
            <a:r>
              <a:rPr lang="bg" sz="2000" b="1" dirty="0">
                <a:solidFill>
                  <a:schemeClr val="lt1"/>
                </a:solidFill>
              </a:rPr>
              <a:t>Разширяване на обхвата на подизпълнението</a:t>
            </a:r>
            <a:endParaRPr dirty="0">
              <a:solidFill>
                <a:schemeClr val="lt1"/>
              </a:solidFill>
            </a:endParaRPr>
          </a:p>
        </p:txBody>
      </p:sp>
      <p:sp>
        <p:nvSpPr>
          <p:cNvPr id="129" name="Google Shape;129;g3a7e7fc29ec_1_41"/>
          <p:cNvSpPr txBox="1">
            <a:spLocks noGrp="1"/>
          </p:cNvSpPr>
          <p:nvPr>
            <p:ph type="body" idx="1"/>
          </p:nvPr>
        </p:nvSpPr>
        <p:spPr>
          <a:xfrm>
            <a:off x="5414475" y="2530182"/>
            <a:ext cx="6167924" cy="379951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bg" sz="2000" dirty="0">
                <a:solidFill>
                  <a:schemeClr val="dk1"/>
                </a:solidFill>
              </a:rPr>
              <a:t>Делът от договора, който следва да се изпълни от подизпълнител, </a:t>
            </a:r>
            <a:r>
              <a:rPr lang="bg" sz="2000" b="1" dirty="0">
                <a:solidFill>
                  <a:schemeClr val="dk1"/>
                </a:solidFill>
              </a:rPr>
              <a:t>не може да бъде увеличен, ако основният изпълнител е разчитал на капацитета на подизпълнителя, за да изпълни някои от условията за участие в процедурата (напр. необходима квалификация, опит).</a:t>
            </a:r>
            <a:endParaRPr sz="2000" b="1" dirty="0">
              <a:solidFill>
                <a:schemeClr val="dk1"/>
              </a:solidFill>
            </a:endParaRPr>
          </a:p>
          <a:p>
            <a:pPr marL="0" lvl="0" indent="0" algn="l" rtl="0">
              <a:lnSpc>
                <a:spcPct val="115000"/>
              </a:lnSpc>
              <a:spcBef>
                <a:spcPts val="0"/>
              </a:spcBef>
              <a:spcAft>
                <a:spcPts val="0"/>
              </a:spcAft>
              <a:buClr>
                <a:schemeClr val="dk1"/>
              </a:buClr>
              <a:buSzPts val="1800"/>
              <a:buFont typeface="Arial"/>
              <a:buNone/>
            </a:pPr>
            <a:endParaRPr lang="bg" sz="2000" dirty="0">
              <a:solidFill>
                <a:schemeClr val="dk1"/>
              </a:solidFill>
            </a:endParaRPr>
          </a:p>
          <a:p>
            <a:pPr marL="0" lvl="0" indent="0" algn="l" rtl="0">
              <a:lnSpc>
                <a:spcPct val="115000"/>
              </a:lnSpc>
              <a:spcBef>
                <a:spcPts val="0"/>
              </a:spcBef>
              <a:spcAft>
                <a:spcPts val="0"/>
              </a:spcAft>
              <a:buClr>
                <a:schemeClr val="dk1"/>
              </a:buClr>
              <a:buSzPts val="1800"/>
              <a:buFont typeface="Arial"/>
              <a:buNone/>
            </a:pPr>
            <a:r>
              <a:rPr lang="bg" sz="2000" dirty="0">
                <a:solidFill>
                  <a:schemeClr val="dk1"/>
                </a:solidFill>
              </a:rPr>
              <a:t>Изпълнителят не може да повери/прехвърли изпълнението на целия договор на подизпълнител!</a:t>
            </a:r>
            <a:endParaRPr sz="1800" b="1" dirty="0"/>
          </a:p>
          <a:p>
            <a:pPr marL="457200" lvl="0" indent="-342900" algn="l" rtl="0">
              <a:lnSpc>
                <a:spcPct val="115000"/>
              </a:lnSpc>
              <a:spcBef>
                <a:spcPts val="1160"/>
              </a:spcBef>
              <a:spcAft>
                <a:spcPts val="800"/>
              </a:spcAft>
              <a:buSzPts val="1800"/>
              <a:buNone/>
            </a:pPr>
            <a:endParaRPr sz="1800" b="1" dirty="0"/>
          </a:p>
        </p:txBody>
      </p:sp>
      <p:sp>
        <p:nvSpPr>
          <p:cNvPr id="130" name="Google Shape;130;g3a7e7fc29ec_1_41"/>
          <p:cNvSpPr/>
          <p:nvPr/>
        </p:nvSpPr>
        <p:spPr>
          <a:xfrm>
            <a:off x="776025" y="4970325"/>
            <a:ext cx="3869400" cy="1006800"/>
          </a:xfrm>
          <a:prstGeom prst="rect">
            <a:avLst/>
          </a:prstGeom>
          <a:solidFill>
            <a:srgbClr val="12856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marR="0" lvl="0" indent="-342900" algn="ctr" rtl="0">
              <a:lnSpc>
                <a:spcPct val="115000"/>
              </a:lnSpc>
              <a:spcBef>
                <a:spcPts val="1160"/>
              </a:spcBef>
              <a:spcAft>
                <a:spcPts val="0"/>
              </a:spcAft>
              <a:buNone/>
            </a:pPr>
            <a:r>
              <a:rPr lang="bg" sz="2000" b="1" dirty="0">
                <a:solidFill>
                  <a:schemeClr val="lt1"/>
                </a:solidFill>
              </a:rPr>
              <a:t>Поверяване на целия договор</a:t>
            </a:r>
            <a:endParaRPr sz="2000" b="1" dirty="0">
              <a:solidFill>
                <a:schemeClr val="lt1"/>
              </a:solidFill>
            </a:endParaRPr>
          </a:p>
        </p:txBody>
      </p:sp>
      <p:sp>
        <p:nvSpPr>
          <p:cNvPr id="3" name="Google Shape;199;g38655a01f76_1_89">
            <a:extLst>
              <a:ext uri="{FF2B5EF4-FFF2-40B4-BE49-F238E27FC236}">
                <a16:creationId xmlns:a16="http://schemas.microsoft.com/office/drawing/2014/main" id="{DCBD1C18-9E39-1FFA-9417-A98C2E9DBE39}"/>
              </a:ext>
            </a:extLst>
          </p:cNvPr>
          <p:cNvSpPr txBox="1">
            <a:spLocks/>
          </p:cNvSpPr>
          <p:nvPr/>
        </p:nvSpPr>
        <p:spPr>
          <a:xfrm>
            <a:off x="0" y="136374"/>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Неправомерно (фантомно) подизпълнение</a:t>
            </a:r>
            <a:br>
              <a:rPr lang="ru-RU" sz="3400" dirty="0">
                <a:solidFill>
                  <a:srgbClr val="12856F"/>
                </a:solidFill>
              </a:rPr>
            </a:br>
            <a:r>
              <a:rPr lang="bg-BG" sz="2500" noProof="0" dirty="0">
                <a:solidFill>
                  <a:srgbClr val="12856F"/>
                </a:solidFill>
              </a:rPr>
              <a:t>Стъпка 2 – Изпълнение на договора</a:t>
            </a:r>
            <a:endParaRPr lang="ru-RU" sz="2500" dirty="0">
              <a:solidFill>
                <a:srgbClr val="12856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a8f6379b19_1_2"/>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fld id="{00000000-1234-1234-1234-123412341234}" type="slidenum">
              <a:rPr lang="bg-BG" noProof="0" smtClean="0"/>
              <a:t>6</a:t>
            </a:fld>
            <a:endParaRPr lang="bg-BG" noProof="0" dirty="0"/>
          </a:p>
        </p:txBody>
      </p:sp>
      <p:sp>
        <p:nvSpPr>
          <p:cNvPr id="138" name="Google Shape;138;g3a8f6379b19_1_2"/>
          <p:cNvSpPr txBox="1">
            <a:spLocks noGrp="1"/>
          </p:cNvSpPr>
          <p:nvPr>
            <p:ph type="body" idx="1"/>
          </p:nvPr>
        </p:nvSpPr>
        <p:spPr>
          <a:xfrm>
            <a:off x="5914250" y="1484775"/>
            <a:ext cx="5668200" cy="5184600"/>
          </a:xfrm>
          <a:prstGeom prst="rect">
            <a:avLst/>
          </a:prstGeom>
          <a:noFill/>
          <a:ln>
            <a:noFill/>
          </a:ln>
        </p:spPr>
        <p:txBody>
          <a:bodyPr spcFirstLastPara="1" wrap="square" lIns="91425" tIns="45700" rIns="91425" bIns="45700" anchor="t" anchorCtr="0">
            <a:normAutofit fontScale="92500" lnSpcReduction="20000"/>
          </a:bodyPr>
          <a:lstStyle/>
          <a:p>
            <a:pPr marL="457200" lvl="0" indent="-342900" algn="ctr" rtl="0">
              <a:lnSpc>
                <a:spcPct val="115000"/>
              </a:lnSpc>
              <a:spcBef>
                <a:spcPts val="360"/>
              </a:spcBef>
              <a:spcAft>
                <a:spcPts val="0"/>
              </a:spcAft>
              <a:buSzPct val="100000"/>
              <a:buNone/>
            </a:pPr>
            <a:r>
              <a:rPr lang="bg-BG" sz="1800" b="1" noProof="0" dirty="0">
                <a:solidFill>
                  <a:srgbClr val="FF0000"/>
                </a:solidFill>
              </a:rPr>
              <a:t>Разширяване на обхвата на подизпълнението</a:t>
            </a:r>
            <a:endParaRPr lang="bg-BG" sz="1800" b="1" noProof="0" dirty="0"/>
          </a:p>
          <a:p>
            <a:pPr marL="457200" lvl="0" indent="-342900" algn="ctr" rtl="0">
              <a:lnSpc>
                <a:spcPct val="115000"/>
              </a:lnSpc>
              <a:spcBef>
                <a:spcPts val="1160"/>
              </a:spcBef>
              <a:spcAft>
                <a:spcPts val="0"/>
              </a:spcAft>
              <a:buSzPct val="100000"/>
              <a:buNone/>
            </a:pPr>
            <a:r>
              <a:rPr lang="bg-BG" sz="1800" b="1" noProof="0" dirty="0">
                <a:solidFill>
                  <a:srgbClr val="FF0000"/>
                </a:solidFill>
              </a:rPr>
              <a:t>Поверяване на целия договор</a:t>
            </a:r>
            <a:endParaRPr lang="bg-BG" sz="1800" b="1" noProof="0" dirty="0"/>
          </a:p>
          <a:p>
            <a:pPr marL="457200" lvl="0" indent="-342900" algn="ctr" rtl="0">
              <a:lnSpc>
                <a:spcPct val="115000"/>
              </a:lnSpc>
              <a:spcBef>
                <a:spcPts val="1160"/>
              </a:spcBef>
              <a:spcAft>
                <a:spcPts val="0"/>
              </a:spcAft>
              <a:buSzPct val="100000"/>
              <a:buNone/>
            </a:pPr>
            <a:r>
              <a:rPr lang="bg-BG" sz="1800" b="1" noProof="0" dirty="0"/>
              <a:t>Как да се установи?</a:t>
            </a:r>
            <a:endParaRPr lang="bg-BG" noProof="0" dirty="0"/>
          </a:p>
          <a:p>
            <a:pPr lvl="0" indent="-325755">
              <a:lnSpc>
                <a:spcPct val="115000"/>
              </a:lnSpc>
              <a:spcBef>
                <a:spcPts val="1160"/>
              </a:spcBef>
              <a:buSzPct val="112500"/>
              <a:buAutoNum type="arabicPeriod"/>
            </a:pPr>
            <a:r>
              <a:rPr lang="bg-BG" sz="1600" noProof="0" dirty="0">
                <a:solidFill>
                  <a:schemeClr val="dk1"/>
                </a:solidFill>
              </a:rPr>
              <a:t>Проверка на тръжната документация относно </a:t>
            </a:r>
            <a:r>
              <a:rPr lang="bg-BG" sz="1600" noProof="0" dirty="0"/>
              <a:t>изискванията и условията за подизпълнение</a:t>
            </a:r>
          </a:p>
          <a:p>
            <a:pPr lvl="0" indent="-325755">
              <a:lnSpc>
                <a:spcPct val="115000"/>
              </a:lnSpc>
              <a:spcBef>
                <a:spcPts val="1160"/>
              </a:spcBef>
              <a:buSzPct val="112500"/>
              <a:buAutoNum type="arabicPeriod"/>
            </a:pPr>
            <a:r>
              <a:rPr lang="bg-BG" sz="1600" noProof="0" dirty="0"/>
              <a:t>Прочетете разясненията към въпросите, зададени по време на провеждането на процедурата, за да разберете дали потенциалните изпълнители са обърнали внимание на гореспоменатите изисквания</a:t>
            </a:r>
          </a:p>
          <a:p>
            <a:pPr marL="457200" lvl="0" indent="-325755" algn="l" rtl="0">
              <a:lnSpc>
                <a:spcPct val="115000"/>
              </a:lnSpc>
              <a:spcBef>
                <a:spcPts val="1160"/>
              </a:spcBef>
              <a:spcAft>
                <a:spcPts val="0"/>
              </a:spcAft>
              <a:buSzPct val="112500"/>
              <a:buAutoNum type="arabicPeriod"/>
            </a:pPr>
            <a:r>
              <a:rPr lang="bg-BG" sz="1600" noProof="0" dirty="0"/>
              <a:t>Запознайте се с допълнителни документи. Ако можете да получите копия на отчетите за напредъка или сертификатите за междинно плащане (в случай, че договорът изисква посочване на подизпълнителя и обема на извършената работа), проверете кои фирми са посочени като подизпълнители.</a:t>
            </a:r>
          </a:p>
          <a:p>
            <a:pPr marL="457200" lvl="0" indent="-325755" algn="l" rtl="0">
              <a:lnSpc>
                <a:spcPct val="115000"/>
              </a:lnSpc>
              <a:spcBef>
                <a:spcPts val="1160"/>
              </a:spcBef>
              <a:spcAft>
                <a:spcPts val="0"/>
              </a:spcAft>
              <a:buSzPct val="112500"/>
              <a:buAutoNum type="arabicPeriod"/>
            </a:pPr>
            <a:r>
              <a:rPr lang="bg-BG" sz="1600" noProof="0" dirty="0"/>
              <a:t>Посещение на място – може да изисква технически познания</a:t>
            </a:r>
          </a:p>
          <a:p>
            <a:pPr marL="457200" lvl="0" indent="-342900" algn="ctr" rtl="0">
              <a:lnSpc>
                <a:spcPct val="115000"/>
              </a:lnSpc>
              <a:spcBef>
                <a:spcPts val="1160"/>
              </a:spcBef>
              <a:spcAft>
                <a:spcPts val="800"/>
              </a:spcAft>
              <a:buSzPct val="90000"/>
              <a:buNone/>
            </a:pPr>
            <a:endParaRPr lang="bg-BG" sz="2000" b="1" noProof="0" dirty="0"/>
          </a:p>
        </p:txBody>
      </p:sp>
      <p:pic>
        <p:nvPicPr>
          <p:cNvPr id="2" name="Google Shape;139;g3a8f6379b19_1_2">
            <a:extLst>
              <a:ext uri="{FF2B5EF4-FFF2-40B4-BE49-F238E27FC236}">
                <a16:creationId xmlns:a16="http://schemas.microsoft.com/office/drawing/2014/main" id="{20A199DB-564C-D591-C218-B37E11588BDD}"/>
              </a:ext>
            </a:extLst>
          </p:cNvPr>
          <p:cNvPicPr preferRelativeResize="0"/>
          <p:nvPr/>
        </p:nvPicPr>
        <p:blipFill rotWithShape="1">
          <a:blip r:embed="rId3">
            <a:alphaModFix/>
          </a:blip>
          <a:srcRect l="-408" r="14100"/>
          <a:stretch>
            <a:fillRect/>
          </a:stretch>
        </p:blipFill>
        <p:spPr>
          <a:xfrm>
            <a:off x="373625" y="1484775"/>
            <a:ext cx="4974375" cy="4382200"/>
          </a:xfrm>
          <a:prstGeom prst="rect">
            <a:avLst/>
          </a:prstGeom>
          <a:noFill/>
          <a:ln>
            <a:noFill/>
          </a:ln>
        </p:spPr>
      </p:pic>
      <p:sp>
        <p:nvSpPr>
          <p:cNvPr id="3" name="Google Shape;199;g38655a01f76_1_89">
            <a:extLst>
              <a:ext uri="{FF2B5EF4-FFF2-40B4-BE49-F238E27FC236}">
                <a16:creationId xmlns:a16="http://schemas.microsoft.com/office/drawing/2014/main" id="{6A820325-1FEA-0D4D-3567-87867C925197}"/>
              </a:ext>
            </a:extLst>
          </p:cNvPr>
          <p:cNvSpPr txBox="1">
            <a:spLocks/>
          </p:cNvSpPr>
          <p:nvPr/>
        </p:nvSpPr>
        <p:spPr>
          <a:xfrm>
            <a:off x="0" y="136374"/>
            <a:ext cx="12191999" cy="119526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marL="50800">
              <a:lnSpc>
                <a:spcPct val="105000"/>
              </a:lnSpc>
              <a:spcBef>
                <a:spcPts val="600"/>
              </a:spcBef>
              <a:buSzPts val="990"/>
            </a:pPr>
            <a:r>
              <a:rPr lang="bg-BG" sz="3400" noProof="0" dirty="0">
                <a:solidFill>
                  <a:srgbClr val="12856F"/>
                </a:solidFill>
              </a:rPr>
              <a:t>Неправомерно (фантомно) подизпълнение</a:t>
            </a:r>
            <a:br>
              <a:rPr lang="bg-BG" sz="3400" noProof="0" dirty="0">
                <a:solidFill>
                  <a:srgbClr val="12856F"/>
                </a:solidFill>
              </a:rPr>
            </a:br>
            <a:r>
              <a:rPr lang="bg-BG" sz="2500" noProof="0" dirty="0">
                <a:solidFill>
                  <a:srgbClr val="12856F"/>
                </a:solidFill>
              </a:rPr>
              <a:t>Стъпка 2 – Изпълнение на договора</a:t>
            </a:r>
          </a:p>
        </p:txBody>
      </p:sp>
      <p:sp>
        <p:nvSpPr>
          <p:cNvPr id="4" name="Google Shape;142;g3a8d4f1cfa1_0_0">
            <a:extLst>
              <a:ext uri="{FF2B5EF4-FFF2-40B4-BE49-F238E27FC236}">
                <a16:creationId xmlns:a16="http://schemas.microsoft.com/office/drawing/2014/main" id="{2E91DB59-DD59-23A2-9F1F-66B80045A99E}"/>
              </a:ext>
            </a:extLst>
          </p:cNvPr>
          <p:cNvSpPr txBox="1"/>
          <p:nvPr/>
        </p:nvSpPr>
        <p:spPr>
          <a:xfrm>
            <a:off x="3261205" y="5839307"/>
            <a:ext cx="2086795"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BG" sz="1000" b="0" i="0" u="none" strike="noStrike" cap="none" noProof="0" dirty="0">
                <a:solidFill>
                  <a:schemeClr val="tx1"/>
                </a:solidFill>
                <a:latin typeface="Arial"/>
                <a:ea typeface="Arial"/>
                <a:cs typeface="Arial"/>
                <a:sym typeface="Arial"/>
              </a:rPr>
              <a:t>Източник изображение: </a:t>
            </a:r>
            <a:r>
              <a:rPr lang="bg-BG" sz="1000" b="0" i="0" u="none" strike="noStrike" cap="none" noProof="0" dirty="0" err="1">
                <a:solidFill>
                  <a:schemeClr val="tx1"/>
                </a:solidFill>
                <a:latin typeface="Arial"/>
                <a:ea typeface="Arial"/>
                <a:cs typeface="Arial"/>
                <a:sym typeface="Arial"/>
              </a:rPr>
              <a:t>Pixabay</a:t>
            </a:r>
            <a:endParaRPr lang="bg-BG" sz="1000" b="0" i="0" u="none" strike="noStrike" cap="none" noProof="0" dirty="0">
              <a:solidFill>
                <a:schemeClr val="tx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g3a7e7fc29ec_2_82"/>
          <p:cNvSpPr txBox="1">
            <a:spLocks noGrp="1"/>
          </p:cNvSpPr>
          <p:nvPr>
            <p:ph type="sldNum" idx="12"/>
          </p:nvPr>
        </p:nvSpPr>
        <p:spPr>
          <a:xfrm>
            <a:off x="8737600" y="6245225"/>
            <a:ext cx="2844900" cy="4764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7</a:t>
            </a:fld>
            <a:endParaRPr/>
          </a:p>
        </p:txBody>
      </p:sp>
      <p:sp>
        <p:nvSpPr>
          <p:cNvPr id="149" name="Google Shape;149;g3a7e7fc29ec_2_82"/>
          <p:cNvSpPr txBox="1"/>
          <p:nvPr/>
        </p:nvSpPr>
        <p:spPr>
          <a:xfrm>
            <a:off x="0" y="0"/>
            <a:ext cx="12191999" cy="1105324"/>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buClr>
                <a:srgbClr val="000000"/>
              </a:buClr>
              <a:buSzPts val="3000"/>
              <a:buFont typeface="Arial"/>
              <a:buNone/>
            </a:pPr>
            <a:r>
              <a:rPr lang="bg" sz="3400" i="0" u="none" strike="noStrike" cap="none" dirty="0">
                <a:solidFill>
                  <a:srgbClr val="12856F"/>
                </a:solidFill>
                <a:latin typeface="Arial"/>
                <a:ea typeface="Arial"/>
                <a:cs typeface="Arial"/>
                <a:sym typeface="Arial"/>
              </a:rPr>
              <a:t>Казус: Незаконно сметище в Румъния</a:t>
            </a:r>
            <a:endParaRPr sz="3400" i="0" u="none" strike="noStrike" cap="none" dirty="0">
              <a:solidFill>
                <a:srgbClr val="12856F"/>
              </a:solidFill>
              <a:latin typeface="Arial"/>
              <a:ea typeface="Arial"/>
              <a:cs typeface="Arial"/>
              <a:sym typeface="Arial"/>
            </a:endParaRPr>
          </a:p>
          <a:p>
            <a:pPr marL="0" marR="0" lvl="0" indent="0" algn="ctr" rtl="0">
              <a:lnSpc>
                <a:spcPct val="115000"/>
              </a:lnSpc>
              <a:buClr>
                <a:srgbClr val="000000"/>
              </a:buClr>
              <a:buSzPts val="3000"/>
              <a:buFont typeface="Arial"/>
              <a:buNone/>
            </a:pPr>
            <a:r>
              <a:rPr lang="bg" sz="2500" dirty="0">
                <a:solidFill>
                  <a:srgbClr val="12856F"/>
                </a:solidFill>
              </a:rPr>
              <a:t>Корупционен модел: Неправомерно (фантомно) подизпълнение</a:t>
            </a:r>
            <a:endParaRPr sz="2500" i="0" u="none" strike="noStrike" cap="none" dirty="0">
              <a:solidFill>
                <a:srgbClr val="12856F"/>
              </a:solidFill>
              <a:latin typeface="Arial"/>
              <a:ea typeface="Arial"/>
              <a:cs typeface="Arial"/>
              <a:sym typeface="Arial"/>
            </a:endParaRPr>
          </a:p>
        </p:txBody>
      </p:sp>
      <p:pic>
        <p:nvPicPr>
          <p:cNvPr id="2" name="Google Shape;148;g3a7e7fc29ec_2_82">
            <a:extLst>
              <a:ext uri="{FF2B5EF4-FFF2-40B4-BE49-F238E27FC236}">
                <a16:creationId xmlns:a16="http://schemas.microsoft.com/office/drawing/2014/main" id="{04D9DFE9-375B-427C-38B2-9238179781E3}"/>
              </a:ext>
            </a:extLst>
          </p:cNvPr>
          <p:cNvPicPr preferRelativeResize="0"/>
          <p:nvPr/>
        </p:nvPicPr>
        <p:blipFill rotWithShape="1">
          <a:blip r:embed="rId3">
            <a:alphaModFix/>
          </a:blip>
          <a:srcRect t="12249"/>
          <a:stretch/>
        </p:blipFill>
        <p:spPr>
          <a:xfrm>
            <a:off x="0" y="1331649"/>
            <a:ext cx="12192000" cy="5616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a45fb32c42_0_11"/>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
        <p:nvSpPr>
          <p:cNvPr id="155" name="Google Shape;155;g3a45fb32c42_0_11"/>
          <p:cNvSpPr/>
          <p:nvPr/>
        </p:nvSpPr>
        <p:spPr>
          <a:xfrm>
            <a:off x="5087888" y="6021288"/>
            <a:ext cx="1800300" cy="8367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56" name="Google Shape;156;g3a45fb32c42_0_11"/>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57" name="Google Shape;157;g3a45fb32c42_0_11"/>
          <p:cNvSpPr txBox="1">
            <a:spLocks noGrp="1"/>
          </p:cNvSpPr>
          <p:nvPr>
            <p:ph type="body" idx="1"/>
          </p:nvPr>
        </p:nvSpPr>
        <p:spPr>
          <a:xfrm>
            <a:off x="5667100" y="1600200"/>
            <a:ext cx="4912200" cy="3897888"/>
          </a:xfrm>
          <a:prstGeom prst="rect">
            <a:avLst/>
          </a:prstGeom>
          <a:noFill/>
          <a:ln>
            <a:noFill/>
          </a:ln>
        </p:spPr>
        <p:txBody>
          <a:bodyPr spcFirstLastPara="1" wrap="square" lIns="91425" tIns="45700" rIns="91425" bIns="45700" anchor="t" anchorCtr="0">
            <a:normAutofit lnSpcReduction="10000"/>
          </a:bodyPr>
          <a:lstStyle/>
          <a:p>
            <a:pPr marL="457200" lvl="0" indent="-381000" algn="l" rtl="0">
              <a:lnSpc>
                <a:spcPct val="100000"/>
              </a:lnSpc>
              <a:spcBef>
                <a:spcPts val="600"/>
              </a:spcBef>
              <a:spcAft>
                <a:spcPts val="600"/>
              </a:spcAft>
              <a:buSzPts val="2400"/>
              <a:buChar char="❏"/>
            </a:pPr>
            <a:r>
              <a:rPr lang="bg" sz="2400" dirty="0"/>
              <a:t>Вносни отпадъци, фалшиво етикетирани като рециклируеми материали</a:t>
            </a:r>
            <a:endParaRPr sz="2400" dirty="0"/>
          </a:p>
          <a:p>
            <a:pPr marL="457200" lvl="0" indent="-381000" algn="l" rtl="0">
              <a:lnSpc>
                <a:spcPct val="100000"/>
              </a:lnSpc>
              <a:spcBef>
                <a:spcPts val="600"/>
              </a:spcBef>
              <a:spcAft>
                <a:spcPts val="600"/>
              </a:spcAft>
              <a:buSzPts val="2400"/>
              <a:buChar char="❏"/>
            </a:pPr>
            <a:r>
              <a:rPr lang="bg" sz="2400" dirty="0"/>
              <a:t>В договорите са включени фантомни подизпълнители</a:t>
            </a:r>
            <a:endParaRPr sz="2400" dirty="0"/>
          </a:p>
          <a:p>
            <a:pPr marL="457200" lvl="0" indent="-381000" algn="l" rtl="0">
              <a:lnSpc>
                <a:spcPct val="100000"/>
              </a:lnSpc>
              <a:spcBef>
                <a:spcPts val="600"/>
              </a:spcBef>
              <a:spcAft>
                <a:spcPts val="600"/>
              </a:spcAft>
              <a:buSzPts val="2400"/>
              <a:buChar char="❏"/>
            </a:pPr>
            <a:r>
              <a:rPr lang="bg" sz="2400" dirty="0"/>
              <a:t>Използва се за насочване на незаконни плащания</a:t>
            </a:r>
            <a:endParaRPr sz="2400" dirty="0"/>
          </a:p>
          <a:p>
            <a:pPr marL="457200" lvl="0" indent="-381000" algn="l" rtl="0">
              <a:lnSpc>
                <a:spcPct val="100000"/>
              </a:lnSpc>
              <a:spcBef>
                <a:spcPts val="600"/>
              </a:spcBef>
              <a:spcAft>
                <a:spcPts val="600"/>
              </a:spcAft>
              <a:buSzPts val="2400"/>
              <a:buChar char="❏"/>
            </a:pPr>
            <a:r>
              <a:rPr lang="bg" sz="2400" dirty="0"/>
              <a:t>Завишени разходи, размита отчетност</a:t>
            </a:r>
            <a:endParaRPr sz="2400" dirty="0"/>
          </a:p>
          <a:p>
            <a:pPr marL="50800" lvl="0" indent="0" algn="l" rtl="0">
              <a:lnSpc>
                <a:spcPct val="100000"/>
              </a:lnSpc>
              <a:spcBef>
                <a:spcPts val="560"/>
              </a:spcBef>
              <a:spcAft>
                <a:spcPts val="0"/>
              </a:spcAft>
              <a:buSzPts val="2800"/>
              <a:buNone/>
            </a:pPr>
            <a:endParaRPr sz="2400" dirty="0"/>
          </a:p>
        </p:txBody>
      </p:sp>
      <p:sp>
        <p:nvSpPr>
          <p:cNvPr id="159" name="Google Shape;159;g3a45fb32c42_0_11"/>
          <p:cNvSpPr txBox="1"/>
          <p:nvPr/>
        </p:nvSpPr>
        <p:spPr>
          <a:xfrm>
            <a:off x="5667100" y="5498088"/>
            <a:ext cx="51399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bg" sz="1100" b="0" i="0" u="none" strike="noStrike" cap="none" dirty="0">
                <a:solidFill>
                  <a:srgbClr val="404040"/>
                </a:solidFill>
                <a:highlight>
                  <a:srgbClr val="FFFFFF"/>
                </a:highlight>
                <a:latin typeface="+mn-lt"/>
                <a:ea typeface="Georgia"/>
                <a:cs typeface="Georgia"/>
                <a:sym typeface="Georgia"/>
              </a:rPr>
              <a:t>На снимката: Сметище близо до Букурещ</a:t>
            </a:r>
            <a:r>
              <a:rPr lang="bg" sz="1100" dirty="0">
                <a:solidFill>
                  <a:srgbClr val="404040"/>
                </a:solidFill>
                <a:highlight>
                  <a:srgbClr val="FFFFFF"/>
                </a:highlight>
                <a:latin typeface="+mn-lt"/>
                <a:ea typeface="Georgia"/>
                <a:cs typeface="Georgia"/>
                <a:sym typeface="Georgia"/>
              </a:rPr>
              <a:t>. </a:t>
            </a:r>
            <a:r>
              <a:rPr lang="bg" sz="1100" b="0" i="0" u="none" strike="noStrike" cap="none" dirty="0">
                <a:solidFill>
                  <a:srgbClr val="404040"/>
                </a:solidFill>
                <a:highlight>
                  <a:srgbClr val="FFFFFF"/>
                </a:highlight>
                <a:latin typeface="+mn-lt"/>
                <a:ea typeface="Georgia"/>
                <a:cs typeface="Georgia"/>
                <a:sym typeface="Georgia"/>
              </a:rPr>
              <a:t>Източник: </a:t>
            </a:r>
            <a:r>
              <a:rPr lang="bg" sz="1100" b="0" i="0" u="none" strike="noStrike" cap="none" dirty="0">
                <a:solidFill>
                  <a:srgbClr val="404040"/>
                </a:solidFill>
                <a:latin typeface="+mn-lt"/>
                <a:ea typeface="Arial"/>
                <a:cs typeface="Arial"/>
                <a:sym typeface="Arial"/>
              </a:rPr>
              <a:t>https://www.rferl.org/a/romania-garbage-asia-european-union/31429822.html</a:t>
            </a:r>
            <a:endParaRPr sz="1100" b="0" i="0" u="none" strike="noStrike" cap="none" dirty="0">
              <a:solidFill>
                <a:srgbClr val="404040"/>
              </a:solidFill>
              <a:latin typeface="+mn-lt"/>
              <a:ea typeface="Arial"/>
              <a:cs typeface="Arial"/>
              <a:sym typeface="Arial"/>
            </a:endParaRPr>
          </a:p>
        </p:txBody>
      </p:sp>
      <p:pic>
        <p:nvPicPr>
          <p:cNvPr id="2" name="Google Shape;158;g3a45fb32c42_0_11">
            <a:extLst>
              <a:ext uri="{FF2B5EF4-FFF2-40B4-BE49-F238E27FC236}">
                <a16:creationId xmlns:a16="http://schemas.microsoft.com/office/drawing/2014/main" id="{C470271E-19ED-8ABA-8CFC-3CE872CB9EAB}"/>
              </a:ext>
            </a:extLst>
          </p:cNvPr>
          <p:cNvPicPr preferRelativeResize="0"/>
          <p:nvPr/>
        </p:nvPicPr>
        <p:blipFill rotWithShape="1">
          <a:blip r:embed="rId4">
            <a:alphaModFix/>
          </a:blip>
          <a:srcRect l="20660"/>
          <a:stretch/>
        </p:blipFill>
        <p:spPr>
          <a:xfrm>
            <a:off x="456846" y="1766263"/>
            <a:ext cx="5067874" cy="4255025"/>
          </a:xfrm>
          <a:prstGeom prst="rect">
            <a:avLst/>
          </a:prstGeom>
          <a:noFill/>
          <a:ln>
            <a:noFill/>
          </a:ln>
        </p:spPr>
      </p:pic>
      <p:sp>
        <p:nvSpPr>
          <p:cNvPr id="3" name="Google Shape;149;g3a7e7fc29ec_2_82">
            <a:extLst>
              <a:ext uri="{FF2B5EF4-FFF2-40B4-BE49-F238E27FC236}">
                <a16:creationId xmlns:a16="http://schemas.microsoft.com/office/drawing/2014/main" id="{3CBD4E56-553A-CCB6-7B25-739F2ED2F558}"/>
              </a:ext>
            </a:extLst>
          </p:cNvPr>
          <p:cNvSpPr txBox="1"/>
          <p:nvPr/>
        </p:nvSpPr>
        <p:spPr>
          <a:xfrm>
            <a:off x="0" y="0"/>
            <a:ext cx="12191999" cy="1105324"/>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buClr>
                <a:srgbClr val="000000"/>
              </a:buClr>
              <a:buSzPts val="3000"/>
              <a:buFont typeface="Arial"/>
              <a:buNone/>
            </a:pPr>
            <a:r>
              <a:rPr lang="bg" sz="3400" i="0" u="none" strike="noStrike" cap="none" dirty="0">
                <a:solidFill>
                  <a:srgbClr val="12856F"/>
                </a:solidFill>
                <a:latin typeface="Arial"/>
                <a:ea typeface="Arial"/>
                <a:cs typeface="Arial"/>
                <a:sym typeface="Arial"/>
              </a:rPr>
              <a:t>Казус: Незаконно сметище в Румъния</a:t>
            </a:r>
            <a:endParaRPr sz="3400" i="0" u="none" strike="noStrike" cap="none" dirty="0">
              <a:solidFill>
                <a:srgbClr val="12856F"/>
              </a:solidFill>
              <a:latin typeface="Arial"/>
              <a:ea typeface="Arial"/>
              <a:cs typeface="Arial"/>
              <a:sym typeface="Arial"/>
            </a:endParaRPr>
          </a:p>
          <a:p>
            <a:pPr marL="0" marR="0" lvl="0" indent="0" algn="ctr" rtl="0">
              <a:lnSpc>
                <a:spcPct val="115000"/>
              </a:lnSpc>
              <a:buClr>
                <a:srgbClr val="000000"/>
              </a:buClr>
              <a:buSzPts val="3000"/>
              <a:buFont typeface="Arial"/>
              <a:buNone/>
            </a:pPr>
            <a:r>
              <a:rPr lang="bg" sz="2500" dirty="0">
                <a:solidFill>
                  <a:srgbClr val="12856F"/>
                </a:solidFill>
              </a:rPr>
              <a:t>Корупционен модел: Неправомерно (фантомно) подизпълнение</a:t>
            </a:r>
            <a:endParaRPr sz="2500" i="0" u="none" strike="noStrike" cap="none" dirty="0">
              <a:solidFill>
                <a:srgbClr val="12856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g3a45fb32c42_0_24"/>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67" name="Google Shape;167;g3a45fb32c42_0_24"/>
          <p:cNvSpPr txBox="1">
            <a:spLocks noGrp="1"/>
          </p:cNvSpPr>
          <p:nvPr>
            <p:ph type="body" idx="2"/>
          </p:nvPr>
        </p:nvSpPr>
        <p:spPr>
          <a:xfrm>
            <a:off x="6197800" y="1347300"/>
            <a:ext cx="5384700" cy="382541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15000"/>
              </a:lnSpc>
              <a:spcBef>
                <a:spcPts val="1400"/>
              </a:spcBef>
              <a:spcAft>
                <a:spcPts val="0"/>
              </a:spcAft>
              <a:buClr>
                <a:schemeClr val="dk1"/>
              </a:buClr>
              <a:buSzPts val="1100"/>
              <a:buFont typeface="Arial"/>
              <a:buNone/>
            </a:pPr>
            <a:r>
              <a:rPr lang="bg-BG" sz="2400" b="1" dirty="0"/>
              <a:t>„Червени лампички“:</a:t>
            </a:r>
            <a:endParaRPr sz="2400" b="1" dirty="0"/>
          </a:p>
          <a:p>
            <a:pPr marL="457200" lvl="0" indent="-381000" algn="l" rtl="0">
              <a:lnSpc>
                <a:spcPct val="115000"/>
              </a:lnSpc>
              <a:spcBef>
                <a:spcPts val="600"/>
              </a:spcBef>
              <a:spcAft>
                <a:spcPts val="600"/>
              </a:spcAft>
              <a:buSzPts val="2400"/>
              <a:buChar char="❏"/>
            </a:pPr>
            <a:r>
              <a:rPr lang="bg" sz="2400" dirty="0"/>
              <a:t>Подизпълнители без опит</a:t>
            </a:r>
            <a:endParaRPr sz="2400" dirty="0"/>
          </a:p>
          <a:p>
            <a:pPr marL="457200" lvl="0" indent="-381000" algn="l" rtl="0">
              <a:lnSpc>
                <a:spcPct val="115000"/>
              </a:lnSpc>
              <a:spcBef>
                <a:spcPts val="600"/>
              </a:spcBef>
              <a:spcAft>
                <a:spcPts val="600"/>
              </a:spcAft>
              <a:buSzPts val="2400"/>
              <a:buChar char="❏"/>
            </a:pPr>
            <a:r>
              <a:rPr lang="bg" sz="2400" dirty="0"/>
              <a:t>Плащанията към фирми не се </a:t>
            </a:r>
            <a:r>
              <a:rPr lang="bg-BG" sz="2400" dirty="0"/>
              <a:t>присъстват на терен</a:t>
            </a:r>
            <a:endParaRPr sz="2400" dirty="0"/>
          </a:p>
          <a:p>
            <a:pPr marL="457200" lvl="0" indent="-381000" algn="l" rtl="0">
              <a:lnSpc>
                <a:spcPct val="115000"/>
              </a:lnSpc>
              <a:spcBef>
                <a:spcPts val="600"/>
              </a:spcBef>
              <a:spcAft>
                <a:spcPts val="600"/>
              </a:spcAft>
              <a:buSzPts val="2400"/>
              <a:buChar char="❏"/>
            </a:pPr>
            <a:r>
              <a:rPr lang="bg" sz="2400" dirty="0"/>
              <a:t>Сложни мрежи от подизпълнители</a:t>
            </a:r>
            <a:endParaRPr sz="2400" dirty="0"/>
          </a:p>
          <a:p>
            <a:pPr marL="457200" lvl="0" indent="-381000" algn="l" rtl="0">
              <a:lnSpc>
                <a:spcPct val="115000"/>
              </a:lnSpc>
              <a:spcBef>
                <a:spcPts val="600"/>
              </a:spcBef>
              <a:spcAft>
                <a:spcPts val="600"/>
              </a:spcAft>
              <a:buSzPts val="2400"/>
              <a:buChar char="❏"/>
            </a:pPr>
            <a:r>
              <a:rPr lang="bg" sz="2400" dirty="0"/>
              <a:t>Увеличение на разходите без добавена стойност</a:t>
            </a:r>
            <a:endParaRPr sz="2400" dirty="0"/>
          </a:p>
        </p:txBody>
      </p:sp>
      <p:sp>
        <p:nvSpPr>
          <p:cNvPr id="168" name="Google Shape;168;g3a45fb32c42_0_2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
        <p:nvSpPr>
          <p:cNvPr id="169" name="Google Shape;169;g3a45fb32c42_0_24"/>
          <p:cNvSpPr txBox="1"/>
          <p:nvPr/>
        </p:nvSpPr>
        <p:spPr>
          <a:xfrm>
            <a:off x="6197800" y="5172718"/>
            <a:ext cx="5504286" cy="892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bg" sz="1100" dirty="0">
                <a:solidFill>
                  <a:srgbClr val="404040"/>
                </a:solidFill>
                <a:highlight>
                  <a:srgbClr val="FFFFFF"/>
                </a:highlight>
              </a:rPr>
              <a:t>На снимката: Употребявани гуми, скрити в камион, който е бил част от конвой, тръгващ от Германия и Франция през август. </a:t>
            </a:r>
            <a:br>
              <a:rPr lang="en-US" sz="1100" dirty="0">
                <a:solidFill>
                  <a:srgbClr val="404040"/>
                </a:solidFill>
                <a:highlight>
                  <a:srgbClr val="FFFFFF"/>
                </a:highlight>
              </a:rPr>
            </a:br>
            <a:r>
              <a:rPr lang="bg" sz="1100" i="0" u="none" strike="noStrike" cap="none" dirty="0">
                <a:solidFill>
                  <a:srgbClr val="404040"/>
                </a:solidFill>
                <a:highlight>
                  <a:srgbClr val="FFFFFF"/>
                </a:highlight>
              </a:rPr>
              <a:t>Източник: </a:t>
            </a:r>
            <a:r>
              <a:rPr lang="bg" sz="1100" i="0" u="none" strike="noStrike" cap="none" dirty="0">
                <a:solidFill>
                  <a:srgbClr val="404040"/>
                </a:solidFill>
              </a:rPr>
              <a:t>https://www.rferl.org/a/romania-garbage-asia-european-union/31429822.html</a:t>
            </a:r>
            <a:endParaRPr sz="1100" i="0" u="none" strike="noStrike" cap="none" dirty="0">
              <a:solidFill>
                <a:srgbClr val="404040"/>
              </a:solidFill>
            </a:endParaRPr>
          </a:p>
        </p:txBody>
      </p:sp>
      <p:pic>
        <p:nvPicPr>
          <p:cNvPr id="2" name="Google Shape;170;g3a45fb32c42_0_24">
            <a:extLst>
              <a:ext uri="{FF2B5EF4-FFF2-40B4-BE49-F238E27FC236}">
                <a16:creationId xmlns:a16="http://schemas.microsoft.com/office/drawing/2014/main" id="{6F08362A-F0AE-7676-EFB9-697DEBA4CBCF}"/>
              </a:ext>
            </a:extLst>
          </p:cNvPr>
          <p:cNvPicPr preferRelativeResize="0"/>
          <p:nvPr/>
        </p:nvPicPr>
        <p:blipFill rotWithShape="1">
          <a:blip r:embed="rId4">
            <a:alphaModFix/>
          </a:blip>
          <a:srcRect r="7876"/>
          <a:stretch/>
        </p:blipFill>
        <p:spPr>
          <a:xfrm>
            <a:off x="489914" y="1200150"/>
            <a:ext cx="5384700" cy="4865090"/>
          </a:xfrm>
          <a:prstGeom prst="rect">
            <a:avLst/>
          </a:prstGeom>
          <a:noFill/>
          <a:ln>
            <a:noFill/>
          </a:ln>
        </p:spPr>
      </p:pic>
      <p:sp>
        <p:nvSpPr>
          <p:cNvPr id="3" name="Google Shape;149;g3a7e7fc29ec_2_82">
            <a:extLst>
              <a:ext uri="{FF2B5EF4-FFF2-40B4-BE49-F238E27FC236}">
                <a16:creationId xmlns:a16="http://schemas.microsoft.com/office/drawing/2014/main" id="{9B8A28F4-55AA-9E33-D721-32EB295B4A58}"/>
              </a:ext>
            </a:extLst>
          </p:cNvPr>
          <p:cNvSpPr txBox="1"/>
          <p:nvPr/>
        </p:nvSpPr>
        <p:spPr>
          <a:xfrm>
            <a:off x="0" y="0"/>
            <a:ext cx="12191999" cy="1105324"/>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buClr>
                <a:srgbClr val="000000"/>
              </a:buClr>
              <a:buSzPts val="3000"/>
              <a:buFont typeface="Arial"/>
              <a:buNone/>
            </a:pPr>
            <a:r>
              <a:rPr lang="bg" sz="3400" i="0" u="none" strike="noStrike" cap="none" dirty="0">
                <a:solidFill>
                  <a:srgbClr val="12856F"/>
                </a:solidFill>
                <a:latin typeface="Arial"/>
                <a:ea typeface="Arial"/>
                <a:cs typeface="Arial"/>
                <a:sym typeface="Arial"/>
              </a:rPr>
              <a:t>Казус: Незаконно сметище в Румъния</a:t>
            </a:r>
            <a:endParaRPr sz="3400" i="0" u="none" strike="noStrike" cap="none" dirty="0">
              <a:solidFill>
                <a:srgbClr val="12856F"/>
              </a:solidFill>
              <a:latin typeface="Arial"/>
              <a:ea typeface="Arial"/>
              <a:cs typeface="Arial"/>
              <a:sym typeface="Arial"/>
            </a:endParaRPr>
          </a:p>
          <a:p>
            <a:pPr marL="0" marR="0" lvl="0" indent="0" algn="ctr" rtl="0">
              <a:lnSpc>
                <a:spcPct val="115000"/>
              </a:lnSpc>
              <a:buClr>
                <a:srgbClr val="000000"/>
              </a:buClr>
              <a:buSzPts val="3000"/>
              <a:buFont typeface="Arial"/>
              <a:buNone/>
            </a:pPr>
            <a:r>
              <a:rPr lang="bg" sz="2500" dirty="0">
                <a:solidFill>
                  <a:srgbClr val="12856F"/>
                </a:solidFill>
              </a:rPr>
              <a:t>Корупционен модел: Неправомерно (фантомно) подизпълнение</a:t>
            </a:r>
            <a:endParaRPr sz="2500" i="0" u="none" strike="noStrike" cap="none" dirty="0">
              <a:solidFill>
                <a:srgbClr val="12856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TotalTime>
  <Words>3597</Words>
  <Application>Microsoft Office PowerPoint</Application>
  <PresentationFormat>Widescreen</PresentationFormat>
  <Paragraphs>217</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Cambria</vt:lpstr>
      <vt:lpstr>Trebuchet MS</vt:lpstr>
      <vt:lpstr>Alapértelmezett terv</vt:lpstr>
      <vt:lpstr>PowerPoint Presentation</vt:lpstr>
      <vt:lpstr>Да започваме!</vt:lpstr>
      <vt:lpstr>Корупционен модел: Неправомерно (фантомно) подизпълнение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СТЪПКА 3: Резултати и въздействие</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Bianca Vaz Mondo</dc:creator>
  <cp:lastModifiedBy>Ecaterina Camenscic</cp:lastModifiedBy>
  <cp:revision>77</cp:revision>
  <dcterms:created xsi:type="dcterms:W3CDTF">2023-11-21T10:14:06Z</dcterms:created>
  <dcterms:modified xsi:type="dcterms:W3CDTF">2026-03-04T13:13:43Z</dcterms:modified>
</cp:coreProperties>
</file>